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x="18288000" cy="10287000"/>
  <p:notesSz cx="6858000" cy="9144000"/>
  <p:embeddedFontLst>
    <p:embeddedFont>
      <p:font typeface="Inter Bold" charset="1" panose="020B0802030000000004"/>
      <p:regular r:id="rId22"/>
    </p:embeddedFont>
    <p:embeddedFont>
      <p:font typeface="Open Sans Bold" charset="1" panose="00000000000000000000"/>
      <p:regular r:id="rId23"/>
    </p:embeddedFont>
    <p:embeddedFont>
      <p:font typeface="Open Sans" charset="1" panose="00000000000000000000"/>
      <p:regular r:id="rId24"/>
    </p:embeddedFont>
    <p:embeddedFont>
      <p:font typeface="Open Sans Medium" charset="1" panose="00000000000000000000"/>
      <p:regular r:id="rId25"/>
    </p:embeddedFont>
    <p:embeddedFont>
      <p:font typeface="Open Sans Semi-Bold" charset="1" panose="00000000000000000000"/>
      <p:regular r:id="rId26"/>
    </p:embeddedFont>
    <p:embeddedFont>
      <p:font typeface="Inter" charset="1" panose="020B0502030000000004"/>
      <p:regular r:id="rId27"/>
    </p:embeddedFont>
    <p:embeddedFont>
      <p:font typeface="Poppins Semi-Bold" charset="1" panose="00000700000000000000"/>
      <p:regular r:id="rId28"/>
    </p:embeddedFont>
    <p:embeddedFont>
      <p:font typeface="Canva Sans Bold" charset="1" panose="020B0803030501040103"/>
      <p:regular r:id="rId2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16" Target="slides/slide11.xml" Type="http://schemas.openxmlformats.org/officeDocument/2006/relationships/slide"/><Relationship Id="rId17" Target="slides/slide12.xml" Type="http://schemas.openxmlformats.org/officeDocument/2006/relationships/slide"/><Relationship Id="rId18" Target="slides/slide13.xml" Type="http://schemas.openxmlformats.org/officeDocument/2006/relationships/slide"/><Relationship Id="rId19" Target="slides/slide14.xml" Type="http://schemas.openxmlformats.org/officeDocument/2006/relationships/slide"/><Relationship Id="rId2" Target="presProps.xml" Type="http://schemas.openxmlformats.org/officeDocument/2006/relationships/presProps"/><Relationship Id="rId20" Target="slides/slide15.xml" Type="http://schemas.openxmlformats.org/officeDocument/2006/relationships/slide"/><Relationship Id="rId21" Target="slides/slide16.xml" Type="http://schemas.openxmlformats.org/officeDocument/2006/relationships/slide"/><Relationship Id="rId22" Target="fonts/font22.fntdata" Type="http://schemas.openxmlformats.org/officeDocument/2006/relationships/font"/><Relationship Id="rId23" Target="fonts/font23.fntdata" Type="http://schemas.openxmlformats.org/officeDocument/2006/relationships/font"/><Relationship Id="rId24" Target="fonts/font24.fntdata" Type="http://schemas.openxmlformats.org/officeDocument/2006/relationships/font"/><Relationship Id="rId25" Target="fonts/font25.fntdata" Type="http://schemas.openxmlformats.org/officeDocument/2006/relationships/font"/><Relationship Id="rId26" Target="fonts/font26.fntdata" Type="http://schemas.openxmlformats.org/officeDocument/2006/relationships/font"/><Relationship Id="rId27" Target="fonts/font27.fntdata" Type="http://schemas.openxmlformats.org/officeDocument/2006/relationships/font"/><Relationship Id="rId28" Target="fonts/font28.fntdata" Type="http://schemas.openxmlformats.org/officeDocument/2006/relationships/font"/><Relationship Id="rId29" Target="fonts/font29.fntdata" Type="http://schemas.openxmlformats.org/officeDocument/2006/relationships/font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9.png" Type="http://schemas.openxmlformats.org/officeDocument/2006/relationships/image"/><Relationship Id="rId3" Target="../media/image10.svg" Type="http://schemas.openxmlformats.org/officeDocument/2006/relationships/image"/><Relationship Id="rId4" Target="../media/image11.png" Type="http://schemas.openxmlformats.org/officeDocument/2006/relationships/image"/><Relationship Id="rId5" Target="../media/image12.sv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3.png" Type="http://schemas.openxmlformats.org/officeDocument/2006/relationships/image"/><Relationship Id="rId3" Target="../media/image14.pn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5.png" Type="http://schemas.openxmlformats.org/officeDocument/2006/relationships/image"/><Relationship Id="rId3" Target="../media/image16.svg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Relationship Id="rId3" Target="../media/image3.svg" Type="http://schemas.openxmlformats.org/officeDocument/2006/relationships/image"/><Relationship Id="rId4" Target="../media/image1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4.png" Type="http://schemas.openxmlformats.org/officeDocument/2006/relationships/image"/><Relationship Id="rId3" Target="../media/image5.svg" Type="http://schemas.openxmlformats.org/officeDocument/2006/relationships/image"/><Relationship Id="rId4" Target="../media/image6.png" Type="http://schemas.openxmlformats.org/officeDocument/2006/relationships/image"/><Relationship Id="rId5" Target="../media/image7.svg" Type="http://schemas.openxmlformats.org/officeDocument/2006/relationships/image"/><Relationship Id="rId6" Target="../media/image8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3905582" y="-2222439"/>
            <a:ext cx="5402508" cy="5402508"/>
            <a:chOff x="0" y="0"/>
            <a:chExt cx="812800" cy="8128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00" cap="sq">
              <a:solidFill>
                <a:srgbClr val="EBFEFF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516358" y="101935"/>
            <a:ext cx="11212104" cy="135353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080"/>
              </a:lnSpc>
            </a:pPr>
            <a:r>
              <a:rPr lang="en-US" sz="7914" b="true">
                <a:solidFill>
                  <a:srgbClr val="2EACB3"/>
                </a:solidFill>
                <a:latin typeface="Inter Bold"/>
                <a:ea typeface="Inter Bold"/>
                <a:cs typeface="Inter Bold"/>
                <a:sym typeface="Inter Bold"/>
              </a:rPr>
              <a:t>GUIDANCE NOTES</a:t>
            </a:r>
          </a:p>
        </p:txBody>
      </p:sp>
      <p:sp>
        <p:nvSpPr>
          <p:cNvPr name="Freeform 6" id="6"/>
          <p:cNvSpPr/>
          <p:nvPr/>
        </p:nvSpPr>
        <p:spPr>
          <a:xfrm flipH="false" flipV="false" rot="0">
            <a:off x="15661740" y="478816"/>
            <a:ext cx="2289683" cy="549884"/>
          </a:xfrm>
          <a:custGeom>
            <a:avLst/>
            <a:gdLst/>
            <a:ahLst/>
            <a:cxnLst/>
            <a:rect r="r" b="b" t="t" l="l"/>
            <a:pathLst>
              <a:path h="549884" w="2289683">
                <a:moveTo>
                  <a:pt x="0" y="0"/>
                </a:moveTo>
                <a:lnTo>
                  <a:pt x="2289683" y="0"/>
                </a:lnTo>
                <a:lnTo>
                  <a:pt x="2289683" y="549884"/>
                </a:lnTo>
                <a:lnTo>
                  <a:pt x="0" y="54988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575981" y="1714500"/>
            <a:ext cx="16992600" cy="83286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3510"/>
              </a:lnSpc>
            </a:pPr>
            <a:r>
              <a:rPr lang="en-US" sz="2700" b="true">
                <a:solidFill>
                  <a:srgbClr val="2EACB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SLIDE LENGTH</a:t>
            </a:r>
          </a:p>
          <a:p>
            <a:pPr algn="just" marL="582930" indent="-291465" lvl="1">
              <a:lnSpc>
                <a:spcPts val="3510"/>
              </a:lnSpc>
              <a:buFont typeface="Arial"/>
              <a:buChar char="•"/>
            </a:pPr>
            <a:r>
              <a:rPr lang="en-US" sz="27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The slides in this template include the minimum information usually required when established businesses are pitching to investors.  However, y</a:t>
            </a:r>
            <a:r>
              <a:rPr lang="en-US" sz="27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ou may find you need to add or delete slides</a:t>
            </a:r>
          </a:p>
          <a:p>
            <a:pPr algn="just">
              <a:lnSpc>
                <a:spcPts val="3510"/>
              </a:lnSpc>
            </a:pPr>
          </a:p>
          <a:p>
            <a:pPr algn="just" marL="582930" indent="-291465" lvl="1">
              <a:lnSpc>
                <a:spcPts val="3510"/>
              </a:lnSpc>
              <a:buFont typeface="Arial"/>
              <a:buChar char="•"/>
            </a:pPr>
            <a:r>
              <a:rPr lang="en-US" sz="27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T</a:t>
            </a:r>
            <a:r>
              <a:rPr lang="en-US" sz="27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he general recommendation is that your deck should be concise (</a:t>
            </a:r>
            <a:r>
              <a:rPr lang="en-US" b="true" sz="2700">
                <a:solidFill>
                  <a:srgbClr val="2EACB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10-15 slides</a:t>
            </a:r>
            <a:r>
              <a:rPr lang="en-US" sz="27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) as this forces you to prioritise what truly matters.</a:t>
            </a:r>
          </a:p>
          <a:p>
            <a:pPr algn="just" marL="1165860" indent="-388620" lvl="2">
              <a:lnSpc>
                <a:spcPts val="3510"/>
              </a:lnSpc>
              <a:buFont typeface="Arial"/>
              <a:buChar char="⚬"/>
            </a:pPr>
            <a:r>
              <a:rPr lang="en-US" sz="27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A popular framework is Kawasaki’s 10/20/30 rule (10 slides, 20 minutes, 30-point font).</a:t>
            </a:r>
          </a:p>
          <a:p>
            <a:pPr algn="just">
              <a:lnSpc>
                <a:spcPts val="3510"/>
              </a:lnSpc>
            </a:pPr>
          </a:p>
          <a:p>
            <a:pPr algn="just" marL="582930" indent="-291465" lvl="1">
              <a:lnSpc>
                <a:spcPts val="3510"/>
              </a:lnSpc>
              <a:buFont typeface="Arial"/>
              <a:buChar char="•"/>
            </a:pPr>
            <a:r>
              <a:rPr lang="en-US" sz="27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However, slide length can depend on funding round, business model, and sector.</a:t>
            </a:r>
          </a:p>
          <a:p>
            <a:pPr algn="just" marL="1748790" indent="-437197" lvl="3">
              <a:lnSpc>
                <a:spcPts val="3510"/>
              </a:lnSpc>
              <a:buFont typeface="Arial"/>
              <a:buChar char="￭"/>
            </a:pPr>
            <a:r>
              <a:rPr lang="en-US" b="true" sz="2700">
                <a:solidFill>
                  <a:srgbClr val="2EACB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Pre-seed/early-stage start-ups</a:t>
            </a:r>
            <a:r>
              <a:rPr lang="en-US" sz="27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 may only need </a:t>
            </a:r>
            <a:r>
              <a:rPr lang="en-US" b="true" sz="2700">
                <a:solidFill>
                  <a:srgbClr val="2EACB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8-12 slides</a:t>
            </a:r>
            <a:r>
              <a:rPr lang="en-US" sz="27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, focusing on the core idea, problem-solution fit, market opportunity, team, and initial traction.</a:t>
            </a:r>
          </a:p>
          <a:p>
            <a:pPr algn="just" marL="1748790" indent="-437197" lvl="3">
              <a:lnSpc>
                <a:spcPts val="3510"/>
              </a:lnSpc>
              <a:buFont typeface="Arial"/>
              <a:buChar char="￭"/>
            </a:pPr>
            <a:r>
              <a:rPr lang="en-US" b="true" sz="2700">
                <a:solidFill>
                  <a:srgbClr val="2EACB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Established businesses </a:t>
            </a:r>
            <a:r>
              <a:rPr lang="en-US" sz="27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may find </a:t>
            </a:r>
            <a:r>
              <a:rPr lang="en-US" b="true" sz="2700">
                <a:solidFill>
                  <a:srgbClr val="2EACB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10-15</a:t>
            </a:r>
            <a:r>
              <a:rPr lang="en-US" sz="27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 slides a good range to show key achievements, growth plans, and investment opportunities.</a:t>
            </a:r>
          </a:p>
          <a:p>
            <a:pPr algn="just" marL="1748790" indent="-437197" lvl="3">
              <a:lnSpc>
                <a:spcPts val="3510"/>
              </a:lnSpc>
              <a:buFont typeface="Arial"/>
              <a:buChar char="￭"/>
            </a:pPr>
            <a:r>
              <a:rPr lang="en-US" b="true" sz="2700">
                <a:solidFill>
                  <a:srgbClr val="2EACB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</a:t>
            </a:r>
            <a:r>
              <a:rPr lang="en-US" b="true" sz="2700">
                <a:solidFill>
                  <a:srgbClr val="2EACB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ertain sectors</a:t>
            </a:r>
            <a:r>
              <a:rPr lang="en-US" sz="27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 (e.g., BioTech, deep tech, MedTech, and regulated FinTech) may require more slides (</a:t>
            </a:r>
            <a:r>
              <a:rPr lang="en-US" b="true" sz="2700">
                <a:solidFill>
                  <a:srgbClr val="2EACB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15-20 slides</a:t>
            </a:r>
            <a:r>
              <a:rPr lang="en-US" sz="27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) to cover additional information, such as regulatory approvals, intellectual property, and development timelines (etc).</a:t>
            </a:r>
          </a:p>
          <a:p>
            <a:pPr algn="just" marL="1165860" indent="-388620" lvl="2">
              <a:lnSpc>
                <a:spcPts val="3510"/>
              </a:lnSpc>
              <a:buFont typeface="Arial"/>
              <a:buChar char="⚬"/>
            </a:pPr>
            <a:r>
              <a:rPr lang="en-US" sz="27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If you need extra slides, make sure you justify each and every one of them. </a:t>
            </a:r>
            <a:r>
              <a:rPr lang="en-US" b="true" sz="2700">
                <a:solidFill>
                  <a:srgbClr val="2EACB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Each slide</a:t>
            </a:r>
            <a:r>
              <a:rPr lang="en-US" sz="27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 should </a:t>
            </a:r>
            <a:r>
              <a:rPr lang="en-US" b="true" sz="2700">
                <a:solidFill>
                  <a:srgbClr val="2EACB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add value</a:t>
            </a:r>
            <a:r>
              <a:rPr lang="en-US" sz="27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. If any slide feels like filler, delete it.</a:t>
            </a:r>
          </a:p>
          <a:p>
            <a:pPr algn="just" marL="1165860" indent="-388620" lvl="2">
              <a:lnSpc>
                <a:spcPts val="3510"/>
              </a:lnSpc>
              <a:buFont typeface="Arial"/>
              <a:buChar char="⚬"/>
            </a:pP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0"/>
            <a:ext cx="8625753" cy="10287000"/>
            <a:chOff x="0" y="0"/>
            <a:chExt cx="2271803" cy="270933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271803" cy="2709333"/>
            </a:xfrm>
            <a:custGeom>
              <a:avLst/>
              <a:gdLst/>
              <a:ahLst/>
              <a:cxnLst/>
              <a:rect r="r" b="b" t="t" l="l"/>
              <a:pathLst>
                <a:path h="2709333" w="2271803">
                  <a:moveTo>
                    <a:pt x="0" y="0"/>
                  </a:moveTo>
                  <a:lnTo>
                    <a:pt x="2271803" y="0"/>
                  </a:lnTo>
                  <a:lnTo>
                    <a:pt x="2271803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2EACB3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47625"/>
              <a:ext cx="2271803" cy="275695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839945" y="552744"/>
            <a:ext cx="8147912" cy="1946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560"/>
              </a:lnSpc>
            </a:pPr>
            <a:r>
              <a:rPr lang="en-US" sz="7200" b="true">
                <a:solidFill>
                  <a:srgbClr val="FFFFFF"/>
                </a:solidFill>
                <a:latin typeface="Inter Bold"/>
                <a:ea typeface="Inter Bold"/>
                <a:cs typeface="Inter Bold"/>
                <a:sym typeface="Inter Bold"/>
              </a:rPr>
              <a:t>MARKET</a:t>
            </a:r>
          </a:p>
          <a:p>
            <a:pPr algn="l">
              <a:lnSpc>
                <a:spcPts val="7560"/>
              </a:lnSpc>
            </a:pPr>
            <a:r>
              <a:rPr lang="en-US" sz="7200" b="true">
                <a:solidFill>
                  <a:srgbClr val="FFFFFF"/>
                </a:solidFill>
                <a:latin typeface="Inter Bold"/>
                <a:ea typeface="Inter Bold"/>
                <a:cs typeface="Inter Bold"/>
                <a:sym typeface="Inter Bold"/>
              </a:rPr>
              <a:t>OPPORTUNITY</a:t>
            </a:r>
          </a:p>
        </p:txBody>
      </p:sp>
      <p:sp>
        <p:nvSpPr>
          <p:cNvPr name="AutoShape 6" id="6"/>
          <p:cNvSpPr/>
          <p:nvPr/>
        </p:nvSpPr>
        <p:spPr>
          <a:xfrm>
            <a:off x="839945" y="2979726"/>
            <a:ext cx="1858299" cy="0"/>
          </a:xfrm>
          <a:prstGeom prst="line">
            <a:avLst/>
          </a:prstGeom>
          <a:ln cap="flat" w="76200">
            <a:solidFill>
              <a:srgbClr val="C5FC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7" id="7"/>
          <p:cNvSpPr/>
          <p:nvPr/>
        </p:nvSpPr>
        <p:spPr>
          <a:xfrm flipH="false" flipV="false" rot="0">
            <a:off x="2409396" y="3599317"/>
            <a:ext cx="3806960" cy="5881540"/>
          </a:xfrm>
          <a:custGeom>
            <a:avLst/>
            <a:gdLst/>
            <a:ahLst/>
            <a:cxnLst/>
            <a:rect r="r" b="b" t="t" l="l"/>
            <a:pathLst>
              <a:path h="5881540" w="3806960">
                <a:moveTo>
                  <a:pt x="0" y="0"/>
                </a:moveTo>
                <a:lnTo>
                  <a:pt x="3806960" y="0"/>
                </a:lnTo>
                <a:lnTo>
                  <a:pt x="3806960" y="5881540"/>
                </a:lnTo>
                <a:lnTo>
                  <a:pt x="0" y="588154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8" id="8"/>
          <p:cNvSpPr/>
          <p:nvPr/>
        </p:nvSpPr>
        <p:spPr>
          <a:xfrm flipH="false" flipV="false" rot="0">
            <a:off x="4956178" y="6843786"/>
            <a:ext cx="292554" cy="417934"/>
          </a:xfrm>
          <a:custGeom>
            <a:avLst/>
            <a:gdLst/>
            <a:ahLst/>
            <a:cxnLst/>
            <a:rect r="r" b="b" t="t" l="l"/>
            <a:pathLst>
              <a:path h="417934" w="292554">
                <a:moveTo>
                  <a:pt x="0" y="0"/>
                </a:moveTo>
                <a:lnTo>
                  <a:pt x="292554" y="0"/>
                </a:lnTo>
                <a:lnTo>
                  <a:pt x="292554" y="417935"/>
                </a:lnTo>
                <a:lnTo>
                  <a:pt x="0" y="41793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5248732" y="8514335"/>
            <a:ext cx="292554" cy="417934"/>
          </a:xfrm>
          <a:custGeom>
            <a:avLst/>
            <a:gdLst/>
            <a:ahLst/>
            <a:cxnLst/>
            <a:rect r="r" b="b" t="t" l="l"/>
            <a:pathLst>
              <a:path h="417934" w="292554">
                <a:moveTo>
                  <a:pt x="0" y="0"/>
                </a:moveTo>
                <a:lnTo>
                  <a:pt x="292553" y="0"/>
                </a:lnTo>
                <a:lnTo>
                  <a:pt x="292553" y="417934"/>
                </a:lnTo>
                <a:lnTo>
                  <a:pt x="0" y="41793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0" id="10"/>
          <p:cNvGrpSpPr/>
          <p:nvPr/>
        </p:nvGrpSpPr>
        <p:grpSpPr>
          <a:xfrm rot="0">
            <a:off x="9339234" y="1828756"/>
            <a:ext cx="6683462" cy="553720"/>
            <a:chOff x="0" y="0"/>
            <a:chExt cx="1760253" cy="145836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1760253" cy="145836"/>
            </a:xfrm>
            <a:custGeom>
              <a:avLst/>
              <a:gdLst/>
              <a:ahLst/>
              <a:cxnLst/>
              <a:rect r="r" b="b" t="t" l="l"/>
              <a:pathLst>
                <a:path h="145836" w="1760253">
                  <a:moveTo>
                    <a:pt x="59077" y="0"/>
                  </a:moveTo>
                  <a:lnTo>
                    <a:pt x="1701177" y="0"/>
                  </a:lnTo>
                  <a:cubicBezTo>
                    <a:pt x="1716845" y="0"/>
                    <a:pt x="1731871" y="6224"/>
                    <a:pt x="1742950" y="17303"/>
                  </a:cubicBezTo>
                  <a:cubicBezTo>
                    <a:pt x="1754029" y="28382"/>
                    <a:pt x="1760253" y="43409"/>
                    <a:pt x="1760253" y="59077"/>
                  </a:cubicBezTo>
                  <a:lnTo>
                    <a:pt x="1760253" y="86759"/>
                  </a:lnTo>
                  <a:cubicBezTo>
                    <a:pt x="1760253" y="119386"/>
                    <a:pt x="1733804" y="145836"/>
                    <a:pt x="1701177" y="145836"/>
                  </a:cubicBezTo>
                  <a:lnTo>
                    <a:pt x="59077" y="145836"/>
                  </a:lnTo>
                  <a:cubicBezTo>
                    <a:pt x="43409" y="145836"/>
                    <a:pt x="28382" y="139611"/>
                    <a:pt x="17303" y="128532"/>
                  </a:cubicBezTo>
                  <a:cubicBezTo>
                    <a:pt x="6224" y="117453"/>
                    <a:pt x="0" y="102427"/>
                    <a:pt x="0" y="86759"/>
                  </a:cubicBezTo>
                  <a:lnTo>
                    <a:pt x="0" y="59077"/>
                  </a:lnTo>
                  <a:cubicBezTo>
                    <a:pt x="0" y="26450"/>
                    <a:pt x="26450" y="0"/>
                    <a:pt x="59077" y="0"/>
                  </a:cubicBezTo>
                  <a:close/>
                </a:path>
              </a:pathLst>
            </a:custGeom>
            <a:solidFill>
              <a:srgbClr val="2EACB3"/>
            </a:solidFill>
          </p:spPr>
        </p:sp>
        <p:sp>
          <p:nvSpPr>
            <p:cNvPr name="TextBox 12" id="12"/>
            <p:cNvSpPr txBox="true"/>
            <p:nvPr/>
          </p:nvSpPr>
          <p:spPr>
            <a:xfrm>
              <a:off x="0" y="-38100"/>
              <a:ext cx="1760253" cy="18393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079"/>
                </a:lnSpc>
              </a:pPr>
              <a:r>
                <a:rPr lang="en-US" b="true" sz="2199">
                  <a:solidFill>
                    <a:srgbClr val="FFFFFF"/>
                  </a:solidFill>
                  <a:latin typeface="Inter Bold"/>
                  <a:ea typeface="Inter Bold"/>
                  <a:cs typeface="Inter Bold"/>
                  <a:sym typeface="Inter Bold"/>
                </a:rPr>
                <a:t>TOTAL ADDRESSABLE MARKET</a:t>
              </a:r>
            </a:p>
          </p:txBody>
        </p:sp>
      </p:grpSp>
      <p:grpSp>
        <p:nvGrpSpPr>
          <p:cNvPr name="Group 13" id="13"/>
          <p:cNvGrpSpPr/>
          <p:nvPr/>
        </p:nvGrpSpPr>
        <p:grpSpPr>
          <a:xfrm rot="0">
            <a:off x="9339234" y="4922419"/>
            <a:ext cx="6683462" cy="553720"/>
            <a:chOff x="0" y="0"/>
            <a:chExt cx="1760253" cy="145836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1760253" cy="145836"/>
            </a:xfrm>
            <a:custGeom>
              <a:avLst/>
              <a:gdLst/>
              <a:ahLst/>
              <a:cxnLst/>
              <a:rect r="r" b="b" t="t" l="l"/>
              <a:pathLst>
                <a:path h="145836" w="1760253">
                  <a:moveTo>
                    <a:pt x="59077" y="0"/>
                  </a:moveTo>
                  <a:lnTo>
                    <a:pt x="1701177" y="0"/>
                  </a:lnTo>
                  <a:cubicBezTo>
                    <a:pt x="1716845" y="0"/>
                    <a:pt x="1731871" y="6224"/>
                    <a:pt x="1742950" y="17303"/>
                  </a:cubicBezTo>
                  <a:cubicBezTo>
                    <a:pt x="1754029" y="28382"/>
                    <a:pt x="1760253" y="43409"/>
                    <a:pt x="1760253" y="59077"/>
                  </a:cubicBezTo>
                  <a:lnTo>
                    <a:pt x="1760253" y="86759"/>
                  </a:lnTo>
                  <a:cubicBezTo>
                    <a:pt x="1760253" y="119386"/>
                    <a:pt x="1733804" y="145836"/>
                    <a:pt x="1701177" y="145836"/>
                  </a:cubicBezTo>
                  <a:lnTo>
                    <a:pt x="59077" y="145836"/>
                  </a:lnTo>
                  <a:cubicBezTo>
                    <a:pt x="43409" y="145836"/>
                    <a:pt x="28382" y="139611"/>
                    <a:pt x="17303" y="128532"/>
                  </a:cubicBezTo>
                  <a:cubicBezTo>
                    <a:pt x="6224" y="117453"/>
                    <a:pt x="0" y="102427"/>
                    <a:pt x="0" y="86759"/>
                  </a:cubicBezTo>
                  <a:lnTo>
                    <a:pt x="0" y="59077"/>
                  </a:lnTo>
                  <a:cubicBezTo>
                    <a:pt x="0" y="26450"/>
                    <a:pt x="26450" y="0"/>
                    <a:pt x="59077" y="0"/>
                  </a:cubicBezTo>
                  <a:close/>
                </a:path>
              </a:pathLst>
            </a:custGeom>
            <a:solidFill>
              <a:srgbClr val="2EACB3"/>
            </a:solidFill>
          </p:spPr>
        </p:sp>
        <p:sp>
          <p:nvSpPr>
            <p:cNvPr name="TextBox 15" id="15"/>
            <p:cNvSpPr txBox="true"/>
            <p:nvPr/>
          </p:nvSpPr>
          <p:spPr>
            <a:xfrm>
              <a:off x="0" y="-38100"/>
              <a:ext cx="1760253" cy="18393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079"/>
                </a:lnSpc>
              </a:pPr>
              <a:r>
                <a:rPr lang="en-US" b="true" sz="2199">
                  <a:solidFill>
                    <a:srgbClr val="FFFFFF"/>
                  </a:solidFill>
                  <a:latin typeface="Inter Bold"/>
                  <a:ea typeface="Inter Bold"/>
                  <a:cs typeface="Inter Bold"/>
                  <a:sym typeface="Inter Bold"/>
                </a:rPr>
                <a:t>SERVICEABLE ADDRESSABLE MARKET</a:t>
              </a:r>
            </a:p>
          </p:txBody>
        </p:sp>
      </p:grpSp>
      <p:grpSp>
        <p:nvGrpSpPr>
          <p:cNvPr name="Group 16" id="16"/>
          <p:cNvGrpSpPr/>
          <p:nvPr/>
        </p:nvGrpSpPr>
        <p:grpSpPr>
          <a:xfrm rot="0">
            <a:off x="9339234" y="8195831"/>
            <a:ext cx="6683462" cy="553720"/>
            <a:chOff x="0" y="0"/>
            <a:chExt cx="1760253" cy="145836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1760253" cy="145836"/>
            </a:xfrm>
            <a:custGeom>
              <a:avLst/>
              <a:gdLst/>
              <a:ahLst/>
              <a:cxnLst/>
              <a:rect r="r" b="b" t="t" l="l"/>
              <a:pathLst>
                <a:path h="145836" w="1760253">
                  <a:moveTo>
                    <a:pt x="59077" y="0"/>
                  </a:moveTo>
                  <a:lnTo>
                    <a:pt x="1701177" y="0"/>
                  </a:lnTo>
                  <a:cubicBezTo>
                    <a:pt x="1716845" y="0"/>
                    <a:pt x="1731871" y="6224"/>
                    <a:pt x="1742950" y="17303"/>
                  </a:cubicBezTo>
                  <a:cubicBezTo>
                    <a:pt x="1754029" y="28382"/>
                    <a:pt x="1760253" y="43409"/>
                    <a:pt x="1760253" y="59077"/>
                  </a:cubicBezTo>
                  <a:lnTo>
                    <a:pt x="1760253" y="86759"/>
                  </a:lnTo>
                  <a:cubicBezTo>
                    <a:pt x="1760253" y="119386"/>
                    <a:pt x="1733804" y="145836"/>
                    <a:pt x="1701177" y="145836"/>
                  </a:cubicBezTo>
                  <a:lnTo>
                    <a:pt x="59077" y="145836"/>
                  </a:lnTo>
                  <a:cubicBezTo>
                    <a:pt x="43409" y="145836"/>
                    <a:pt x="28382" y="139611"/>
                    <a:pt x="17303" y="128532"/>
                  </a:cubicBezTo>
                  <a:cubicBezTo>
                    <a:pt x="6224" y="117453"/>
                    <a:pt x="0" y="102427"/>
                    <a:pt x="0" y="86759"/>
                  </a:cubicBezTo>
                  <a:lnTo>
                    <a:pt x="0" y="59077"/>
                  </a:lnTo>
                  <a:cubicBezTo>
                    <a:pt x="0" y="26450"/>
                    <a:pt x="26450" y="0"/>
                    <a:pt x="59077" y="0"/>
                  </a:cubicBezTo>
                  <a:close/>
                </a:path>
              </a:pathLst>
            </a:custGeom>
            <a:solidFill>
              <a:srgbClr val="2EACB3"/>
            </a:solidFill>
          </p:spPr>
        </p:sp>
        <p:sp>
          <p:nvSpPr>
            <p:cNvPr name="TextBox 18" id="18"/>
            <p:cNvSpPr txBox="true"/>
            <p:nvPr/>
          </p:nvSpPr>
          <p:spPr>
            <a:xfrm>
              <a:off x="0" y="-38100"/>
              <a:ext cx="1760253" cy="18393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079"/>
                </a:lnSpc>
              </a:pPr>
              <a:r>
                <a:rPr lang="en-US" b="true" sz="2199">
                  <a:solidFill>
                    <a:srgbClr val="FFFFFF"/>
                  </a:solidFill>
                  <a:latin typeface="Inter Bold"/>
                  <a:ea typeface="Inter Bold"/>
                  <a:cs typeface="Inter Bold"/>
                  <a:sym typeface="Inter Bold"/>
                </a:rPr>
                <a:t>SERVICEABLE OBTAINABLE MARKET</a:t>
              </a:r>
            </a:p>
          </p:txBody>
        </p:sp>
      </p:grpSp>
      <p:grpSp>
        <p:nvGrpSpPr>
          <p:cNvPr name="Group 19" id="19"/>
          <p:cNvGrpSpPr/>
          <p:nvPr/>
        </p:nvGrpSpPr>
        <p:grpSpPr>
          <a:xfrm rot="0">
            <a:off x="15941633" y="7975432"/>
            <a:ext cx="3803190" cy="3803190"/>
            <a:chOff x="0" y="0"/>
            <a:chExt cx="812800" cy="812800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00" cap="sq">
              <a:solidFill>
                <a:srgbClr val="C5FCFF"/>
              </a:solidFill>
              <a:prstDash val="solid"/>
              <a:miter/>
            </a:ln>
          </p:spPr>
        </p:sp>
        <p:sp>
          <p:nvSpPr>
            <p:cNvPr name="TextBox 21" id="21"/>
            <p:cNvSpPr txBox="true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sp>
        <p:nvSpPr>
          <p:cNvPr name="TextBox 22" id="22"/>
          <p:cNvSpPr txBox="true"/>
          <p:nvPr/>
        </p:nvSpPr>
        <p:spPr>
          <a:xfrm rot="0">
            <a:off x="9339234" y="2500450"/>
            <a:ext cx="8275438" cy="21215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3410"/>
              </a:lnSpc>
            </a:pPr>
            <a:r>
              <a:rPr lang="en-US" sz="2200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The largest possible market size. This is the total  revenue opportunity if your company captured 100% market share for your product/service. </a:t>
            </a:r>
          </a:p>
          <a:p>
            <a:pPr algn="just" marL="0" indent="0" lvl="0">
              <a:lnSpc>
                <a:spcPts val="3410"/>
              </a:lnSpc>
            </a:pPr>
            <a:r>
              <a:rPr lang="en-US" b="true" sz="2200">
                <a:solidFill>
                  <a:srgbClr val="FF313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Remember</a:t>
            </a:r>
            <a:r>
              <a:rPr lang="en-US" sz="2200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: investors prefer a bottom-up approach to calculating TAM.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9339234" y="5594113"/>
            <a:ext cx="8275438" cy="1692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0" indent="0" lvl="0">
              <a:lnSpc>
                <a:spcPts val="3410"/>
              </a:lnSpc>
            </a:pPr>
            <a:r>
              <a:rPr lang="en-US" sz="2200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This is the portion of the market that your product/servce can serve given your business model and scope - i.e. the segment of TAM that sits within your target geography, customer demographic, or product/service category.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9339234" y="8867525"/>
            <a:ext cx="8275438" cy="8356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0" indent="0" lvl="0">
              <a:lnSpc>
                <a:spcPts val="3410"/>
              </a:lnSpc>
            </a:pPr>
            <a:r>
              <a:rPr lang="en-US" sz="2200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This is the share of the SAM that you can realistically capture - your target market. 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9339234" y="381294"/>
            <a:ext cx="8855371" cy="8356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409"/>
              </a:lnSpc>
              <a:spcBef>
                <a:spcPct val="0"/>
              </a:spcBef>
            </a:pPr>
            <a:r>
              <a:rPr lang="en-US" b="true" sz="2199">
                <a:solidFill>
                  <a:srgbClr val="FF89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TOP TIP:</a:t>
            </a:r>
            <a:r>
              <a:rPr lang="en-US" b="true" sz="2199">
                <a:solidFill>
                  <a:srgbClr val="FF89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  </a:t>
            </a:r>
            <a:r>
              <a:rPr lang="en-US" b="true" sz="2199">
                <a:solidFill>
                  <a:srgbClr val="FF89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validate your market with third-party research or competitor benchmarks.</a:t>
            </a:r>
          </a:p>
        </p:txBody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285826" y="3010283"/>
            <a:ext cx="4762543" cy="1017647"/>
            <a:chOff x="0" y="0"/>
            <a:chExt cx="6350058" cy="1356863"/>
          </a:xfrm>
        </p:grpSpPr>
        <p:sp>
          <p:nvSpPr>
            <p:cNvPr name="AutoShape 3" id="3"/>
            <p:cNvSpPr/>
            <p:nvPr/>
          </p:nvSpPr>
          <p:spPr>
            <a:xfrm>
              <a:off x="0" y="0"/>
              <a:ext cx="6350058" cy="1356863"/>
            </a:xfrm>
            <a:prstGeom prst="rect">
              <a:avLst/>
            </a:prstGeom>
            <a:solidFill>
              <a:srgbClr val="2EACB3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6886553" y="3010283"/>
            <a:ext cx="4762543" cy="1017647"/>
            <a:chOff x="0" y="0"/>
            <a:chExt cx="6350058" cy="1356863"/>
          </a:xfrm>
        </p:grpSpPr>
        <p:sp>
          <p:nvSpPr>
            <p:cNvPr name="AutoShape 5" id="5"/>
            <p:cNvSpPr/>
            <p:nvPr/>
          </p:nvSpPr>
          <p:spPr>
            <a:xfrm>
              <a:off x="0" y="0"/>
              <a:ext cx="6350058" cy="1356863"/>
            </a:xfrm>
            <a:prstGeom prst="rect">
              <a:avLst/>
            </a:prstGeom>
            <a:solidFill>
              <a:srgbClr val="2EACB3"/>
            </a:solidFill>
          </p:spPr>
        </p:sp>
      </p:grpSp>
      <p:grpSp>
        <p:nvGrpSpPr>
          <p:cNvPr name="Group 6" id="6"/>
          <p:cNvGrpSpPr/>
          <p:nvPr/>
        </p:nvGrpSpPr>
        <p:grpSpPr>
          <a:xfrm rot="0">
            <a:off x="15365566" y="0"/>
            <a:ext cx="2931959" cy="10287000"/>
            <a:chOff x="0" y="0"/>
            <a:chExt cx="772203" cy="2709333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772203" cy="2709333"/>
            </a:xfrm>
            <a:custGeom>
              <a:avLst/>
              <a:gdLst/>
              <a:ahLst/>
              <a:cxnLst/>
              <a:rect r="r" b="b" t="t" l="l"/>
              <a:pathLst>
                <a:path h="2709333" w="772203">
                  <a:moveTo>
                    <a:pt x="0" y="0"/>
                  </a:moveTo>
                  <a:lnTo>
                    <a:pt x="772203" y="0"/>
                  </a:lnTo>
                  <a:lnTo>
                    <a:pt x="772203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EBFEFF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47625"/>
              <a:ext cx="772203" cy="275695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grpSp>
        <p:nvGrpSpPr>
          <p:cNvPr name="Group 9" id="9"/>
          <p:cNvGrpSpPr/>
          <p:nvPr/>
        </p:nvGrpSpPr>
        <p:grpSpPr>
          <a:xfrm rot="0">
            <a:off x="17410391" y="0"/>
            <a:ext cx="863406" cy="1914819"/>
            <a:chOff x="0" y="0"/>
            <a:chExt cx="227399" cy="504314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227399" cy="504314"/>
            </a:xfrm>
            <a:custGeom>
              <a:avLst/>
              <a:gdLst/>
              <a:ahLst/>
              <a:cxnLst/>
              <a:rect r="r" b="b" t="t" l="l"/>
              <a:pathLst>
                <a:path h="504314" w="227399">
                  <a:moveTo>
                    <a:pt x="0" y="0"/>
                  </a:moveTo>
                  <a:lnTo>
                    <a:pt x="227399" y="0"/>
                  </a:lnTo>
                  <a:lnTo>
                    <a:pt x="227399" y="504314"/>
                  </a:lnTo>
                  <a:lnTo>
                    <a:pt x="0" y="504314"/>
                  </a:lnTo>
                  <a:close/>
                </a:path>
              </a:pathLst>
            </a:custGeom>
            <a:solidFill>
              <a:srgbClr val="2EACB3"/>
            </a:solidFill>
          </p:spPr>
        </p:sp>
        <p:sp>
          <p:nvSpPr>
            <p:cNvPr name="TextBox 11" id="11"/>
            <p:cNvSpPr txBox="true"/>
            <p:nvPr/>
          </p:nvSpPr>
          <p:spPr>
            <a:xfrm>
              <a:off x="0" y="-47625"/>
              <a:ext cx="227399" cy="55193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grpSp>
        <p:nvGrpSpPr>
          <p:cNvPr name="Group 12" id="12"/>
          <p:cNvGrpSpPr/>
          <p:nvPr/>
        </p:nvGrpSpPr>
        <p:grpSpPr>
          <a:xfrm rot="0">
            <a:off x="12487297" y="3010283"/>
            <a:ext cx="4762543" cy="1017647"/>
            <a:chOff x="0" y="0"/>
            <a:chExt cx="6350058" cy="1356863"/>
          </a:xfrm>
        </p:grpSpPr>
        <p:sp>
          <p:nvSpPr>
            <p:cNvPr name="AutoShape 13" id="13"/>
            <p:cNvSpPr/>
            <p:nvPr/>
          </p:nvSpPr>
          <p:spPr>
            <a:xfrm>
              <a:off x="0" y="0"/>
              <a:ext cx="6350058" cy="1356863"/>
            </a:xfrm>
            <a:prstGeom prst="rect">
              <a:avLst/>
            </a:prstGeom>
            <a:solidFill>
              <a:srgbClr val="2EACB3"/>
            </a:solidFill>
          </p:spPr>
        </p:sp>
      </p:grpSp>
      <p:sp>
        <p:nvSpPr>
          <p:cNvPr name="TextBox 14" id="14"/>
          <p:cNvSpPr txBox="true"/>
          <p:nvPr/>
        </p:nvSpPr>
        <p:spPr>
          <a:xfrm rot="0">
            <a:off x="1735324" y="3329558"/>
            <a:ext cx="3863548" cy="40767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45"/>
              </a:lnSpc>
            </a:pPr>
            <a:r>
              <a:rPr lang="en-US" b="true" sz="2900">
                <a:solidFill>
                  <a:srgbClr val="FFFFFF"/>
                </a:solidFill>
                <a:latin typeface="Inter Bold"/>
                <a:ea typeface="Inter Bold"/>
                <a:cs typeface="Inter Bold"/>
                <a:sym typeface="Inter Bold"/>
              </a:rPr>
              <a:t>CUSTOMER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7336059" y="3329558"/>
            <a:ext cx="3863548" cy="40767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45"/>
              </a:lnSpc>
            </a:pPr>
            <a:r>
              <a:rPr lang="en-US" b="true" sz="2900">
                <a:solidFill>
                  <a:srgbClr val="FFFFFF"/>
                </a:solidFill>
                <a:latin typeface="Inter Bold"/>
                <a:ea typeface="Inter Bold"/>
                <a:cs typeface="Inter Bold"/>
                <a:sym typeface="Inter Bold"/>
              </a:rPr>
              <a:t>ACQUISITION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12936794" y="3329558"/>
            <a:ext cx="3863548" cy="40767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45"/>
              </a:lnSpc>
            </a:pPr>
            <a:r>
              <a:rPr lang="en-US" b="true" sz="2900">
                <a:solidFill>
                  <a:srgbClr val="FFFFFF"/>
                </a:solidFill>
                <a:latin typeface="Inter Bold"/>
                <a:ea typeface="Inter Bold"/>
                <a:cs typeface="Inter Bold"/>
                <a:sym typeface="Inter Bold"/>
              </a:rPr>
              <a:t>RETENTION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12936794" y="4365625"/>
            <a:ext cx="4118431" cy="777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474979" indent="-237490" lvl="1">
              <a:lnSpc>
                <a:spcPts val="3189"/>
              </a:lnSpc>
              <a:buFont typeface="Arial"/>
              <a:buChar char="•"/>
            </a:pPr>
            <a:r>
              <a:rPr lang="en-US" sz="2199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How will you keep the customers you have?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839945" y="1518579"/>
            <a:ext cx="7922389" cy="3962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3359"/>
              </a:lnSpc>
            </a:pPr>
            <a:r>
              <a:rPr lang="en-US" b="true" sz="2400" spc="177">
                <a:solidFill>
                  <a:srgbClr val="2EACB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HOW WE ACQUIRE AND RETAIN CUSTOMERS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839945" y="552744"/>
            <a:ext cx="10487096" cy="9944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560"/>
              </a:lnSpc>
            </a:pPr>
            <a:r>
              <a:rPr lang="en-US" sz="7200" b="true">
                <a:solidFill>
                  <a:srgbClr val="2EACB3"/>
                </a:solidFill>
                <a:latin typeface="Inter Bold"/>
                <a:ea typeface="Inter Bold"/>
                <a:cs typeface="Inter Bold"/>
                <a:sym typeface="Inter Bold"/>
              </a:rPr>
              <a:t>GROWTH STRATEGY</a:t>
            </a:r>
          </a:p>
        </p:txBody>
      </p:sp>
      <p:grpSp>
        <p:nvGrpSpPr>
          <p:cNvPr name="Group 20" id="20"/>
          <p:cNvGrpSpPr/>
          <p:nvPr/>
        </p:nvGrpSpPr>
        <p:grpSpPr>
          <a:xfrm rot="-5400000">
            <a:off x="2963460" y="6038619"/>
            <a:ext cx="4360080" cy="10287000"/>
            <a:chOff x="0" y="0"/>
            <a:chExt cx="5813440" cy="13716000"/>
          </a:xfrm>
        </p:grpSpPr>
        <p:grpSp>
          <p:nvGrpSpPr>
            <p:cNvPr name="Group 21" id="21"/>
            <p:cNvGrpSpPr/>
            <p:nvPr/>
          </p:nvGrpSpPr>
          <p:grpSpPr>
            <a:xfrm rot="0">
              <a:off x="0" y="0"/>
              <a:ext cx="5813440" cy="13716000"/>
              <a:chOff x="0" y="0"/>
              <a:chExt cx="1148334" cy="2709333"/>
            </a:xfrm>
          </p:grpSpPr>
          <p:sp>
            <p:nvSpPr>
              <p:cNvPr name="Freeform 22" id="22"/>
              <p:cNvSpPr/>
              <p:nvPr/>
            </p:nvSpPr>
            <p:spPr>
              <a:xfrm flipH="false" flipV="false" rot="0">
                <a:off x="0" y="0"/>
                <a:ext cx="1148334" cy="2709333"/>
              </a:xfrm>
              <a:custGeom>
                <a:avLst/>
                <a:gdLst/>
                <a:ahLst/>
                <a:cxnLst/>
                <a:rect r="r" b="b" t="t" l="l"/>
                <a:pathLst>
                  <a:path h="2709333" w="1148334">
                    <a:moveTo>
                      <a:pt x="0" y="0"/>
                    </a:moveTo>
                    <a:lnTo>
                      <a:pt x="1148334" y="0"/>
                    </a:lnTo>
                    <a:lnTo>
                      <a:pt x="1148334" y="2709333"/>
                    </a:lnTo>
                    <a:lnTo>
                      <a:pt x="0" y="2709333"/>
                    </a:lnTo>
                    <a:close/>
                  </a:path>
                </a:pathLst>
              </a:custGeom>
              <a:solidFill>
                <a:srgbClr val="EBFEFF"/>
              </a:solidFill>
            </p:spPr>
          </p:sp>
          <p:sp>
            <p:nvSpPr>
              <p:cNvPr name="TextBox 23" id="23"/>
              <p:cNvSpPr txBox="true"/>
              <p:nvPr/>
            </p:nvSpPr>
            <p:spPr>
              <a:xfrm>
                <a:off x="0" y="-47625"/>
                <a:ext cx="1148334" cy="2756958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479"/>
                  </a:lnSpc>
                </a:pPr>
              </a:p>
            </p:txBody>
          </p:sp>
        </p:grpSp>
        <p:grpSp>
          <p:nvGrpSpPr>
            <p:cNvPr name="Group 24" id="24"/>
            <p:cNvGrpSpPr/>
            <p:nvPr/>
          </p:nvGrpSpPr>
          <p:grpSpPr>
            <a:xfrm rot="0">
              <a:off x="4545656" y="0"/>
              <a:ext cx="1233875" cy="2553092"/>
              <a:chOff x="0" y="0"/>
              <a:chExt cx="243728" cy="504314"/>
            </a:xfrm>
          </p:grpSpPr>
          <p:sp>
            <p:nvSpPr>
              <p:cNvPr name="Freeform 25" id="25"/>
              <p:cNvSpPr/>
              <p:nvPr/>
            </p:nvSpPr>
            <p:spPr>
              <a:xfrm flipH="false" flipV="false" rot="0">
                <a:off x="0" y="0"/>
                <a:ext cx="243728" cy="504314"/>
              </a:xfrm>
              <a:custGeom>
                <a:avLst/>
                <a:gdLst/>
                <a:ahLst/>
                <a:cxnLst/>
                <a:rect r="r" b="b" t="t" l="l"/>
                <a:pathLst>
                  <a:path h="504314" w="243728">
                    <a:moveTo>
                      <a:pt x="0" y="0"/>
                    </a:moveTo>
                    <a:lnTo>
                      <a:pt x="243728" y="0"/>
                    </a:lnTo>
                    <a:lnTo>
                      <a:pt x="243728" y="504314"/>
                    </a:lnTo>
                    <a:lnTo>
                      <a:pt x="0" y="504314"/>
                    </a:lnTo>
                    <a:close/>
                  </a:path>
                </a:pathLst>
              </a:custGeom>
              <a:solidFill>
                <a:srgbClr val="2EACB3"/>
              </a:solidFill>
            </p:spPr>
          </p:sp>
          <p:sp>
            <p:nvSpPr>
              <p:cNvPr name="TextBox 26" id="26"/>
              <p:cNvSpPr txBox="true"/>
              <p:nvPr/>
            </p:nvSpPr>
            <p:spPr>
              <a:xfrm>
                <a:off x="0" y="-47625"/>
                <a:ext cx="243728" cy="551939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2479"/>
                  </a:lnSpc>
                </a:pPr>
              </a:p>
            </p:txBody>
          </p:sp>
        </p:grpSp>
      </p:grpSp>
      <p:sp>
        <p:nvSpPr>
          <p:cNvPr name="TextBox 27" id="27"/>
          <p:cNvSpPr txBox="true"/>
          <p:nvPr/>
        </p:nvSpPr>
        <p:spPr>
          <a:xfrm rot="0">
            <a:off x="7208609" y="4433254"/>
            <a:ext cx="4118431" cy="51784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474979" indent="-237490" lvl="1">
              <a:lnSpc>
                <a:spcPts val="3189"/>
              </a:lnSpc>
              <a:buFont typeface="Arial"/>
              <a:buChar char="•"/>
            </a:pPr>
            <a:r>
              <a:rPr lang="en-US" sz="2199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What channels will you use to reach and acquire these customers?</a:t>
            </a:r>
          </a:p>
          <a:p>
            <a:pPr algn="l" marL="949959" indent="-316653" lvl="2">
              <a:lnSpc>
                <a:spcPts val="3189"/>
              </a:lnSpc>
              <a:buFont typeface="Arial"/>
              <a:buChar char="⚬"/>
            </a:pPr>
            <a:r>
              <a:rPr lang="en-US" sz="2199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Be as specific as possible</a:t>
            </a:r>
          </a:p>
          <a:p>
            <a:pPr algn="l" marL="949959" indent="-316653" lvl="2">
              <a:lnSpc>
                <a:spcPts val="3189"/>
              </a:lnSpc>
              <a:buFont typeface="Arial"/>
              <a:buChar char="⚬"/>
            </a:pPr>
            <a:r>
              <a:rPr lang="en-US" sz="2199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For example, if you mention trade shows, list the top 2-3 that you’ll attend)</a:t>
            </a:r>
          </a:p>
          <a:p>
            <a:pPr algn="l" marL="474979" indent="-237490" lvl="1">
              <a:lnSpc>
                <a:spcPts val="3189"/>
              </a:lnSpc>
              <a:buFont typeface="Arial"/>
              <a:buChar char="•"/>
            </a:pPr>
            <a:r>
              <a:rPr lang="en-US" sz="2199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How much will it cost to acquire each customer, and how does this compare to their lifetime value (LTV)?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1607882" y="4433254"/>
            <a:ext cx="4118431" cy="777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3189"/>
              </a:lnSpc>
            </a:pPr>
            <a:r>
              <a:rPr lang="en-US" b="true" sz="2199">
                <a:solidFill>
                  <a:srgbClr val="FF3131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Who is your target customer, and how do you define them?</a:t>
            </a:r>
          </a:p>
        </p:txBody>
      </p:sp>
    </p:spTree>
  </p:cSld>
  <p:clrMapOvr>
    <a:masterClrMapping/>
  </p:clrMapOvr>
</p:sld>
</file>

<file path=ppt/slides/slide12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0"/>
            <a:ext cx="18288000" cy="2017406"/>
            <a:chOff x="0" y="0"/>
            <a:chExt cx="4816593" cy="53133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816592" cy="531333"/>
            </a:xfrm>
            <a:custGeom>
              <a:avLst/>
              <a:gdLst/>
              <a:ahLst/>
              <a:cxnLst/>
              <a:rect r="r" b="b" t="t" l="l"/>
              <a:pathLst>
                <a:path h="531333" w="4816592">
                  <a:moveTo>
                    <a:pt x="0" y="0"/>
                  </a:moveTo>
                  <a:lnTo>
                    <a:pt x="4816592" y="0"/>
                  </a:lnTo>
                  <a:lnTo>
                    <a:pt x="4816592" y="531333"/>
                  </a:lnTo>
                  <a:lnTo>
                    <a:pt x="0" y="531333"/>
                  </a:lnTo>
                  <a:close/>
                </a:path>
              </a:pathLst>
            </a:custGeom>
            <a:solidFill>
              <a:srgbClr val="2EACB3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47625"/>
              <a:ext cx="4816593" cy="57895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15745226" y="-1332365"/>
            <a:ext cx="3803190" cy="3803190"/>
            <a:chOff x="0" y="0"/>
            <a:chExt cx="812800" cy="812800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00" cap="sq">
              <a:solidFill>
                <a:srgbClr val="C5FCFF"/>
              </a:solidFill>
              <a:prstDash val="solid"/>
              <a:miter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grpSp>
        <p:nvGrpSpPr>
          <p:cNvPr name="Group 8" id="8"/>
          <p:cNvGrpSpPr/>
          <p:nvPr/>
        </p:nvGrpSpPr>
        <p:grpSpPr>
          <a:xfrm rot="0">
            <a:off x="0" y="6943875"/>
            <a:ext cx="18288000" cy="3422771"/>
            <a:chOff x="0" y="0"/>
            <a:chExt cx="4816593" cy="901471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4816592" cy="901471"/>
            </a:xfrm>
            <a:custGeom>
              <a:avLst/>
              <a:gdLst/>
              <a:ahLst/>
              <a:cxnLst/>
              <a:rect r="r" b="b" t="t" l="l"/>
              <a:pathLst>
                <a:path h="901471" w="4816592">
                  <a:moveTo>
                    <a:pt x="0" y="0"/>
                  </a:moveTo>
                  <a:lnTo>
                    <a:pt x="4816592" y="0"/>
                  </a:lnTo>
                  <a:lnTo>
                    <a:pt x="4816592" y="901471"/>
                  </a:lnTo>
                  <a:lnTo>
                    <a:pt x="0" y="901471"/>
                  </a:lnTo>
                  <a:close/>
                </a:path>
              </a:pathLst>
            </a:custGeom>
            <a:solidFill>
              <a:srgbClr val="EBFEFF"/>
            </a:solidFill>
          </p:spPr>
        </p:sp>
        <p:sp>
          <p:nvSpPr>
            <p:cNvPr name="TextBox 10" id="10"/>
            <p:cNvSpPr txBox="true"/>
            <p:nvPr/>
          </p:nvSpPr>
          <p:spPr>
            <a:xfrm>
              <a:off x="0" y="-47625"/>
              <a:ext cx="4816593" cy="94909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grpSp>
        <p:nvGrpSpPr>
          <p:cNvPr name="Group 11" id="11"/>
          <p:cNvGrpSpPr/>
          <p:nvPr/>
        </p:nvGrpSpPr>
        <p:grpSpPr>
          <a:xfrm rot="0">
            <a:off x="1346404" y="4021898"/>
            <a:ext cx="3619117" cy="3441683"/>
            <a:chOff x="0" y="0"/>
            <a:chExt cx="1165114" cy="1107992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1165114" cy="1107992"/>
            </a:xfrm>
            <a:custGeom>
              <a:avLst/>
              <a:gdLst/>
              <a:ahLst/>
              <a:cxnLst/>
              <a:rect r="r" b="b" t="t" l="l"/>
              <a:pathLst>
                <a:path h="1107992" w="1165114">
                  <a:moveTo>
                    <a:pt x="0" y="0"/>
                  </a:moveTo>
                  <a:lnTo>
                    <a:pt x="1165114" y="0"/>
                  </a:lnTo>
                  <a:lnTo>
                    <a:pt x="1165114" y="1107992"/>
                  </a:lnTo>
                  <a:lnTo>
                    <a:pt x="0" y="1107992"/>
                  </a:lnTo>
                  <a:close/>
                </a:path>
              </a:pathLst>
            </a:custGeom>
            <a:gradFill rotWithShape="true">
              <a:gsLst>
                <a:gs pos="0">
                  <a:srgbClr val="2EACB3">
                    <a:alpha val="100000"/>
                  </a:srgbClr>
                </a:gs>
                <a:gs pos="100000">
                  <a:srgbClr val="F5AEFF">
                    <a:alpha val="0"/>
                  </a:srgbClr>
                </a:gs>
              </a:gsLst>
              <a:lin ang="0"/>
            </a:gradFill>
          </p:spPr>
        </p:sp>
        <p:sp>
          <p:nvSpPr>
            <p:cNvPr name="TextBox 13" id="13"/>
            <p:cNvSpPr txBox="true"/>
            <p:nvPr/>
          </p:nvSpPr>
          <p:spPr>
            <a:xfrm>
              <a:off x="0" y="-38100"/>
              <a:ext cx="1165114" cy="114609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199"/>
                </a:lnSpc>
              </a:pPr>
            </a:p>
          </p:txBody>
        </p:sp>
      </p:grpSp>
      <p:grpSp>
        <p:nvGrpSpPr>
          <p:cNvPr name="Group 14" id="14"/>
          <p:cNvGrpSpPr/>
          <p:nvPr/>
        </p:nvGrpSpPr>
        <p:grpSpPr>
          <a:xfrm rot="0">
            <a:off x="1981893" y="3547202"/>
            <a:ext cx="3619117" cy="3441683"/>
            <a:chOff x="0" y="0"/>
            <a:chExt cx="1912521" cy="1818756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1912520" cy="1818756"/>
            </a:xfrm>
            <a:custGeom>
              <a:avLst/>
              <a:gdLst/>
              <a:ahLst/>
              <a:cxnLst/>
              <a:rect r="r" b="b" t="t" l="l"/>
              <a:pathLst>
                <a:path h="1818756" w="1912520">
                  <a:moveTo>
                    <a:pt x="0" y="0"/>
                  </a:moveTo>
                  <a:lnTo>
                    <a:pt x="1912520" y="0"/>
                  </a:lnTo>
                  <a:lnTo>
                    <a:pt x="1912520" y="1818756"/>
                  </a:lnTo>
                  <a:lnTo>
                    <a:pt x="0" y="1818756"/>
                  </a:lnTo>
                  <a:close/>
                </a:path>
              </a:pathLst>
            </a:custGeom>
            <a:solidFill>
              <a:srgbClr val="C5FCFF"/>
            </a:solidFill>
            <a:ln w="12700">
              <a:solidFill>
                <a:srgbClr val="000000"/>
              </a:solidFill>
            </a:ln>
          </p:spPr>
        </p:sp>
      </p:grpSp>
      <p:grpSp>
        <p:nvGrpSpPr>
          <p:cNvPr name="Group 16" id="16"/>
          <p:cNvGrpSpPr/>
          <p:nvPr/>
        </p:nvGrpSpPr>
        <p:grpSpPr>
          <a:xfrm rot="0">
            <a:off x="3348762" y="5742740"/>
            <a:ext cx="2796309" cy="862499"/>
            <a:chOff x="0" y="0"/>
            <a:chExt cx="900225" cy="277667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900225" cy="277667"/>
            </a:xfrm>
            <a:custGeom>
              <a:avLst/>
              <a:gdLst/>
              <a:ahLst/>
              <a:cxnLst/>
              <a:rect r="r" b="b" t="t" l="l"/>
              <a:pathLst>
                <a:path h="277667" w="900225">
                  <a:moveTo>
                    <a:pt x="0" y="0"/>
                  </a:moveTo>
                  <a:lnTo>
                    <a:pt x="900225" y="0"/>
                  </a:lnTo>
                  <a:lnTo>
                    <a:pt x="900225" y="277667"/>
                  </a:lnTo>
                  <a:lnTo>
                    <a:pt x="0" y="277667"/>
                  </a:lnTo>
                  <a:close/>
                </a:path>
              </a:pathLst>
            </a:custGeom>
            <a:gradFill rotWithShape="true">
              <a:gsLst>
                <a:gs pos="0">
                  <a:srgbClr val="006CCD">
                    <a:alpha val="0"/>
                  </a:srgbClr>
                </a:gs>
                <a:gs pos="50000">
                  <a:srgbClr val="4CBFC5">
                    <a:alpha val="100000"/>
                  </a:srgbClr>
                </a:gs>
                <a:gs pos="100000">
                  <a:srgbClr val="2EACB3">
                    <a:alpha val="100000"/>
                  </a:srgbClr>
                </a:gs>
              </a:gsLst>
              <a:lin ang="0"/>
            </a:gradFill>
          </p:spPr>
        </p:sp>
        <p:sp>
          <p:nvSpPr>
            <p:cNvPr name="TextBox 18" id="18"/>
            <p:cNvSpPr txBox="true"/>
            <p:nvPr/>
          </p:nvSpPr>
          <p:spPr>
            <a:xfrm>
              <a:off x="0" y="-38100"/>
              <a:ext cx="900225" cy="31576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199"/>
                </a:lnSpc>
              </a:pPr>
            </a:p>
          </p:txBody>
        </p:sp>
      </p:grpSp>
      <p:grpSp>
        <p:nvGrpSpPr>
          <p:cNvPr name="Group 19" id="19"/>
          <p:cNvGrpSpPr/>
          <p:nvPr/>
        </p:nvGrpSpPr>
        <p:grpSpPr>
          <a:xfrm rot="0">
            <a:off x="6622870" y="4021898"/>
            <a:ext cx="3619117" cy="3441683"/>
            <a:chOff x="0" y="0"/>
            <a:chExt cx="1165114" cy="1107992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1165114" cy="1107992"/>
            </a:xfrm>
            <a:custGeom>
              <a:avLst/>
              <a:gdLst/>
              <a:ahLst/>
              <a:cxnLst/>
              <a:rect r="r" b="b" t="t" l="l"/>
              <a:pathLst>
                <a:path h="1107992" w="1165114">
                  <a:moveTo>
                    <a:pt x="0" y="0"/>
                  </a:moveTo>
                  <a:lnTo>
                    <a:pt x="1165114" y="0"/>
                  </a:lnTo>
                  <a:lnTo>
                    <a:pt x="1165114" y="1107992"/>
                  </a:lnTo>
                  <a:lnTo>
                    <a:pt x="0" y="1107992"/>
                  </a:lnTo>
                  <a:close/>
                </a:path>
              </a:pathLst>
            </a:custGeom>
            <a:gradFill rotWithShape="true">
              <a:gsLst>
                <a:gs pos="0">
                  <a:srgbClr val="2EACB3">
                    <a:alpha val="100000"/>
                  </a:srgbClr>
                </a:gs>
                <a:gs pos="100000">
                  <a:srgbClr val="F5AEFF">
                    <a:alpha val="0"/>
                  </a:srgbClr>
                </a:gs>
              </a:gsLst>
              <a:lin ang="0"/>
            </a:gradFill>
          </p:spPr>
        </p:sp>
        <p:sp>
          <p:nvSpPr>
            <p:cNvPr name="TextBox 21" id="21"/>
            <p:cNvSpPr txBox="true"/>
            <p:nvPr/>
          </p:nvSpPr>
          <p:spPr>
            <a:xfrm>
              <a:off x="0" y="-38100"/>
              <a:ext cx="1165114" cy="114609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199"/>
                </a:lnSpc>
              </a:pPr>
            </a:p>
          </p:txBody>
        </p:sp>
      </p:grpSp>
      <p:grpSp>
        <p:nvGrpSpPr>
          <p:cNvPr name="Group 22" id="22"/>
          <p:cNvGrpSpPr/>
          <p:nvPr/>
        </p:nvGrpSpPr>
        <p:grpSpPr>
          <a:xfrm rot="0">
            <a:off x="7433676" y="3547202"/>
            <a:ext cx="3619117" cy="3441683"/>
            <a:chOff x="0" y="0"/>
            <a:chExt cx="1912521" cy="1818756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0" y="0"/>
              <a:ext cx="1912520" cy="1818756"/>
            </a:xfrm>
            <a:custGeom>
              <a:avLst/>
              <a:gdLst/>
              <a:ahLst/>
              <a:cxnLst/>
              <a:rect r="r" b="b" t="t" l="l"/>
              <a:pathLst>
                <a:path h="1818756" w="1912520">
                  <a:moveTo>
                    <a:pt x="0" y="0"/>
                  </a:moveTo>
                  <a:lnTo>
                    <a:pt x="1912520" y="0"/>
                  </a:lnTo>
                  <a:lnTo>
                    <a:pt x="1912520" y="1818756"/>
                  </a:lnTo>
                  <a:lnTo>
                    <a:pt x="0" y="1818756"/>
                  </a:lnTo>
                  <a:close/>
                </a:path>
              </a:pathLst>
            </a:custGeom>
            <a:solidFill>
              <a:srgbClr val="C5FCFF"/>
            </a:solidFill>
            <a:ln w="12700">
              <a:solidFill>
                <a:srgbClr val="000000"/>
              </a:solidFill>
            </a:ln>
          </p:spPr>
        </p:sp>
      </p:grpSp>
      <p:grpSp>
        <p:nvGrpSpPr>
          <p:cNvPr name="Group 24" id="24"/>
          <p:cNvGrpSpPr/>
          <p:nvPr/>
        </p:nvGrpSpPr>
        <p:grpSpPr>
          <a:xfrm rot="0">
            <a:off x="8800545" y="5742740"/>
            <a:ext cx="2796309" cy="862499"/>
            <a:chOff x="0" y="0"/>
            <a:chExt cx="900225" cy="277667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900225" cy="277667"/>
            </a:xfrm>
            <a:custGeom>
              <a:avLst/>
              <a:gdLst/>
              <a:ahLst/>
              <a:cxnLst/>
              <a:rect r="r" b="b" t="t" l="l"/>
              <a:pathLst>
                <a:path h="277667" w="900225">
                  <a:moveTo>
                    <a:pt x="0" y="0"/>
                  </a:moveTo>
                  <a:lnTo>
                    <a:pt x="900225" y="0"/>
                  </a:lnTo>
                  <a:lnTo>
                    <a:pt x="900225" y="277667"/>
                  </a:lnTo>
                  <a:lnTo>
                    <a:pt x="0" y="277667"/>
                  </a:lnTo>
                  <a:close/>
                </a:path>
              </a:pathLst>
            </a:custGeom>
            <a:gradFill rotWithShape="true">
              <a:gsLst>
                <a:gs pos="0">
                  <a:srgbClr val="006CCD">
                    <a:alpha val="0"/>
                  </a:srgbClr>
                </a:gs>
                <a:gs pos="50000">
                  <a:srgbClr val="4CBFC5">
                    <a:alpha val="100000"/>
                  </a:srgbClr>
                </a:gs>
                <a:gs pos="100000">
                  <a:srgbClr val="2EACB3">
                    <a:alpha val="100000"/>
                  </a:srgbClr>
                </a:gs>
              </a:gsLst>
              <a:lin ang="0"/>
            </a:gradFill>
            <a:ln cap="sq">
              <a:noFill/>
              <a:prstDash val="solid"/>
              <a:miter/>
            </a:ln>
          </p:spPr>
        </p:sp>
        <p:sp>
          <p:nvSpPr>
            <p:cNvPr name="TextBox 26" id="26"/>
            <p:cNvSpPr txBox="true"/>
            <p:nvPr/>
          </p:nvSpPr>
          <p:spPr>
            <a:xfrm>
              <a:off x="0" y="-38100"/>
              <a:ext cx="900225" cy="31576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marL="0" indent="0" lvl="0">
                <a:lnSpc>
                  <a:spcPts val="219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27" id="27"/>
          <p:cNvGrpSpPr/>
          <p:nvPr/>
        </p:nvGrpSpPr>
        <p:grpSpPr>
          <a:xfrm rot="0">
            <a:off x="12242029" y="4021898"/>
            <a:ext cx="3619117" cy="3441683"/>
            <a:chOff x="0" y="0"/>
            <a:chExt cx="1165114" cy="1107992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1165114" cy="1107992"/>
            </a:xfrm>
            <a:custGeom>
              <a:avLst/>
              <a:gdLst/>
              <a:ahLst/>
              <a:cxnLst/>
              <a:rect r="r" b="b" t="t" l="l"/>
              <a:pathLst>
                <a:path h="1107992" w="1165114">
                  <a:moveTo>
                    <a:pt x="0" y="0"/>
                  </a:moveTo>
                  <a:lnTo>
                    <a:pt x="1165114" y="0"/>
                  </a:lnTo>
                  <a:lnTo>
                    <a:pt x="1165114" y="1107992"/>
                  </a:lnTo>
                  <a:lnTo>
                    <a:pt x="0" y="1107992"/>
                  </a:lnTo>
                  <a:close/>
                </a:path>
              </a:pathLst>
            </a:custGeom>
            <a:solidFill>
              <a:srgbClr val="2EACB3"/>
            </a:solidFill>
            <a:ln cap="sq">
              <a:noFill/>
              <a:prstDash val="solid"/>
              <a:miter/>
            </a:ln>
          </p:spPr>
        </p:sp>
        <p:sp>
          <p:nvSpPr>
            <p:cNvPr name="TextBox 29" id="29"/>
            <p:cNvSpPr txBox="true"/>
            <p:nvPr/>
          </p:nvSpPr>
          <p:spPr>
            <a:xfrm>
              <a:off x="0" y="-47625"/>
              <a:ext cx="1165114" cy="115561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marL="0" indent="0" lvl="0">
                <a:lnSpc>
                  <a:spcPts val="247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30" id="30"/>
          <p:cNvGrpSpPr/>
          <p:nvPr/>
        </p:nvGrpSpPr>
        <p:grpSpPr>
          <a:xfrm rot="0">
            <a:off x="13096121" y="3547202"/>
            <a:ext cx="3619117" cy="3441683"/>
            <a:chOff x="0" y="0"/>
            <a:chExt cx="1912521" cy="1818756"/>
          </a:xfrm>
        </p:grpSpPr>
        <p:sp>
          <p:nvSpPr>
            <p:cNvPr name="Freeform 31" id="31"/>
            <p:cNvSpPr/>
            <p:nvPr/>
          </p:nvSpPr>
          <p:spPr>
            <a:xfrm flipH="false" flipV="false" rot="0">
              <a:off x="0" y="0"/>
              <a:ext cx="1912520" cy="1818756"/>
            </a:xfrm>
            <a:custGeom>
              <a:avLst/>
              <a:gdLst/>
              <a:ahLst/>
              <a:cxnLst/>
              <a:rect r="r" b="b" t="t" l="l"/>
              <a:pathLst>
                <a:path h="1818756" w="1912520">
                  <a:moveTo>
                    <a:pt x="0" y="0"/>
                  </a:moveTo>
                  <a:lnTo>
                    <a:pt x="1912520" y="0"/>
                  </a:lnTo>
                  <a:lnTo>
                    <a:pt x="1912520" y="1818756"/>
                  </a:lnTo>
                  <a:lnTo>
                    <a:pt x="0" y="1818756"/>
                  </a:lnTo>
                  <a:close/>
                </a:path>
              </a:pathLst>
            </a:custGeom>
            <a:solidFill>
              <a:srgbClr val="C5FCFF"/>
            </a:solidFill>
            <a:ln w="12700">
              <a:solidFill>
                <a:srgbClr val="000000"/>
              </a:solidFill>
            </a:ln>
          </p:spPr>
        </p:sp>
      </p:grpSp>
      <p:grpSp>
        <p:nvGrpSpPr>
          <p:cNvPr name="Group 32" id="32"/>
          <p:cNvGrpSpPr/>
          <p:nvPr/>
        </p:nvGrpSpPr>
        <p:grpSpPr>
          <a:xfrm rot="0">
            <a:off x="14462991" y="5742740"/>
            <a:ext cx="2796309" cy="862499"/>
            <a:chOff x="0" y="0"/>
            <a:chExt cx="900225" cy="277667"/>
          </a:xfrm>
        </p:grpSpPr>
        <p:sp>
          <p:nvSpPr>
            <p:cNvPr name="Freeform 33" id="33"/>
            <p:cNvSpPr/>
            <p:nvPr/>
          </p:nvSpPr>
          <p:spPr>
            <a:xfrm flipH="false" flipV="false" rot="0">
              <a:off x="0" y="0"/>
              <a:ext cx="900225" cy="277667"/>
            </a:xfrm>
            <a:custGeom>
              <a:avLst/>
              <a:gdLst/>
              <a:ahLst/>
              <a:cxnLst/>
              <a:rect r="r" b="b" t="t" l="l"/>
              <a:pathLst>
                <a:path h="277667" w="900225">
                  <a:moveTo>
                    <a:pt x="0" y="0"/>
                  </a:moveTo>
                  <a:lnTo>
                    <a:pt x="900225" y="0"/>
                  </a:lnTo>
                  <a:lnTo>
                    <a:pt x="900225" y="277667"/>
                  </a:lnTo>
                  <a:lnTo>
                    <a:pt x="0" y="277667"/>
                  </a:lnTo>
                  <a:close/>
                </a:path>
              </a:pathLst>
            </a:custGeom>
            <a:gradFill rotWithShape="true">
              <a:gsLst>
                <a:gs pos="0">
                  <a:srgbClr val="006CCD">
                    <a:alpha val="0"/>
                  </a:srgbClr>
                </a:gs>
                <a:gs pos="50000">
                  <a:srgbClr val="4CBFC5">
                    <a:alpha val="100000"/>
                  </a:srgbClr>
                </a:gs>
                <a:gs pos="100000">
                  <a:srgbClr val="2EACB3">
                    <a:alpha val="100000"/>
                  </a:srgbClr>
                </a:gs>
              </a:gsLst>
              <a:lin ang="0"/>
            </a:gradFill>
            <a:ln cap="sq">
              <a:noFill/>
              <a:prstDash val="solid"/>
              <a:miter/>
            </a:ln>
          </p:spPr>
        </p:sp>
        <p:sp>
          <p:nvSpPr>
            <p:cNvPr name="TextBox 34" id="34"/>
            <p:cNvSpPr txBox="true"/>
            <p:nvPr/>
          </p:nvSpPr>
          <p:spPr>
            <a:xfrm>
              <a:off x="0" y="-38100"/>
              <a:ext cx="900225" cy="31576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marL="0" indent="0" lvl="0">
                <a:lnSpc>
                  <a:spcPts val="219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35" id="35"/>
          <p:cNvSpPr txBox="true"/>
          <p:nvPr/>
        </p:nvSpPr>
        <p:spPr>
          <a:xfrm rot="0">
            <a:off x="4521201" y="5916451"/>
            <a:ext cx="1623870" cy="42511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343"/>
              </a:lnSpc>
            </a:pPr>
            <a:r>
              <a:rPr lang="en-US" sz="2388" b="true">
                <a:solidFill>
                  <a:srgbClr val="FF3131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NAME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9814651" y="5916451"/>
            <a:ext cx="1623870" cy="42511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343"/>
              </a:lnSpc>
            </a:pPr>
            <a:r>
              <a:rPr lang="en-US" sz="2388" b="true">
                <a:solidFill>
                  <a:srgbClr val="FF3131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NAME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15309406" y="5916451"/>
            <a:ext cx="1623870" cy="42511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343"/>
              </a:lnSpc>
            </a:pPr>
            <a:r>
              <a:rPr lang="en-US" sz="2388" b="true">
                <a:solidFill>
                  <a:srgbClr val="FF3131"/>
                </a:solidFill>
                <a:latin typeface="Poppins Semi-Bold"/>
                <a:ea typeface="Poppins Semi-Bold"/>
                <a:cs typeface="Poppins Semi-Bold"/>
                <a:sym typeface="Poppins Semi-Bold"/>
              </a:rPr>
              <a:t>NAME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1028700" y="559123"/>
            <a:ext cx="10168739" cy="9944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560"/>
              </a:lnSpc>
            </a:pPr>
            <a:r>
              <a:rPr lang="en-US" sz="7200" b="true">
                <a:solidFill>
                  <a:srgbClr val="FFFFFF"/>
                </a:solidFill>
                <a:latin typeface="Inter Bold"/>
                <a:ea typeface="Inter Bold"/>
                <a:cs typeface="Inter Bold"/>
                <a:sym typeface="Inter Bold"/>
              </a:rPr>
              <a:t>MANAGEMENT TEAM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13277875" y="4217973"/>
            <a:ext cx="3255609" cy="123443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60"/>
              </a:lnSpc>
            </a:pPr>
            <a:r>
              <a:rPr lang="en-US" sz="2400" b="true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PLACE HERE A PHOTO OF YOUR TEAM MEMBER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1905782" y="7892207"/>
            <a:ext cx="7238218" cy="20821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789"/>
              </a:lnSpc>
            </a:pPr>
            <a:r>
              <a:rPr lang="en-US" sz="1799" b="true">
                <a:solidFill>
                  <a:srgbClr val="FF89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THINK ABOUT:</a:t>
            </a:r>
          </a:p>
          <a:p>
            <a:pPr algn="just" marL="388618" indent="-194309" lvl="1">
              <a:lnSpc>
                <a:spcPts val="2789"/>
              </a:lnSpc>
              <a:buFont typeface="Arial"/>
              <a:buChar char="•"/>
            </a:pPr>
            <a:r>
              <a:rPr lang="en-US" b="true" sz="1799">
                <a:solidFill>
                  <a:srgbClr val="FF89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Why is your team the best team for this opportunity?</a:t>
            </a:r>
          </a:p>
          <a:p>
            <a:pPr algn="just" marL="388618" indent="-194309" lvl="1">
              <a:lnSpc>
                <a:spcPts val="2789"/>
              </a:lnSpc>
              <a:buFont typeface="Arial"/>
              <a:buChar char="•"/>
            </a:pPr>
            <a:r>
              <a:rPr lang="en-US" b="true" sz="1799">
                <a:solidFill>
                  <a:srgbClr val="FF89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What experience do you have solving similar problems?</a:t>
            </a:r>
          </a:p>
          <a:p>
            <a:pPr algn="just" marL="388618" indent="-194309" lvl="1">
              <a:lnSpc>
                <a:spcPts val="2789"/>
              </a:lnSpc>
              <a:buFont typeface="Arial"/>
              <a:buChar char="•"/>
            </a:pPr>
            <a:r>
              <a:rPr lang="en-US" b="true" sz="1799">
                <a:solidFill>
                  <a:srgbClr val="FF89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What experience do you have building similar solutions?</a:t>
            </a:r>
          </a:p>
          <a:p>
            <a:pPr algn="just" marL="388618" indent="-194309" lvl="1">
              <a:lnSpc>
                <a:spcPts val="2789"/>
              </a:lnSpc>
              <a:buFont typeface="Arial"/>
              <a:buChar char="•"/>
            </a:pPr>
            <a:r>
              <a:rPr lang="en-US" b="true" sz="1799">
                <a:solidFill>
                  <a:srgbClr val="FF89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What experience/success have you had with similar startups?</a:t>
            </a:r>
          </a:p>
          <a:p>
            <a:pPr algn="just" marL="388618" indent="-194309" lvl="1">
              <a:lnSpc>
                <a:spcPts val="2789"/>
              </a:lnSpc>
              <a:buFont typeface="Arial"/>
              <a:buChar char="•"/>
            </a:pPr>
            <a:r>
              <a:rPr lang="en-US" b="true" sz="1799">
                <a:solidFill>
                  <a:srgbClr val="FF89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Have team members worked well together in prior companies?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7615430" y="4217973"/>
            <a:ext cx="3255609" cy="123443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60"/>
              </a:lnSpc>
            </a:pPr>
            <a:r>
              <a:rPr lang="en-US" sz="2400" b="true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PLACE HERE A PHOTO OF YOUR TEAM MEMBER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2176636" y="4033605"/>
            <a:ext cx="3255609" cy="123443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60"/>
              </a:lnSpc>
            </a:pPr>
            <a:r>
              <a:rPr lang="en-US" sz="2400" b="true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PLACE HERE A PHOTO OF YOUR TEAM MEMBER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5601009" y="2775793"/>
            <a:ext cx="7796557" cy="2908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479"/>
              </a:lnSpc>
            </a:pPr>
            <a:r>
              <a:rPr lang="en-US" b="true" sz="1599">
                <a:solidFill>
                  <a:srgbClr val="FF89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ADJUST THE PLACEMENT FOR THE NUMBER OF TEAM MEMBERS YOUI HAVE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10186596" y="8212053"/>
            <a:ext cx="6906198" cy="13773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789"/>
              </a:lnSpc>
              <a:spcBef>
                <a:spcPct val="0"/>
              </a:spcBef>
            </a:pPr>
            <a:r>
              <a:rPr lang="en-US" b="true" sz="1799">
                <a:solidFill>
                  <a:srgbClr val="FF89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TOP TIP:</a:t>
            </a:r>
            <a:r>
              <a:rPr lang="en-US" b="true" sz="1799">
                <a:solidFill>
                  <a:srgbClr val="FF89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 do not overwhelm the investors with your job history - this is n</a:t>
            </a:r>
            <a:r>
              <a:rPr lang="en-US" b="true" sz="1799" strike="noStrike" u="none">
                <a:solidFill>
                  <a:srgbClr val="FF89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ot a CV. Use c</a:t>
            </a:r>
            <a:r>
              <a:rPr lang="en-US" b="true" sz="1799" strike="noStrike" u="none">
                <a:solidFill>
                  <a:srgbClr val="FF89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oncise taglines to emphasise relevant experience, and incliude logos f previous employers (if relevant) .</a:t>
            </a:r>
          </a:p>
        </p:txBody>
      </p:sp>
    </p:spTree>
  </p:cSld>
  <p:clrMapOvr>
    <a:masterClrMapping/>
  </p:clrMapOvr>
</p:sld>
</file>

<file path=ppt/slides/slide13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5623939" y="-1734810"/>
            <a:ext cx="4384608" cy="4384608"/>
            <a:chOff x="0" y="0"/>
            <a:chExt cx="812800" cy="8128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00" cap="sq">
              <a:solidFill>
                <a:srgbClr val="EBFEFF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-2113809" y="0"/>
            <a:ext cx="5014166" cy="10287000"/>
            <a:chOff x="0" y="0"/>
            <a:chExt cx="1320603" cy="2709333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1320603" cy="2709333"/>
            </a:xfrm>
            <a:custGeom>
              <a:avLst/>
              <a:gdLst/>
              <a:ahLst/>
              <a:cxnLst/>
              <a:rect r="r" b="b" t="t" l="l"/>
              <a:pathLst>
                <a:path h="2709333" w="1320603">
                  <a:moveTo>
                    <a:pt x="0" y="0"/>
                  </a:moveTo>
                  <a:lnTo>
                    <a:pt x="1320603" y="0"/>
                  </a:lnTo>
                  <a:lnTo>
                    <a:pt x="1320603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EBFEFF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0" y="-47625"/>
              <a:ext cx="1320603" cy="275695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sp>
        <p:nvSpPr>
          <p:cNvPr name="AutoShape 8" id="8"/>
          <p:cNvSpPr/>
          <p:nvPr/>
        </p:nvSpPr>
        <p:spPr>
          <a:xfrm>
            <a:off x="1774044" y="5820150"/>
            <a:ext cx="14673824" cy="0"/>
          </a:xfrm>
          <a:prstGeom prst="line">
            <a:avLst/>
          </a:prstGeom>
          <a:ln cap="flat" w="47625">
            <a:solidFill>
              <a:srgbClr val="2EACB3"/>
            </a:solidFill>
            <a:prstDash val="solid"/>
            <a:headEnd type="none" len="sm" w="sm"/>
            <a:tailEnd type="triangle" len="med" w="lg"/>
          </a:ln>
        </p:spPr>
      </p:sp>
      <p:sp>
        <p:nvSpPr>
          <p:cNvPr name="AutoShape 9" id="9"/>
          <p:cNvSpPr/>
          <p:nvPr/>
        </p:nvSpPr>
        <p:spPr>
          <a:xfrm>
            <a:off x="5897880" y="5820150"/>
            <a:ext cx="6492240" cy="0"/>
          </a:xfrm>
          <a:prstGeom prst="line">
            <a:avLst/>
          </a:prstGeom>
          <a:ln cap="flat" w="38100">
            <a:solidFill>
              <a:srgbClr val="2EACB3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" id="10"/>
          <p:cNvSpPr/>
          <p:nvPr/>
        </p:nvSpPr>
        <p:spPr>
          <a:xfrm>
            <a:off x="3383147" y="4185862"/>
            <a:ext cx="0" cy="1405761"/>
          </a:xfrm>
          <a:prstGeom prst="line">
            <a:avLst/>
          </a:prstGeom>
          <a:ln cap="flat" w="47625">
            <a:solidFill>
              <a:srgbClr val="5ACDD3"/>
            </a:solidFill>
            <a:prstDash val="solid"/>
            <a:headEnd type="none" len="sm" w="sm"/>
            <a:tailEnd type="triangle" len="med" w="lg"/>
          </a:ln>
        </p:spPr>
      </p:sp>
      <p:sp>
        <p:nvSpPr>
          <p:cNvPr name="AutoShape 11" id="11"/>
          <p:cNvSpPr/>
          <p:nvPr/>
        </p:nvSpPr>
        <p:spPr>
          <a:xfrm>
            <a:off x="9120188" y="4185862"/>
            <a:ext cx="0" cy="1405761"/>
          </a:xfrm>
          <a:prstGeom prst="line">
            <a:avLst/>
          </a:prstGeom>
          <a:ln cap="flat" w="47625">
            <a:solidFill>
              <a:srgbClr val="5ACDD3"/>
            </a:solidFill>
            <a:prstDash val="solid"/>
            <a:headEnd type="none" len="sm" w="sm"/>
            <a:tailEnd type="triangle" len="med" w="lg"/>
          </a:ln>
        </p:spPr>
      </p:sp>
      <p:sp>
        <p:nvSpPr>
          <p:cNvPr name="AutoShape 12" id="12"/>
          <p:cNvSpPr/>
          <p:nvPr/>
        </p:nvSpPr>
        <p:spPr>
          <a:xfrm>
            <a:off x="15139988" y="4185862"/>
            <a:ext cx="0" cy="1405761"/>
          </a:xfrm>
          <a:prstGeom prst="line">
            <a:avLst/>
          </a:prstGeom>
          <a:ln cap="flat" w="47625">
            <a:solidFill>
              <a:srgbClr val="5ACDD3"/>
            </a:solidFill>
            <a:prstDash val="solid"/>
            <a:headEnd type="none" len="sm" w="sm"/>
            <a:tailEnd type="triangle" len="med" w="lg"/>
          </a:ln>
        </p:spPr>
      </p:sp>
      <p:sp>
        <p:nvSpPr>
          <p:cNvPr name="AutoShape 13" id="13"/>
          <p:cNvSpPr/>
          <p:nvPr/>
        </p:nvSpPr>
        <p:spPr>
          <a:xfrm>
            <a:off x="6538209" y="6136514"/>
            <a:ext cx="0" cy="1405761"/>
          </a:xfrm>
          <a:prstGeom prst="line">
            <a:avLst/>
          </a:prstGeom>
          <a:ln cap="flat" w="47625">
            <a:solidFill>
              <a:srgbClr val="5ACDD3"/>
            </a:solidFill>
            <a:prstDash val="solid"/>
            <a:headEnd type="triangle" len="med" w="lg"/>
            <a:tailEnd type="none" len="sm" w="sm"/>
          </a:ln>
        </p:spPr>
      </p:sp>
      <p:sp>
        <p:nvSpPr>
          <p:cNvPr name="AutoShape 14" id="14"/>
          <p:cNvSpPr/>
          <p:nvPr/>
        </p:nvSpPr>
        <p:spPr>
          <a:xfrm>
            <a:off x="12413932" y="6136514"/>
            <a:ext cx="0" cy="1405761"/>
          </a:xfrm>
          <a:prstGeom prst="line">
            <a:avLst/>
          </a:prstGeom>
          <a:ln cap="flat" w="47625">
            <a:solidFill>
              <a:srgbClr val="5ACDD3"/>
            </a:solidFill>
            <a:prstDash val="solid"/>
            <a:headEnd type="triangle" len="med" w="lg"/>
            <a:tailEnd type="none" len="sm" w="sm"/>
          </a:ln>
        </p:spPr>
      </p:sp>
      <p:grpSp>
        <p:nvGrpSpPr>
          <p:cNvPr name="Group 15" id="15"/>
          <p:cNvGrpSpPr/>
          <p:nvPr/>
        </p:nvGrpSpPr>
        <p:grpSpPr>
          <a:xfrm rot="0">
            <a:off x="8970772" y="5670735"/>
            <a:ext cx="298831" cy="298831"/>
            <a:chOff x="0" y="0"/>
            <a:chExt cx="812800" cy="812800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2EACB3"/>
            </a:solidFill>
          </p:spPr>
        </p:sp>
        <p:sp>
          <p:nvSpPr>
            <p:cNvPr name="TextBox 17" id="17"/>
            <p:cNvSpPr txBox="true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sp>
        <p:nvSpPr>
          <p:cNvPr name="TextBox 18" id="18"/>
          <p:cNvSpPr txBox="true"/>
          <p:nvPr/>
        </p:nvSpPr>
        <p:spPr>
          <a:xfrm rot="0">
            <a:off x="7212226" y="6503161"/>
            <a:ext cx="3863548" cy="73914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65"/>
              </a:lnSpc>
            </a:pPr>
            <a:r>
              <a:rPr lang="en-US" b="true" sz="5300">
                <a:solidFill>
                  <a:srgbClr val="FFFFFF"/>
                </a:solidFill>
                <a:latin typeface="Inter Bold"/>
                <a:ea typeface="Inter Bold"/>
                <a:cs typeface="Inter Bold"/>
                <a:sym typeface="Inter Bold"/>
              </a:rPr>
              <a:t>£XX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839945" y="552744"/>
            <a:ext cx="9509963" cy="9944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560"/>
              </a:lnSpc>
            </a:pPr>
            <a:r>
              <a:rPr lang="en-US" sz="7200" b="true">
                <a:solidFill>
                  <a:srgbClr val="2EACB3"/>
                </a:solidFill>
                <a:latin typeface="Inter Bold"/>
                <a:ea typeface="Inter Bold"/>
                <a:cs typeface="Inter Bold"/>
                <a:sym typeface="Inter Bold"/>
              </a:rPr>
              <a:t>ROADMAP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849470" y="1556679"/>
            <a:ext cx="11329852" cy="3962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3359"/>
              </a:lnSpc>
            </a:pPr>
            <a:r>
              <a:rPr lang="en-US" b="true" sz="2400" spc="177">
                <a:solidFill>
                  <a:srgbClr val="2EACB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HOW WE’LL MAINTAIN AND GROW OUR ADVANTAGE</a:t>
            </a:r>
          </a:p>
        </p:txBody>
      </p:sp>
      <p:grpSp>
        <p:nvGrpSpPr>
          <p:cNvPr name="Group 21" id="21"/>
          <p:cNvGrpSpPr/>
          <p:nvPr/>
        </p:nvGrpSpPr>
        <p:grpSpPr>
          <a:xfrm rot="0">
            <a:off x="6388793" y="5670735"/>
            <a:ext cx="298831" cy="298831"/>
            <a:chOff x="0" y="0"/>
            <a:chExt cx="812800" cy="812800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2EACB3"/>
            </a:solidFill>
          </p:spPr>
        </p:sp>
        <p:sp>
          <p:nvSpPr>
            <p:cNvPr name="TextBox 23" id="23"/>
            <p:cNvSpPr txBox="true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grpSp>
        <p:nvGrpSpPr>
          <p:cNvPr name="Group 24" id="24"/>
          <p:cNvGrpSpPr/>
          <p:nvPr/>
        </p:nvGrpSpPr>
        <p:grpSpPr>
          <a:xfrm rot="0">
            <a:off x="12264517" y="5670735"/>
            <a:ext cx="298831" cy="298831"/>
            <a:chOff x="0" y="0"/>
            <a:chExt cx="812800" cy="812800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2EACB3"/>
            </a:solidFill>
          </p:spPr>
        </p:sp>
        <p:sp>
          <p:nvSpPr>
            <p:cNvPr name="TextBox 26" id="26"/>
            <p:cNvSpPr txBox="true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grpSp>
        <p:nvGrpSpPr>
          <p:cNvPr name="Group 27" id="27"/>
          <p:cNvGrpSpPr/>
          <p:nvPr/>
        </p:nvGrpSpPr>
        <p:grpSpPr>
          <a:xfrm rot="0">
            <a:off x="3233732" y="5670735"/>
            <a:ext cx="298831" cy="298831"/>
            <a:chOff x="0" y="0"/>
            <a:chExt cx="812800" cy="812800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2EACB3"/>
            </a:solidFill>
          </p:spPr>
        </p:sp>
        <p:sp>
          <p:nvSpPr>
            <p:cNvPr name="TextBox 29" id="29"/>
            <p:cNvSpPr txBox="true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grpSp>
        <p:nvGrpSpPr>
          <p:cNvPr name="Group 30" id="30"/>
          <p:cNvGrpSpPr/>
          <p:nvPr/>
        </p:nvGrpSpPr>
        <p:grpSpPr>
          <a:xfrm rot="0">
            <a:off x="14990572" y="5670735"/>
            <a:ext cx="298831" cy="298831"/>
            <a:chOff x="0" y="0"/>
            <a:chExt cx="812800" cy="812800"/>
          </a:xfrm>
        </p:grpSpPr>
        <p:sp>
          <p:nvSpPr>
            <p:cNvPr name="Freeform 31" id="3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2EACB3"/>
            </a:solidFill>
          </p:spPr>
        </p:sp>
        <p:sp>
          <p:nvSpPr>
            <p:cNvPr name="TextBox 32" id="32"/>
            <p:cNvSpPr txBox="true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sp>
        <p:nvSpPr>
          <p:cNvPr name="TextBox 33" id="33"/>
          <p:cNvSpPr txBox="true"/>
          <p:nvPr/>
        </p:nvSpPr>
        <p:spPr>
          <a:xfrm rot="0">
            <a:off x="6957342" y="2941262"/>
            <a:ext cx="4118431" cy="777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189"/>
              </a:lnSpc>
            </a:pPr>
            <a:r>
              <a:rPr lang="en-US" sz="2199" b="true">
                <a:solidFill>
                  <a:srgbClr val="FF313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Date</a:t>
            </a:r>
          </a:p>
          <a:p>
            <a:pPr algn="ctr">
              <a:lnSpc>
                <a:spcPts val="3189"/>
              </a:lnSpc>
            </a:pPr>
            <a:r>
              <a:rPr lang="en-US" sz="2199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 Lorem ipsum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4455180" y="8085200"/>
            <a:ext cx="4118431" cy="777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189"/>
              </a:lnSpc>
            </a:pPr>
            <a:r>
              <a:rPr lang="en-US" sz="2199" b="true">
                <a:solidFill>
                  <a:srgbClr val="FF313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Date</a:t>
            </a:r>
          </a:p>
          <a:p>
            <a:pPr algn="ctr">
              <a:lnSpc>
                <a:spcPts val="3189"/>
              </a:lnSpc>
            </a:pPr>
            <a:r>
              <a:rPr lang="en-US" sz="2199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 Lorem ipsum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1174516" y="2941262"/>
            <a:ext cx="4118431" cy="777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189"/>
              </a:lnSpc>
            </a:pPr>
            <a:r>
              <a:rPr lang="en-US" sz="2199" b="true">
                <a:solidFill>
                  <a:srgbClr val="FF313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Date</a:t>
            </a:r>
          </a:p>
          <a:p>
            <a:pPr algn="ctr">
              <a:lnSpc>
                <a:spcPts val="3189"/>
              </a:lnSpc>
            </a:pPr>
            <a:r>
              <a:rPr lang="en-US" sz="2199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 Lorem ipsum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12931356" y="2941262"/>
            <a:ext cx="4118431" cy="777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189"/>
              </a:lnSpc>
            </a:pPr>
            <a:r>
              <a:rPr lang="en-US" sz="2199" b="true">
                <a:solidFill>
                  <a:srgbClr val="FF313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Date</a:t>
            </a:r>
          </a:p>
          <a:p>
            <a:pPr algn="ctr">
              <a:lnSpc>
                <a:spcPts val="3189"/>
              </a:lnSpc>
            </a:pPr>
            <a:r>
              <a:rPr lang="en-US" sz="2199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 Lorem ipsum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10330904" y="7961375"/>
            <a:ext cx="4118431" cy="7778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189"/>
              </a:lnSpc>
            </a:pPr>
            <a:r>
              <a:rPr lang="en-US" sz="2199" b="true">
                <a:solidFill>
                  <a:srgbClr val="FF313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Date</a:t>
            </a:r>
          </a:p>
          <a:p>
            <a:pPr algn="ctr">
              <a:lnSpc>
                <a:spcPts val="3189"/>
              </a:lnSpc>
            </a:pPr>
            <a:r>
              <a:rPr lang="en-US" sz="2199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 Lorem ipsum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7674741" y="221273"/>
            <a:ext cx="10140495" cy="7588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3099"/>
              </a:lnSpc>
              <a:spcBef>
                <a:spcPct val="0"/>
              </a:spcBef>
            </a:pPr>
            <a:r>
              <a:rPr lang="en-US" b="true" sz="1999">
                <a:solidFill>
                  <a:srgbClr val="FF89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Think</a:t>
            </a:r>
            <a:r>
              <a:rPr lang="en-US" b="true" sz="1999">
                <a:solidFill>
                  <a:srgbClr val="FF89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 about the key milestones you plan to achieve in the next 6-12 months. Make sure that these milestones tie in with your funding needs / investment goals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393274" y="9386950"/>
            <a:ext cx="14597298" cy="7588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3099"/>
              </a:lnSpc>
              <a:spcBef>
                <a:spcPct val="0"/>
              </a:spcBef>
            </a:pPr>
            <a:r>
              <a:rPr lang="en-US" b="true" sz="1999">
                <a:solidFill>
                  <a:srgbClr val="FF89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TOP TIP:</a:t>
            </a:r>
            <a:r>
              <a:rPr lang="en-US" sz="1999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 avoid generic phraises (like “grow revenue” and instead use specific milestones. E.g., “Sept 2025 - £4m series A round”, “Jan 2026 - partner intergration (MyFitnessPal, Apple Health, Samsung Health).”</a:t>
            </a:r>
          </a:p>
        </p:txBody>
      </p:sp>
    </p:spTree>
  </p:cSld>
  <p:clrMapOvr>
    <a:masterClrMapping/>
  </p:clrMapOvr>
</p:sld>
</file>

<file path=ppt/slides/slide1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1812208" y="-1408057"/>
            <a:ext cx="4759721" cy="4759721"/>
            <a:chOff x="0" y="0"/>
            <a:chExt cx="812800" cy="8128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00" cap="sq">
              <a:solidFill>
                <a:srgbClr val="EBFEFF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0" y="457494"/>
            <a:ext cx="18288000" cy="1495425"/>
            <a:chOff x="0" y="0"/>
            <a:chExt cx="4816593" cy="393857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4816592" cy="393857"/>
            </a:xfrm>
            <a:custGeom>
              <a:avLst/>
              <a:gdLst/>
              <a:ahLst/>
              <a:cxnLst/>
              <a:rect r="r" b="b" t="t" l="l"/>
              <a:pathLst>
                <a:path h="393857" w="4816592">
                  <a:moveTo>
                    <a:pt x="0" y="0"/>
                  </a:moveTo>
                  <a:lnTo>
                    <a:pt x="4816592" y="0"/>
                  </a:lnTo>
                  <a:lnTo>
                    <a:pt x="4816592" y="393857"/>
                  </a:lnTo>
                  <a:lnTo>
                    <a:pt x="0" y="393857"/>
                  </a:lnTo>
                  <a:close/>
                </a:path>
              </a:pathLst>
            </a:custGeom>
            <a:solidFill>
              <a:srgbClr val="2EACB3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0" y="-47625"/>
              <a:ext cx="4816593" cy="44148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sp>
        <p:nvSpPr>
          <p:cNvPr name="TextBox 8" id="8"/>
          <p:cNvSpPr txBox="true"/>
          <p:nvPr/>
        </p:nvSpPr>
        <p:spPr>
          <a:xfrm rot="0">
            <a:off x="839945" y="755626"/>
            <a:ext cx="12010331" cy="9944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560"/>
              </a:lnSpc>
            </a:pPr>
            <a:r>
              <a:rPr lang="en-US" sz="7200" b="true">
                <a:solidFill>
                  <a:srgbClr val="FFFFFF"/>
                </a:solidFill>
                <a:latin typeface="Inter Bold"/>
                <a:ea typeface="Inter Bold"/>
                <a:cs typeface="Inter Bold"/>
                <a:sym typeface="Inter Bold"/>
              </a:rPr>
              <a:t>FINANCIALS</a:t>
            </a:r>
          </a:p>
        </p:txBody>
      </p:sp>
      <p:pic>
        <p:nvPicPr>
          <p:cNvPr name="Picture 9" id="9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1037757" y="2440921"/>
            <a:ext cx="5592872" cy="5829907"/>
          </a:xfrm>
          <a:prstGeom prst="rect">
            <a:avLst/>
          </a:prstGeom>
        </p:spPr>
      </p:pic>
      <p:pic>
        <p:nvPicPr>
          <p:cNvPr name="Picture 10" id="10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 rot="0">
            <a:off x="12463689" y="2862661"/>
            <a:ext cx="5284614" cy="5868037"/>
          </a:xfrm>
          <a:prstGeom prst="rect">
            <a:avLst/>
          </a:prstGeom>
        </p:spPr>
      </p:pic>
      <p:sp>
        <p:nvSpPr>
          <p:cNvPr name="TextBox 11" id="11"/>
          <p:cNvSpPr txBox="true"/>
          <p:nvPr/>
        </p:nvSpPr>
        <p:spPr>
          <a:xfrm rot="0">
            <a:off x="567653" y="7847260"/>
            <a:ext cx="14895416" cy="20783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300"/>
              </a:lnSpc>
            </a:pPr>
            <a:r>
              <a:rPr lang="en-US" sz="2200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Investors want to know how fast can you grow and how big you can get over the next 2-3 years.</a:t>
            </a:r>
          </a:p>
          <a:p>
            <a:pPr algn="l" marL="474981" indent="-237491" lvl="1">
              <a:lnSpc>
                <a:spcPts val="3300"/>
              </a:lnSpc>
              <a:buFont typeface="Arial"/>
              <a:buChar char="•"/>
            </a:pPr>
            <a:r>
              <a:rPr lang="en-US" sz="2200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How much revenue will the business generate, and over what timeline?</a:t>
            </a:r>
          </a:p>
          <a:p>
            <a:pPr algn="l" marL="474981" indent="-237491" lvl="1">
              <a:lnSpc>
                <a:spcPts val="3300"/>
              </a:lnSpc>
              <a:buFont typeface="Arial"/>
              <a:buChar char="•"/>
            </a:pPr>
            <a:r>
              <a:rPr lang="en-US" sz="2200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What are your largest expenses, and how do they impact profitability?</a:t>
            </a:r>
          </a:p>
          <a:p>
            <a:pPr algn="l" marL="474981" indent="-237491" lvl="1">
              <a:lnSpc>
                <a:spcPts val="3300"/>
              </a:lnSpc>
              <a:buFont typeface="Arial"/>
              <a:buChar char="•"/>
            </a:pPr>
            <a:r>
              <a:rPr lang="en-US" sz="2200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How much cash are you burning, and how long will your runway last?</a:t>
            </a:r>
          </a:p>
          <a:p>
            <a:pPr algn="l" marL="474981" indent="-237491" lvl="1">
              <a:lnSpc>
                <a:spcPts val="3300"/>
              </a:lnSpc>
              <a:buFont typeface="Arial"/>
              <a:buChar char="•"/>
            </a:pPr>
            <a:r>
              <a:rPr lang="en-US" sz="2200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What assumptions underpin your projections, and are they realistic?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567653" y="2082832"/>
            <a:ext cx="15306981" cy="3962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3359"/>
              </a:lnSpc>
              <a:spcBef>
                <a:spcPct val="0"/>
              </a:spcBef>
            </a:pPr>
            <a:r>
              <a:rPr lang="en-US" b="true" sz="2400" spc="177" strike="noStrike" u="none">
                <a:solidFill>
                  <a:srgbClr val="2EACB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SUSTAINABLE GROWTH WITH A </a:t>
            </a:r>
            <a:r>
              <a:rPr lang="en-US" b="true" sz="2400" spc="177" strike="noStrike" u="none">
                <a:solidFill>
                  <a:srgbClr val="FF313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XX</a:t>
            </a:r>
            <a:r>
              <a:rPr lang="en-US" b="true" sz="2400" spc="177" strike="noStrike" u="none">
                <a:solidFill>
                  <a:srgbClr val="2EACB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% GROSS MARGIN 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6144804" y="4082673"/>
            <a:ext cx="3633748" cy="8312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3659"/>
              </a:lnSpc>
              <a:spcBef>
                <a:spcPct val="0"/>
              </a:spcBef>
            </a:pPr>
            <a:r>
              <a:rPr lang="en-US" b="true" sz="2999">
                <a:solidFill>
                  <a:srgbClr val="FF313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x%</a:t>
            </a:r>
          </a:p>
          <a:p>
            <a:pPr algn="ctr" marL="0" indent="0" lvl="0">
              <a:lnSpc>
                <a:spcPts val="3049"/>
              </a:lnSpc>
              <a:spcBef>
                <a:spcPct val="0"/>
              </a:spcBef>
            </a:pPr>
            <a:r>
              <a:rPr lang="en-US" sz="2499" strike="noStrike" u="none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Churn</a:t>
            </a:r>
            <a:r>
              <a:rPr lang="en-US" sz="2499" strike="noStrike" u="none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 rate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9265261" y="4082673"/>
            <a:ext cx="3633748" cy="8312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3659"/>
              </a:lnSpc>
              <a:spcBef>
                <a:spcPct val="0"/>
              </a:spcBef>
            </a:pPr>
            <a:r>
              <a:rPr lang="en-US" b="true" sz="2999">
                <a:solidFill>
                  <a:srgbClr val="FF313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x:x</a:t>
            </a:r>
          </a:p>
          <a:p>
            <a:pPr algn="ctr" marL="0" indent="0" lvl="0">
              <a:lnSpc>
                <a:spcPts val="3049"/>
              </a:lnSpc>
              <a:spcBef>
                <a:spcPct val="0"/>
              </a:spcBef>
            </a:pPr>
            <a:r>
              <a:rPr lang="en-US" sz="2499" strike="noStrike" u="none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LTV/CAC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6144804" y="6086884"/>
            <a:ext cx="3633748" cy="8312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3659"/>
              </a:lnSpc>
              <a:spcBef>
                <a:spcPct val="0"/>
              </a:spcBef>
            </a:pPr>
            <a:r>
              <a:rPr lang="en-US" b="true" sz="2999">
                <a:solidFill>
                  <a:srgbClr val="FF313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x%</a:t>
            </a:r>
          </a:p>
          <a:p>
            <a:pPr algn="ctr" marL="0" indent="0" lvl="0">
              <a:lnSpc>
                <a:spcPts val="3049"/>
              </a:lnSpc>
              <a:spcBef>
                <a:spcPct val="0"/>
              </a:spcBef>
            </a:pPr>
            <a:r>
              <a:rPr lang="en-US" sz="2499" strike="noStrike" u="none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Burn</a:t>
            </a:r>
            <a:r>
              <a:rPr lang="en-US" sz="2499" strike="noStrike" u="none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 rate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9265261" y="6086884"/>
            <a:ext cx="3633748" cy="8312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3659"/>
              </a:lnSpc>
              <a:spcBef>
                <a:spcPct val="0"/>
              </a:spcBef>
            </a:pPr>
            <a:r>
              <a:rPr lang="en-US" b="true" sz="2999">
                <a:solidFill>
                  <a:srgbClr val="FF313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x months</a:t>
            </a:r>
          </a:p>
          <a:p>
            <a:pPr algn="ctr" marL="0" indent="0" lvl="0">
              <a:lnSpc>
                <a:spcPts val="3049"/>
              </a:lnSpc>
              <a:spcBef>
                <a:spcPct val="0"/>
              </a:spcBef>
            </a:pPr>
            <a:r>
              <a:rPr lang="en-US" sz="2499" strike="noStrike" u="none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Runway</a:t>
            </a:r>
          </a:p>
        </p:txBody>
      </p:sp>
    </p:spTree>
  </p:cSld>
  <p:clrMapOvr>
    <a:masterClrMapping/>
  </p:clrMapOvr>
</p:sld>
</file>

<file path=ppt/slides/slide1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2214402"/>
            <a:ext cx="18288000" cy="1495425"/>
            <a:chOff x="0" y="0"/>
            <a:chExt cx="4816593" cy="393857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816592" cy="393857"/>
            </a:xfrm>
            <a:custGeom>
              <a:avLst/>
              <a:gdLst/>
              <a:ahLst/>
              <a:cxnLst/>
              <a:rect r="r" b="b" t="t" l="l"/>
              <a:pathLst>
                <a:path h="393857" w="4816592">
                  <a:moveTo>
                    <a:pt x="0" y="0"/>
                  </a:moveTo>
                  <a:lnTo>
                    <a:pt x="4816592" y="0"/>
                  </a:lnTo>
                  <a:lnTo>
                    <a:pt x="4816592" y="393857"/>
                  </a:lnTo>
                  <a:lnTo>
                    <a:pt x="0" y="393857"/>
                  </a:lnTo>
                  <a:close/>
                </a:path>
              </a:pathLst>
            </a:custGeom>
            <a:solidFill>
              <a:srgbClr val="2EACB3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47625"/>
              <a:ext cx="4816593" cy="44148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15516967" y="7065996"/>
            <a:ext cx="4384608" cy="4384608"/>
            <a:chOff x="0" y="0"/>
            <a:chExt cx="812800" cy="812800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00" cap="sq">
              <a:solidFill>
                <a:srgbClr val="EBFEFF"/>
              </a:solidFill>
              <a:prstDash val="solid"/>
              <a:miter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grpSp>
        <p:nvGrpSpPr>
          <p:cNvPr name="Group 8" id="8"/>
          <p:cNvGrpSpPr/>
          <p:nvPr/>
        </p:nvGrpSpPr>
        <p:grpSpPr>
          <a:xfrm rot="0">
            <a:off x="6391915" y="4087310"/>
            <a:ext cx="5504169" cy="5504169"/>
            <a:chOff x="0" y="0"/>
            <a:chExt cx="812800" cy="8128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2EACB3"/>
            </a:solidFill>
          </p:spPr>
        </p:sp>
        <p:sp>
          <p:nvSpPr>
            <p:cNvPr name="TextBox 10" id="10"/>
            <p:cNvSpPr txBox="true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grpSp>
        <p:nvGrpSpPr>
          <p:cNvPr name="Group 11" id="11"/>
          <p:cNvGrpSpPr/>
          <p:nvPr/>
        </p:nvGrpSpPr>
        <p:grpSpPr>
          <a:xfrm rot="0">
            <a:off x="11603974" y="6117214"/>
            <a:ext cx="973714" cy="973714"/>
            <a:chOff x="0" y="0"/>
            <a:chExt cx="1298285" cy="1298285"/>
          </a:xfrm>
        </p:grpSpPr>
        <p:grpSp>
          <p:nvGrpSpPr>
            <p:cNvPr name="Group 12" id="12"/>
            <p:cNvGrpSpPr/>
            <p:nvPr/>
          </p:nvGrpSpPr>
          <p:grpSpPr>
            <a:xfrm rot="0">
              <a:off x="0" y="0"/>
              <a:ext cx="1298285" cy="1298285"/>
              <a:chOff x="0" y="0"/>
              <a:chExt cx="812800" cy="812800"/>
            </a:xfrm>
          </p:grpSpPr>
          <p:sp>
            <p:nvSpPr>
              <p:cNvPr name="Freeform 13" id="13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47625" cap="sq">
                <a:solidFill>
                  <a:srgbClr val="5ACDD3"/>
                </a:solidFill>
                <a:prstDash val="solid"/>
                <a:miter/>
              </a:ln>
            </p:spPr>
          </p:sp>
          <p:sp>
            <p:nvSpPr>
              <p:cNvPr name="TextBox 14" id="14"/>
              <p:cNvSpPr txBox="true"/>
              <p:nvPr/>
            </p:nvSpPr>
            <p:spPr>
              <a:xfrm>
                <a:off x="76200" y="28575"/>
                <a:ext cx="660400" cy="708025"/>
              </a:xfrm>
              <a:prstGeom prst="rect">
                <a:avLst/>
              </a:prstGeom>
            </p:spPr>
            <p:txBody>
              <a:bodyPr anchor="ctr" rtlCol="false" tIns="30508" lIns="30508" bIns="30508" rIns="30508"/>
              <a:lstStyle/>
              <a:p>
                <a:pPr algn="ctr">
                  <a:lnSpc>
                    <a:spcPts val="2479"/>
                  </a:lnSpc>
                </a:pPr>
              </a:p>
            </p:txBody>
          </p:sp>
        </p:grpSp>
        <p:grpSp>
          <p:nvGrpSpPr>
            <p:cNvPr name="Group 15" id="15"/>
            <p:cNvGrpSpPr/>
            <p:nvPr/>
          </p:nvGrpSpPr>
          <p:grpSpPr>
            <a:xfrm rot="0">
              <a:off x="318372" y="318372"/>
              <a:ext cx="661540" cy="661540"/>
              <a:chOff x="0" y="0"/>
              <a:chExt cx="812800" cy="812800"/>
            </a:xfrm>
          </p:grpSpPr>
          <p:sp>
            <p:nvSpPr>
              <p:cNvPr name="Freeform 16" id="16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47625" cap="sq">
                <a:solidFill>
                  <a:srgbClr val="5ACDD3"/>
                </a:solidFill>
                <a:prstDash val="solid"/>
                <a:miter/>
              </a:ln>
            </p:spPr>
          </p:sp>
          <p:sp>
            <p:nvSpPr>
              <p:cNvPr name="TextBox 17" id="17"/>
              <p:cNvSpPr txBox="true"/>
              <p:nvPr/>
            </p:nvSpPr>
            <p:spPr>
              <a:xfrm>
                <a:off x="76200" y="28575"/>
                <a:ext cx="660400" cy="708025"/>
              </a:xfrm>
              <a:prstGeom prst="rect">
                <a:avLst/>
              </a:prstGeom>
            </p:spPr>
            <p:txBody>
              <a:bodyPr anchor="ctr" rtlCol="false" tIns="30508" lIns="30508" bIns="30508" rIns="30508"/>
              <a:lstStyle/>
              <a:p>
                <a:pPr algn="ctr">
                  <a:lnSpc>
                    <a:spcPts val="2479"/>
                  </a:lnSpc>
                </a:pPr>
              </a:p>
            </p:txBody>
          </p:sp>
        </p:grpSp>
        <p:sp>
          <p:nvSpPr>
            <p:cNvPr name="Freeform 18" id="18"/>
            <p:cNvSpPr/>
            <p:nvPr/>
          </p:nvSpPr>
          <p:spPr>
            <a:xfrm flipH="false" flipV="false" rot="0">
              <a:off x="514285" y="508849"/>
              <a:ext cx="269714" cy="280587"/>
            </a:xfrm>
            <a:custGeom>
              <a:avLst/>
              <a:gdLst/>
              <a:ahLst/>
              <a:cxnLst/>
              <a:rect r="r" b="b" t="t" l="l"/>
              <a:pathLst>
                <a:path h="280587" w="269714">
                  <a:moveTo>
                    <a:pt x="0" y="0"/>
                  </a:moveTo>
                  <a:lnTo>
                    <a:pt x="269715" y="0"/>
                  </a:lnTo>
                  <a:lnTo>
                    <a:pt x="269715" y="280587"/>
                  </a:lnTo>
                  <a:lnTo>
                    <a:pt x="0" y="28058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</p:grpSp>
      <p:sp>
        <p:nvSpPr>
          <p:cNvPr name="TextBox 19" id="19"/>
          <p:cNvSpPr txBox="true"/>
          <p:nvPr/>
        </p:nvSpPr>
        <p:spPr>
          <a:xfrm rot="0">
            <a:off x="839945" y="2582067"/>
            <a:ext cx="16976298" cy="73914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65"/>
              </a:lnSpc>
            </a:pPr>
            <a:r>
              <a:rPr lang="en-US" b="true" sz="5300">
                <a:solidFill>
                  <a:srgbClr val="FFFFFF"/>
                </a:solidFill>
                <a:latin typeface="Inter Bold"/>
                <a:ea typeface="Inter Bold"/>
                <a:cs typeface="Inter Bold"/>
                <a:sym typeface="Inter Bold"/>
              </a:rPr>
              <a:t>WE ARE RAISING £</a:t>
            </a:r>
            <a:r>
              <a:rPr lang="en-US" b="true" sz="5300">
                <a:solidFill>
                  <a:srgbClr val="FF3131"/>
                </a:solidFill>
                <a:latin typeface="Inter Bold"/>
                <a:ea typeface="Inter Bold"/>
                <a:cs typeface="Inter Bold"/>
                <a:sym typeface="Inter Bold"/>
              </a:rPr>
              <a:t>XXXX</a:t>
            </a:r>
            <a:r>
              <a:rPr lang="en-US" b="true" sz="5300">
                <a:solidFill>
                  <a:srgbClr val="FFFFFF"/>
                </a:solidFill>
                <a:latin typeface="Inter Bold"/>
                <a:ea typeface="Inter Bold"/>
                <a:cs typeface="Inter Bold"/>
                <a:sym typeface="Inter Bold"/>
              </a:rPr>
              <a:t> FOR </a:t>
            </a:r>
            <a:r>
              <a:rPr lang="en-US" b="true" sz="5300">
                <a:solidFill>
                  <a:srgbClr val="FF3131"/>
                </a:solidFill>
                <a:latin typeface="Inter Bold"/>
                <a:ea typeface="Inter Bold"/>
                <a:cs typeface="Inter Bold"/>
                <a:sym typeface="Inter Bold"/>
              </a:rPr>
              <a:t>X</a:t>
            </a:r>
            <a:r>
              <a:rPr lang="en-US" b="true" sz="5300">
                <a:solidFill>
                  <a:srgbClr val="FFFFFF"/>
                </a:solidFill>
                <a:latin typeface="Inter Bold"/>
                <a:ea typeface="Inter Bold"/>
                <a:cs typeface="Inter Bold"/>
                <a:sym typeface="Inter Bold"/>
              </a:rPr>
              <a:t>%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839945" y="552744"/>
            <a:ext cx="7670922" cy="9944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560"/>
              </a:lnSpc>
            </a:pPr>
            <a:r>
              <a:rPr lang="en-US" sz="7200" b="true">
                <a:solidFill>
                  <a:srgbClr val="2EACB3"/>
                </a:solidFill>
                <a:latin typeface="Inter Bold"/>
                <a:ea typeface="Inter Bold"/>
                <a:cs typeface="Inter Bold"/>
                <a:sym typeface="Inter Bold"/>
              </a:rPr>
              <a:t>THE ASK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7212226" y="6503161"/>
            <a:ext cx="3863548" cy="73914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65"/>
              </a:lnSpc>
            </a:pPr>
            <a:r>
              <a:rPr lang="en-US" b="true" sz="5300">
                <a:solidFill>
                  <a:srgbClr val="FFFFFF"/>
                </a:solidFill>
                <a:latin typeface="Inter Bold"/>
                <a:ea typeface="Inter Bold"/>
                <a:cs typeface="Inter Bold"/>
                <a:sym typeface="Inter Bold"/>
              </a:rPr>
              <a:t>£XX</a:t>
            </a:r>
          </a:p>
        </p:txBody>
      </p:sp>
      <p:grpSp>
        <p:nvGrpSpPr>
          <p:cNvPr name="Group 22" id="22"/>
          <p:cNvGrpSpPr/>
          <p:nvPr/>
        </p:nvGrpSpPr>
        <p:grpSpPr>
          <a:xfrm rot="0">
            <a:off x="6238512" y="5143500"/>
            <a:ext cx="973714" cy="973714"/>
            <a:chOff x="0" y="0"/>
            <a:chExt cx="1298285" cy="1298285"/>
          </a:xfrm>
        </p:grpSpPr>
        <p:grpSp>
          <p:nvGrpSpPr>
            <p:cNvPr name="Group 23" id="23"/>
            <p:cNvGrpSpPr/>
            <p:nvPr/>
          </p:nvGrpSpPr>
          <p:grpSpPr>
            <a:xfrm rot="0">
              <a:off x="0" y="0"/>
              <a:ext cx="1298285" cy="1298285"/>
              <a:chOff x="0" y="0"/>
              <a:chExt cx="812800" cy="812800"/>
            </a:xfrm>
          </p:grpSpPr>
          <p:sp>
            <p:nvSpPr>
              <p:cNvPr name="Freeform 24" id="24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47625" cap="sq">
                <a:solidFill>
                  <a:srgbClr val="5ACDD3"/>
                </a:solidFill>
                <a:prstDash val="solid"/>
                <a:miter/>
              </a:ln>
            </p:spPr>
          </p:sp>
          <p:sp>
            <p:nvSpPr>
              <p:cNvPr name="TextBox 25" id="25"/>
              <p:cNvSpPr txBox="true"/>
              <p:nvPr/>
            </p:nvSpPr>
            <p:spPr>
              <a:xfrm>
                <a:off x="76200" y="28575"/>
                <a:ext cx="660400" cy="708025"/>
              </a:xfrm>
              <a:prstGeom prst="rect">
                <a:avLst/>
              </a:prstGeom>
            </p:spPr>
            <p:txBody>
              <a:bodyPr anchor="ctr" rtlCol="false" tIns="30508" lIns="30508" bIns="30508" rIns="30508"/>
              <a:lstStyle/>
              <a:p>
                <a:pPr algn="ctr">
                  <a:lnSpc>
                    <a:spcPts val="2479"/>
                  </a:lnSpc>
                </a:pPr>
              </a:p>
            </p:txBody>
          </p:sp>
        </p:grpSp>
        <p:grpSp>
          <p:nvGrpSpPr>
            <p:cNvPr name="Group 26" id="26"/>
            <p:cNvGrpSpPr/>
            <p:nvPr/>
          </p:nvGrpSpPr>
          <p:grpSpPr>
            <a:xfrm rot="0">
              <a:off x="318372" y="318372"/>
              <a:ext cx="661540" cy="661540"/>
              <a:chOff x="0" y="0"/>
              <a:chExt cx="812800" cy="812800"/>
            </a:xfrm>
          </p:grpSpPr>
          <p:sp>
            <p:nvSpPr>
              <p:cNvPr name="Freeform 27" id="27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47625" cap="sq">
                <a:solidFill>
                  <a:srgbClr val="5ACDD3"/>
                </a:solidFill>
                <a:prstDash val="solid"/>
                <a:miter/>
              </a:ln>
            </p:spPr>
          </p:sp>
          <p:sp>
            <p:nvSpPr>
              <p:cNvPr name="TextBox 28" id="28"/>
              <p:cNvSpPr txBox="true"/>
              <p:nvPr/>
            </p:nvSpPr>
            <p:spPr>
              <a:xfrm>
                <a:off x="76200" y="28575"/>
                <a:ext cx="660400" cy="708025"/>
              </a:xfrm>
              <a:prstGeom prst="rect">
                <a:avLst/>
              </a:prstGeom>
            </p:spPr>
            <p:txBody>
              <a:bodyPr anchor="ctr" rtlCol="false" tIns="30508" lIns="30508" bIns="30508" rIns="30508"/>
              <a:lstStyle/>
              <a:p>
                <a:pPr algn="ctr">
                  <a:lnSpc>
                    <a:spcPts val="2479"/>
                  </a:lnSpc>
                </a:pPr>
              </a:p>
            </p:txBody>
          </p:sp>
        </p:grpSp>
        <p:sp>
          <p:nvSpPr>
            <p:cNvPr name="Freeform 29" id="29"/>
            <p:cNvSpPr/>
            <p:nvPr/>
          </p:nvSpPr>
          <p:spPr>
            <a:xfrm flipH="false" flipV="false" rot="0">
              <a:off x="514285" y="508849"/>
              <a:ext cx="269714" cy="280587"/>
            </a:xfrm>
            <a:custGeom>
              <a:avLst/>
              <a:gdLst/>
              <a:ahLst/>
              <a:cxnLst/>
              <a:rect r="r" b="b" t="t" l="l"/>
              <a:pathLst>
                <a:path h="280587" w="269714">
                  <a:moveTo>
                    <a:pt x="0" y="0"/>
                  </a:moveTo>
                  <a:lnTo>
                    <a:pt x="269715" y="0"/>
                  </a:lnTo>
                  <a:lnTo>
                    <a:pt x="269715" y="280587"/>
                  </a:lnTo>
                  <a:lnTo>
                    <a:pt x="0" y="28058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30" id="30"/>
          <p:cNvGrpSpPr/>
          <p:nvPr/>
        </p:nvGrpSpPr>
        <p:grpSpPr>
          <a:xfrm rot="0">
            <a:off x="6391915" y="8172299"/>
            <a:ext cx="973714" cy="973714"/>
            <a:chOff x="0" y="0"/>
            <a:chExt cx="1298285" cy="1298285"/>
          </a:xfrm>
        </p:grpSpPr>
        <p:grpSp>
          <p:nvGrpSpPr>
            <p:cNvPr name="Group 31" id="31"/>
            <p:cNvGrpSpPr/>
            <p:nvPr/>
          </p:nvGrpSpPr>
          <p:grpSpPr>
            <a:xfrm rot="0">
              <a:off x="0" y="0"/>
              <a:ext cx="1298285" cy="1298285"/>
              <a:chOff x="0" y="0"/>
              <a:chExt cx="812800" cy="812800"/>
            </a:xfrm>
          </p:grpSpPr>
          <p:sp>
            <p:nvSpPr>
              <p:cNvPr name="Freeform 32" id="32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47625" cap="sq">
                <a:solidFill>
                  <a:srgbClr val="5ACDD3"/>
                </a:solidFill>
                <a:prstDash val="solid"/>
                <a:miter/>
              </a:ln>
            </p:spPr>
          </p:sp>
          <p:sp>
            <p:nvSpPr>
              <p:cNvPr name="TextBox 33" id="33"/>
              <p:cNvSpPr txBox="true"/>
              <p:nvPr/>
            </p:nvSpPr>
            <p:spPr>
              <a:xfrm>
                <a:off x="76200" y="28575"/>
                <a:ext cx="660400" cy="708025"/>
              </a:xfrm>
              <a:prstGeom prst="rect">
                <a:avLst/>
              </a:prstGeom>
            </p:spPr>
            <p:txBody>
              <a:bodyPr anchor="ctr" rtlCol="false" tIns="30508" lIns="30508" bIns="30508" rIns="30508"/>
              <a:lstStyle/>
              <a:p>
                <a:pPr algn="ctr">
                  <a:lnSpc>
                    <a:spcPts val="2479"/>
                  </a:lnSpc>
                </a:pPr>
              </a:p>
            </p:txBody>
          </p:sp>
        </p:grpSp>
        <p:grpSp>
          <p:nvGrpSpPr>
            <p:cNvPr name="Group 34" id="34"/>
            <p:cNvGrpSpPr/>
            <p:nvPr/>
          </p:nvGrpSpPr>
          <p:grpSpPr>
            <a:xfrm rot="0">
              <a:off x="318372" y="318372"/>
              <a:ext cx="661540" cy="661540"/>
              <a:chOff x="0" y="0"/>
              <a:chExt cx="812800" cy="812800"/>
            </a:xfrm>
          </p:grpSpPr>
          <p:sp>
            <p:nvSpPr>
              <p:cNvPr name="Freeform 35" id="35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47625" cap="sq">
                <a:solidFill>
                  <a:srgbClr val="5ACDD3"/>
                </a:solidFill>
                <a:prstDash val="solid"/>
                <a:miter/>
              </a:ln>
            </p:spPr>
          </p:sp>
          <p:sp>
            <p:nvSpPr>
              <p:cNvPr name="TextBox 36" id="36"/>
              <p:cNvSpPr txBox="true"/>
              <p:nvPr/>
            </p:nvSpPr>
            <p:spPr>
              <a:xfrm>
                <a:off x="76200" y="28575"/>
                <a:ext cx="660400" cy="708025"/>
              </a:xfrm>
              <a:prstGeom prst="rect">
                <a:avLst/>
              </a:prstGeom>
            </p:spPr>
            <p:txBody>
              <a:bodyPr anchor="ctr" rtlCol="false" tIns="30508" lIns="30508" bIns="30508" rIns="30508"/>
              <a:lstStyle/>
              <a:p>
                <a:pPr algn="ctr">
                  <a:lnSpc>
                    <a:spcPts val="2479"/>
                  </a:lnSpc>
                </a:pPr>
              </a:p>
            </p:txBody>
          </p:sp>
        </p:grpSp>
        <p:sp>
          <p:nvSpPr>
            <p:cNvPr name="Freeform 37" id="37"/>
            <p:cNvSpPr/>
            <p:nvPr/>
          </p:nvSpPr>
          <p:spPr>
            <a:xfrm flipH="false" flipV="false" rot="0">
              <a:off x="514285" y="508849"/>
              <a:ext cx="269714" cy="280587"/>
            </a:xfrm>
            <a:custGeom>
              <a:avLst/>
              <a:gdLst/>
              <a:ahLst/>
              <a:cxnLst/>
              <a:rect r="r" b="b" t="t" l="l"/>
              <a:pathLst>
                <a:path h="280587" w="269714">
                  <a:moveTo>
                    <a:pt x="0" y="0"/>
                  </a:moveTo>
                  <a:lnTo>
                    <a:pt x="269715" y="0"/>
                  </a:lnTo>
                  <a:lnTo>
                    <a:pt x="269715" y="280587"/>
                  </a:lnTo>
                  <a:lnTo>
                    <a:pt x="0" y="28058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</p:grpSp>
      <p:sp>
        <p:nvSpPr>
          <p:cNvPr name="TextBox 38" id="38"/>
          <p:cNvSpPr txBox="true"/>
          <p:nvPr/>
        </p:nvSpPr>
        <p:spPr>
          <a:xfrm rot="0">
            <a:off x="12804889" y="6050539"/>
            <a:ext cx="3967551" cy="12934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0" indent="0" lvl="0">
              <a:lnSpc>
                <a:spcPts val="3450"/>
              </a:lnSpc>
            </a:pPr>
            <a:r>
              <a:rPr lang="en-US" sz="2300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How will you spend the money? What will this achieve? 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1986721" y="8297984"/>
            <a:ext cx="3967551" cy="12934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0" indent="0" lvl="0">
              <a:lnSpc>
                <a:spcPts val="3450"/>
              </a:lnSpc>
            </a:pPr>
            <a:r>
              <a:rPr lang="en-US" sz="2300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How will you spend the money? What will this achieve? 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1747086" y="4669599"/>
            <a:ext cx="3967551" cy="21697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0" indent="0" lvl="0">
              <a:lnSpc>
                <a:spcPts val="3450"/>
              </a:lnSpc>
            </a:pPr>
            <a:r>
              <a:rPr lang="en-US" sz="2300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How will you spend the money? What will this achieve? E.g. 50% to launch the beta and hit £25k monthly recurring revenue.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7800335" y="693577"/>
            <a:ext cx="9908936" cy="7588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3099"/>
              </a:lnSpc>
              <a:spcBef>
                <a:spcPct val="0"/>
              </a:spcBef>
            </a:pPr>
            <a:r>
              <a:rPr lang="en-US" b="true" sz="1999">
                <a:solidFill>
                  <a:srgbClr val="FF89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REMEMBER</a:t>
            </a:r>
            <a:r>
              <a:rPr lang="en-US" b="true" sz="1999">
                <a:solidFill>
                  <a:srgbClr val="FF89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: make sure to mention</a:t>
            </a:r>
            <a:r>
              <a:rPr lang="en-US" b="true" sz="1999">
                <a:solidFill>
                  <a:srgbClr val="FF89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 any committed capital to build momentum, and include your funding timeline.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11153601" y="9191625"/>
            <a:ext cx="6555670" cy="7588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0" indent="0" lvl="0">
              <a:lnSpc>
                <a:spcPts val="3099"/>
              </a:lnSpc>
              <a:spcBef>
                <a:spcPct val="0"/>
              </a:spcBef>
            </a:pPr>
            <a:r>
              <a:rPr lang="en-US" b="true" sz="1999">
                <a:solidFill>
                  <a:srgbClr val="FF89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TOP TIP:</a:t>
            </a:r>
            <a:r>
              <a:rPr lang="en-US" b="true" sz="1999">
                <a:solidFill>
                  <a:srgbClr val="FF89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 avoid </a:t>
            </a:r>
            <a:r>
              <a:rPr lang="en-US" b="true" sz="1999" strike="noStrike" u="none">
                <a:solidFill>
                  <a:srgbClr val="FF89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vague phrases like “scale the team” or “grow the product”</a:t>
            </a:r>
          </a:p>
        </p:txBody>
      </p:sp>
    </p:spTree>
  </p:cSld>
  <p:clrMapOvr>
    <a:masterClrMapping/>
  </p:clrMapOvr>
</p:sld>
</file>

<file path=ppt/slides/slide16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6744950" y="-106961"/>
            <a:ext cx="1028700" cy="1135661"/>
            <a:chOff x="0" y="0"/>
            <a:chExt cx="270933" cy="299104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70933" cy="299104"/>
            </a:xfrm>
            <a:custGeom>
              <a:avLst/>
              <a:gdLst/>
              <a:ahLst/>
              <a:cxnLst/>
              <a:rect r="r" b="b" t="t" l="l"/>
              <a:pathLst>
                <a:path h="299104" w="270933">
                  <a:moveTo>
                    <a:pt x="0" y="0"/>
                  </a:moveTo>
                  <a:lnTo>
                    <a:pt x="270933" y="0"/>
                  </a:lnTo>
                  <a:lnTo>
                    <a:pt x="270933" y="299104"/>
                  </a:lnTo>
                  <a:lnTo>
                    <a:pt x="0" y="299104"/>
                  </a:lnTo>
                  <a:close/>
                </a:path>
              </a:pathLst>
            </a:custGeom>
            <a:solidFill>
              <a:srgbClr val="C5FCF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47625"/>
              <a:ext cx="270933" cy="34672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3741492" y="-2408416"/>
            <a:ext cx="5402508" cy="5402508"/>
            <a:chOff x="0" y="0"/>
            <a:chExt cx="812800" cy="812800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00" cap="sq">
              <a:solidFill>
                <a:srgbClr val="EBFEFF"/>
              </a:solidFill>
              <a:prstDash val="solid"/>
              <a:miter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sp>
        <p:nvSpPr>
          <p:cNvPr name="TextBox 8" id="8"/>
          <p:cNvSpPr txBox="true"/>
          <p:nvPr/>
        </p:nvSpPr>
        <p:spPr>
          <a:xfrm rot="0">
            <a:off x="1028700" y="1123950"/>
            <a:ext cx="9167788" cy="9944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560"/>
              </a:lnSpc>
            </a:pPr>
            <a:r>
              <a:rPr lang="en-US" sz="7200" b="true">
                <a:solidFill>
                  <a:srgbClr val="2EACB3"/>
                </a:solidFill>
                <a:latin typeface="Inter Bold"/>
                <a:ea typeface="Inter Bold"/>
                <a:cs typeface="Inter Bold"/>
                <a:sym typeface="Inter Bold"/>
              </a:rPr>
              <a:t>THE TAKEAWAY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202633" y="2080260"/>
            <a:ext cx="6818840" cy="3962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3359"/>
              </a:lnSpc>
            </a:pPr>
            <a:r>
              <a:rPr lang="en-US" b="true" sz="2400" spc="177">
                <a:solidFill>
                  <a:srgbClr val="2EACB3"/>
                </a:solidFill>
                <a:latin typeface="Open Sans Semi-Bold"/>
                <a:ea typeface="Open Sans Semi-Bold"/>
                <a:cs typeface="Open Sans Semi-Bold"/>
                <a:sym typeface="Open Sans Semi-Bold"/>
              </a:rPr>
              <a:t>WHY YOU SHOULD INVEST</a:t>
            </a:r>
          </a:p>
        </p:txBody>
      </p:sp>
      <p:sp>
        <p:nvSpPr>
          <p:cNvPr name="AutoShape 10" id="10"/>
          <p:cNvSpPr/>
          <p:nvPr/>
        </p:nvSpPr>
        <p:spPr>
          <a:xfrm>
            <a:off x="1085850" y="2994092"/>
            <a:ext cx="0" cy="1442010"/>
          </a:xfrm>
          <a:prstGeom prst="line">
            <a:avLst/>
          </a:prstGeom>
          <a:ln cap="flat" w="76200">
            <a:solidFill>
              <a:srgbClr val="C5FC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1" id="11"/>
          <p:cNvSpPr txBox="true"/>
          <p:nvPr/>
        </p:nvSpPr>
        <p:spPr>
          <a:xfrm rot="0">
            <a:off x="1288358" y="2971419"/>
            <a:ext cx="15970942" cy="15533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518160" indent="-259080" lvl="1">
              <a:lnSpc>
                <a:spcPts val="4224"/>
              </a:lnSpc>
              <a:buFont typeface="Arial"/>
              <a:buChar char="•"/>
            </a:pPr>
            <a:r>
              <a:rPr lang="en-US" sz="2400" spc="96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Duplicate the bullets from your ‘highlights’ slide earlier in the pitch. </a:t>
            </a:r>
          </a:p>
          <a:p>
            <a:pPr algn="just" marL="518160" indent="-259080" lvl="1">
              <a:lnSpc>
                <a:spcPts val="4224"/>
              </a:lnSpc>
              <a:buFont typeface="Arial"/>
              <a:buChar char="•"/>
            </a:pPr>
            <a:r>
              <a:rPr lang="en-US" sz="2400" spc="96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 This is the slide that you stay on as you do Q&amp;A so investors will see these key reasons to invest for the longest  period of time.</a:t>
            </a:r>
          </a:p>
        </p:txBody>
      </p:sp>
      <p:grpSp>
        <p:nvGrpSpPr>
          <p:cNvPr name="Group 12" id="12"/>
          <p:cNvGrpSpPr/>
          <p:nvPr/>
        </p:nvGrpSpPr>
        <p:grpSpPr>
          <a:xfrm rot="0">
            <a:off x="17416060" y="671110"/>
            <a:ext cx="715180" cy="715180"/>
            <a:chOff x="0" y="0"/>
            <a:chExt cx="812800" cy="812800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76200" cap="sq">
              <a:solidFill>
                <a:srgbClr val="2EACB3"/>
              </a:solidFill>
              <a:prstDash val="solid"/>
              <a:miter/>
            </a:ln>
          </p:spPr>
        </p:sp>
        <p:sp>
          <p:nvSpPr>
            <p:cNvPr name="TextBox 14" id="14"/>
            <p:cNvSpPr txBox="true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grpSp>
        <p:nvGrpSpPr>
          <p:cNvPr name="Group 15" id="15"/>
          <p:cNvGrpSpPr/>
          <p:nvPr/>
        </p:nvGrpSpPr>
        <p:grpSpPr>
          <a:xfrm rot="0">
            <a:off x="1288358" y="5159121"/>
            <a:ext cx="3669624" cy="1065530"/>
            <a:chOff x="0" y="0"/>
            <a:chExt cx="4892832" cy="1420707"/>
          </a:xfrm>
        </p:grpSpPr>
        <p:sp>
          <p:nvSpPr>
            <p:cNvPr name="TextBox 16" id="16"/>
            <p:cNvSpPr txBox="true"/>
            <p:nvPr/>
          </p:nvSpPr>
          <p:spPr>
            <a:xfrm rot="0">
              <a:off x="0" y="-57150"/>
              <a:ext cx="4816632" cy="60071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 marL="0" indent="0" lvl="0">
                <a:lnSpc>
                  <a:spcPts val="3779"/>
                </a:lnSpc>
                <a:spcBef>
                  <a:spcPct val="0"/>
                </a:spcBef>
              </a:pPr>
              <a:r>
                <a:rPr lang="en-US" b="true" sz="2699" spc="199" strike="noStrike" u="none">
                  <a:solidFill>
                    <a:srgbClr val="FF3131"/>
                  </a:solidFill>
                  <a:latin typeface="Open Sans Bold"/>
                  <a:ea typeface="Open Sans Bold"/>
                  <a:cs typeface="Open Sans Bold"/>
                  <a:sym typeface="Open Sans Bold"/>
                </a:rPr>
                <a:t>ROBUST PRODUCT</a:t>
              </a:r>
            </a:p>
          </p:txBody>
        </p:sp>
        <p:sp>
          <p:nvSpPr>
            <p:cNvPr name="TextBox 17" id="17"/>
            <p:cNvSpPr txBox="true"/>
            <p:nvPr/>
          </p:nvSpPr>
          <p:spPr>
            <a:xfrm rot="0">
              <a:off x="0" y="626533"/>
              <a:ext cx="4892832" cy="79417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just" marL="0" indent="0" lvl="0">
                <a:lnSpc>
                  <a:spcPts val="2360"/>
                </a:lnSpc>
              </a:pPr>
              <a:r>
                <a:rPr lang="en-US" sz="2000" spc="80">
                  <a:solidFill>
                    <a:srgbClr val="FF3131"/>
                  </a:solidFill>
                  <a:latin typeface="Open Sans"/>
                  <a:ea typeface="Open Sans"/>
                  <a:cs typeface="Open Sans"/>
                  <a:sym typeface="Open Sans"/>
                </a:rPr>
                <a:t>Responsive</a:t>
              </a:r>
              <a:r>
                <a:rPr lang="en-US" sz="2000" spc="80">
                  <a:solidFill>
                    <a:srgbClr val="FF3131"/>
                  </a:solidFill>
                  <a:latin typeface="Open Sans"/>
                  <a:ea typeface="Open Sans"/>
                  <a:cs typeface="Open Sans"/>
                  <a:sym typeface="Open Sans"/>
                </a:rPr>
                <a:t> iOS and Android apps. 2 patents pending. </a:t>
              </a:r>
            </a:p>
          </p:txBody>
        </p:sp>
      </p:grpSp>
      <p:grpSp>
        <p:nvGrpSpPr>
          <p:cNvPr name="Group 18" id="18"/>
          <p:cNvGrpSpPr/>
          <p:nvPr/>
        </p:nvGrpSpPr>
        <p:grpSpPr>
          <a:xfrm rot="0">
            <a:off x="7309902" y="5159121"/>
            <a:ext cx="3668197" cy="812800"/>
            <a:chOff x="0" y="0"/>
            <a:chExt cx="4890929" cy="1083734"/>
          </a:xfrm>
        </p:grpSpPr>
        <p:sp>
          <p:nvSpPr>
            <p:cNvPr name="TextBox 19" id="19"/>
            <p:cNvSpPr txBox="true"/>
            <p:nvPr/>
          </p:nvSpPr>
          <p:spPr>
            <a:xfrm rot="0">
              <a:off x="0" y="-57150"/>
              <a:ext cx="4890929" cy="60071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 marL="0" indent="0" lvl="0">
                <a:lnSpc>
                  <a:spcPts val="3779"/>
                </a:lnSpc>
                <a:spcBef>
                  <a:spcPct val="0"/>
                </a:spcBef>
              </a:pPr>
              <a:r>
                <a:rPr lang="en-US" b="true" sz="2699" spc="199">
                  <a:solidFill>
                    <a:srgbClr val="FF3131"/>
                  </a:solidFill>
                  <a:latin typeface="Open Sans Bold"/>
                  <a:ea typeface="Open Sans Bold"/>
                  <a:cs typeface="Open Sans Bold"/>
                  <a:sym typeface="Open Sans Bold"/>
                </a:rPr>
                <a:t>£3.5M BY EOY 2026</a:t>
              </a:r>
            </a:p>
          </p:txBody>
        </p:sp>
        <p:sp>
          <p:nvSpPr>
            <p:cNvPr name="TextBox 20" id="20"/>
            <p:cNvSpPr txBox="true"/>
            <p:nvPr/>
          </p:nvSpPr>
          <p:spPr>
            <a:xfrm rot="0">
              <a:off x="0" y="683260"/>
              <a:ext cx="4620918" cy="40047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just" marL="0" indent="0" lvl="0">
                <a:lnSpc>
                  <a:spcPts val="2360"/>
                </a:lnSpc>
                <a:spcBef>
                  <a:spcPct val="0"/>
                </a:spcBef>
              </a:pPr>
              <a:r>
                <a:rPr lang="en-US" sz="2000" spc="80">
                  <a:solidFill>
                    <a:srgbClr val="FF3131"/>
                  </a:solidFill>
                  <a:latin typeface="Open Sans"/>
                  <a:ea typeface="Open Sans"/>
                  <a:cs typeface="Open Sans"/>
                  <a:sym typeface="Open Sans"/>
                </a:rPr>
                <a:t>with </a:t>
              </a:r>
              <a:r>
                <a:rPr lang="en-US" b="true" sz="2000" spc="80">
                  <a:solidFill>
                    <a:srgbClr val="FF3131"/>
                  </a:solidFill>
                  <a:latin typeface="Open Sans Bold"/>
                  <a:ea typeface="Open Sans Bold"/>
                  <a:cs typeface="Open Sans Bold"/>
                  <a:sym typeface="Open Sans Bold"/>
                </a:rPr>
                <a:t>1%</a:t>
              </a:r>
              <a:r>
                <a:rPr lang="en-US" sz="2000" spc="80">
                  <a:solidFill>
                    <a:srgbClr val="FF3131"/>
                  </a:solidFill>
                  <a:latin typeface="Open Sans"/>
                  <a:ea typeface="Open Sans"/>
                  <a:cs typeface="Open Sans"/>
                  <a:sym typeface="Open Sans"/>
                </a:rPr>
                <a:t> market share.</a:t>
              </a:r>
            </a:p>
          </p:txBody>
        </p:sp>
      </p:grpSp>
      <p:grpSp>
        <p:nvGrpSpPr>
          <p:cNvPr name="Group 21" id="21"/>
          <p:cNvGrpSpPr/>
          <p:nvPr/>
        </p:nvGrpSpPr>
        <p:grpSpPr>
          <a:xfrm rot="0">
            <a:off x="12804440" y="5143881"/>
            <a:ext cx="3940510" cy="1656080"/>
            <a:chOff x="0" y="0"/>
            <a:chExt cx="5254013" cy="2208107"/>
          </a:xfrm>
        </p:grpSpPr>
        <p:sp>
          <p:nvSpPr>
            <p:cNvPr name="TextBox 22" id="22"/>
            <p:cNvSpPr txBox="true"/>
            <p:nvPr/>
          </p:nvSpPr>
          <p:spPr>
            <a:xfrm rot="0">
              <a:off x="0" y="-57150"/>
              <a:ext cx="5254013" cy="60071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 marL="0" indent="0" lvl="0">
                <a:lnSpc>
                  <a:spcPts val="3779"/>
                </a:lnSpc>
                <a:spcBef>
                  <a:spcPct val="0"/>
                </a:spcBef>
              </a:pPr>
              <a:r>
                <a:rPr lang="en-US" b="true" sz="2699" spc="199">
                  <a:solidFill>
                    <a:srgbClr val="FF3131"/>
                  </a:solidFill>
                  <a:latin typeface="Open Sans Bold"/>
                  <a:ea typeface="Open Sans Bold"/>
                  <a:cs typeface="Open Sans Bold"/>
                  <a:sym typeface="Open Sans Bold"/>
                </a:rPr>
                <a:t>EXPERIENCED TEAM</a:t>
              </a:r>
            </a:p>
          </p:txBody>
        </p:sp>
        <p:sp>
          <p:nvSpPr>
            <p:cNvPr name="TextBox 23" id="23"/>
            <p:cNvSpPr txBox="true"/>
            <p:nvPr/>
          </p:nvSpPr>
          <p:spPr>
            <a:xfrm rot="0">
              <a:off x="0" y="626533"/>
              <a:ext cx="4892832" cy="158157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just" marL="0" indent="0" lvl="0">
                <a:lnSpc>
                  <a:spcPts val="2360"/>
                </a:lnSpc>
              </a:pPr>
              <a:r>
                <a:rPr lang="en-US" sz="2000" spc="80">
                  <a:solidFill>
                    <a:srgbClr val="FF3131"/>
                  </a:solidFill>
                  <a:latin typeface="Open Sans"/>
                  <a:ea typeface="Open Sans"/>
                  <a:cs typeface="Open Sans"/>
                  <a:sym typeface="Open Sans"/>
                </a:rPr>
                <a:t>Cobmined 50 years experience in the industry. Prev. senior roles in Google and Microsoft.</a:t>
              </a:r>
            </a:p>
          </p:txBody>
        </p:sp>
      </p:grpSp>
      <p:grpSp>
        <p:nvGrpSpPr>
          <p:cNvPr name="Group 24" id="24"/>
          <p:cNvGrpSpPr/>
          <p:nvPr/>
        </p:nvGrpSpPr>
        <p:grpSpPr>
          <a:xfrm rot="0">
            <a:off x="-1402759" y="6802807"/>
            <a:ext cx="5402508" cy="5402508"/>
            <a:chOff x="0" y="0"/>
            <a:chExt cx="812800" cy="812800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00" cap="sq">
              <a:solidFill>
                <a:srgbClr val="EBFEFF"/>
              </a:solidFill>
              <a:prstDash val="solid"/>
              <a:miter/>
            </a:ln>
          </p:spPr>
        </p:sp>
        <p:sp>
          <p:nvSpPr>
            <p:cNvPr name="TextBox 26" id="26"/>
            <p:cNvSpPr txBox="true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sp>
        <p:nvSpPr>
          <p:cNvPr name="AutoShape 27" id="27"/>
          <p:cNvSpPr/>
          <p:nvPr/>
        </p:nvSpPr>
        <p:spPr>
          <a:xfrm>
            <a:off x="1074658" y="8563446"/>
            <a:ext cx="16138684" cy="0"/>
          </a:xfrm>
          <a:prstGeom prst="line">
            <a:avLst/>
          </a:prstGeom>
          <a:ln cap="flat" w="38100">
            <a:solidFill>
              <a:srgbClr val="2EACB3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28" id="28"/>
          <p:cNvSpPr txBox="true"/>
          <p:nvPr/>
        </p:nvSpPr>
        <p:spPr>
          <a:xfrm rot="0">
            <a:off x="1074658" y="9213231"/>
            <a:ext cx="2012164" cy="2908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0" indent="0" lvl="0">
              <a:lnSpc>
                <a:spcPts val="2479"/>
              </a:lnSpc>
            </a:pPr>
            <a:r>
              <a:rPr lang="en-US" b="true" sz="1599">
                <a:solidFill>
                  <a:srgbClr val="FF3131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+123-456-7890 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1074658" y="8881603"/>
            <a:ext cx="2012164" cy="2908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0" indent="0" lvl="0">
              <a:lnSpc>
                <a:spcPts val="2479"/>
              </a:lnSpc>
            </a:pPr>
            <a:r>
              <a:rPr lang="en-US" b="true" sz="1599">
                <a:solidFill>
                  <a:srgbClr val="2EACB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Telephone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3575225" y="9213231"/>
            <a:ext cx="2725663" cy="2908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0" indent="0" lvl="0">
              <a:lnSpc>
                <a:spcPts val="2479"/>
              </a:lnSpc>
            </a:pPr>
            <a:r>
              <a:rPr lang="en-US" sz="1599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123 Anywhere St., Any City, 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6824763" y="9213231"/>
            <a:ext cx="2868747" cy="2908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0" indent="0" lvl="0">
              <a:lnSpc>
                <a:spcPts val="2479"/>
              </a:lnSpc>
            </a:pPr>
            <a:r>
              <a:rPr lang="en-US" sz="1599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hyperlink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3575225" y="8881603"/>
            <a:ext cx="2725663" cy="2908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0" indent="0" lvl="0">
              <a:lnSpc>
                <a:spcPts val="2479"/>
              </a:lnSpc>
            </a:pPr>
            <a:r>
              <a:rPr lang="en-US" b="true" sz="1599">
                <a:solidFill>
                  <a:srgbClr val="2EACB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Address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6824763" y="8881603"/>
            <a:ext cx="2868747" cy="2908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0" indent="0" lvl="0">
              <a:lnSpc>
                <a:spcPts val="2479"/>
              </a:lnSpc>
            </a:pPr>
            <a:r>
              <a:rPr lang="en-US" b="true" sz="1599">
                <a:solidFill>
                  <a:srgbClr val="2EACB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Website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14774695" y="9269111"/>
            <a:ext cx="3191396" cy="422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499"/>
              </a:lnSpc>
            </a:pPr>
            <a:r>
              <a:rPr lang="en-US" sz="2499" b="true">
                <a:solidFill>
                  <a:srgbClr val="FF3131"/>
                </a:solidFill>
                <a:latin typeface="Open Sans Semi-Bold"/>
                <a:ea typeface="Open Sans Semi-Bold"/>
                <a:cs typeface="Open Sans Semi-Bold"/>
                <a:sym typeface="Open Sans Semi-Bold"/>
              </a:rPr>
              <a:t>YOUR LOGO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3905582" y="-2222439"/>
            <a:ext cx="5402508" cy="5402508"/>
            <a:chOff x="0" y="0"/>
            <a:chExt cx="812800" cy="8128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00" cap="sq">
              <a:solidFill>
                <a:srgbClr val="EBFEFF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15661740" y="478816"/>
            <a:ext cx="2289683" cy="549884"/>
          </a:xfrm>
          <a:custGeom>
            <a:avLst/>
            <a:gdLst/>
            <a:ahLst/>
            <a:cxnLst/>
            <a:rect r="r" b="b" t="t" l="l"/>
            <a:pathLst>
              <a:path h="549884" w="2289683">
                <a:moveTo>
                  <a:pt x="0" y="0"/>
                </a:moveTo>
                <a:lnTo>
                  <a:pt x="2289683" y="0"/>
                </a:lnTo>
                <a:lnTo>
                  <a:pt x="2289683" y="549884"/>
                </a:lnTo>
                <a:lnTo>
                  <a:pt x="0" y="54988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1028700" y="1521460"/>
            <a:ext cx="15777881" cy="65646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3375"/>
              </a:lnSpc>
            </a:pPr>
            <a:r>
              <a:rPr lang="en-US" sz="2700" b="true">
                <a:solidFill>
                  <a:srgbClr val="2EACB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U</a:t>
            </a:r>
            <a:r>
              <a:rPr lang="en-US" sz="2700" b="true">
                <a:solidFill>
                  <a:srgbClr val="2EACB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SING THE TEMPLATE</a:t>
            </a:r>
          </a:p>
          <a:p>
            <a:pPr algn="just" marL="582930" indent="-291465" lvl="1">
              <a:lnSpc>
                <a:spcPts val="3375"/>
              </a:lnSpc>
              <a:buFont typeface="Arial"/>
              <a:buChar char="•"/>
            </a:pPr>
            <a:r>
              <a:rPr lang="en-US" sz="27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The template includes prompts, examples, and questions to help guide your planning. </a:t>
            </a:r>
          </a:p>
          <a:p>
            <a:pPr algn="just" marL="582930" indent="-291465" lvl="1">
              <a:lnSpc>
                <a:spcPts val="3375"/>
              </a:lnSpc>
              <a:buFont typeface="Arial"/>
              <a:buChar char="•"/>
            </a:pPr>
            <a:r>
              <a:rPr lang="en-US" sz="27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Text in </a:t>
            </a:r>
            <a:r>
              <a:rPr lang="en-US" sz="2700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orange</a:t>
            </a:r>
            <a:r>
              <a:rPr lang="en-US" sz="27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 is for guidance only. You should delete this text after you’ve completed the slide.</a:t>
            </a:r>
          </a:p>
          <a:p>
            <a:pPr algn="just" marL="582930" indent="-291465" lvl="1">
              <a:lnSpc>
                <a:spcPts val="2619"/>
              </a:lnSpc>
              <a:buFont typeface="Arial"/>
              <a:buChar char="•"/>
            </a:pPr>
            <a:r>
              <a:rPr lang="en-US" sz="27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Text in </a:t>
            </a:r>
            <a:r>
              <a:rPr lang="en-US" sz="2700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red</a:t>
            </a:r>
            <a:r>
              <a:rPr lang="en-US" sz="27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 is for prompts, examples and placeholders. You should edit this text and then change the co</a:t>
            </a:r>
            <a:r>
              <a:rPr lang="en-US" sz="27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lour t</a:t>
            </a:r>
            <a:r>
              <a:rPr lang="en-US" sz="27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o match your preferred colour scheme.</a:t>
            </a:r>
          </a:p>
          <a:p>
            <a:pPr algn="just">
              <a:lnSpc>
                <a:spcPts val="2619"/>
              </a:lnSpc>
            </a:pPr>
          </a:p>
          <a:p>
            <a:pPr algn="just" marL="582930" indent="-291465" lvl="1">
              <a:lnSpc>
                <a:spcPts val="2619"/>
              </a:lnSpc>
              <a:buFont typeface="Arial"/>
              <a:buChar char="•"/>
            </a:pPr>
            <a:r>
              <a:rPr lang="en-US" sz="27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Graphics can be adjusted or deleted, as required.</a:t>
            </a:r>
          </a:p>
          <a:p>
            <a:pPr algn="just">
              <a:lnSpc>
                <a:spcPts val="2619"/>
              </a:lnSpc>
            </a:pPr>
          </a:p>
          <a:p>
            <a:pPr algn="just" marL="582930" indent="-291465" lvl="1">
              <a:lnSpc>
                <a:spcPts val="2619"/>
              </a:lnSpc>
              <a:buFont typeface="Arial"/>
              <a:buChar char="•"/>
            </a:pPr>
            <a:r>
              <a:rPr lang="en-US" sz="27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There are boxes for suggested photos/graphics/charts. Feel free to ignore and delete if required.</a:t>
            </a:r>
          </a:p>
          <a:p>
            <a:pPr algn="just">
              <a:lnSpc>
                <a:spcPts val="2619"/>
              </a:lnSpc>
            </a:pPr>
          </a:p>
          <a:p>
            <a:pPr algn="just" marL="582930" indent="-291465" lvl="1">
              <a:lnSpc>
                <a:spcPts val="2619"/>
              </a:lnSpc>
              <a:buFont typeface="Arial"/>
              <a:buChar char="•"/>
            </a:pPr>
            <a:r>
              <a:rPr lang="en-US" sz="27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Feel free to rename the title slides to something more catchy. For example, the product slide could be “Introducing [business name/product name]” or, if you have excellent testimonials, you could have the title of your traction slide be “Users love [company name/product name]”.</a:t>
            </a:r>
          </a:p>
          <a:p>
            <a:pPr algn="just">
              <a:lnSpc>
                <a:spcPts val="3375"/>
              </a:lnSpc>
            </a:pPr>
          </a:p>
          <a:p>
            <a:pPr algn="just">
              <a:lnSpc>
                <a:spcPts val="3375"/>
              </a:lnSpc>
            </a:pPr>
            <a:r>
              <a:rPr lang="en-US" sz="2700" b="true">
                <a:solidFill>
                  <a:srgbClr val="2EACB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DON’T FORGET!</a:t>
            </a:r>
          </a:p>
          <a:p>
            <a:pPr algn="just" marL="582930" indent="-291465" lvl="1">
              <a:lnSpc>
                <a:spcPts val="3375"/>
              </a:lnSpc>
              <a:buFont typeface="Arial"/>
              <a:buChar char="•"/>
            </a:pPr>
            <a:r>
              <a:rPr lang="en-US" sz="27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M</a:t>
            </a:r>
            <a:r>
              <a:rPr lang="en-US" sz="2700">
                <a:solidFill>
                  <a:srgbClr val="2EACB3"/>
                </a:solidFill>
                <a:latin typeface="Open Sans"/>
                <a:ea typeface="Open Sans"/>
                <a:cs typeface="Open Sans"/>
                <a:sym typeface="Open Sans"/>
              </a:rPr>
              <a:t>ake sure you delete the guidance slides before showing your deck to stakeholders.</a:t>
            </a:r>
          </a:p>
          <a:p>
            <a:pPr algn="just">
              <a:lnSpc>
                <a:spcPts val="3375"/>
              </a:lnSpc>
            </a:pP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1402759" y="6802807"/>
            <a:ext cx="5402508" cy="5402508"/>
            <a:chOff x="0" y="0"/>
            <a:chExt cx="812800" cy="8128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00" cap="sq">
              <a:solidFill>
                <a:srgbClr val="EBFEFF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sp>
        <p:nvSpPr>
          <p:cNvPr name="AutoShape 5" id="5"/>
          <p:cNvSpPr/>
          <p:nvPr/>
        </p:nvSpPr>
        <p:spPr>
          <a:xfrm>
            <a:off x="1074658" y="8563446"/>
            <a:ext cx="16138684" cy="0"/>
          </a:xfrm>
          <a:prstGeom prst="line">
            <a:avLst/>
          </a:prstGeom>
          <a:ln cap="flat" w="38100">
            <a:solidFill>
              <a:srgbClr val="2EACB3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6" id="6"/>
          <p:cNvGrpSpPr/>
          <p:nvPr/>
        </p:nvGrpSpPr>
        <p:grpSpPr>
          <a:xfrm rot="0">
            <a:off x="10785978" y="1231643"/>
            <a:ext cx="4758515" cy="4758515"/>
            <a:chOff x="0" y="0"/>
            <a:chExt cx="812800" cy="8128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C5FCFF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grpSp>
        <p:nvGrpSpPr>
          <p:cNvPr name="Group 9" id="9"/>
          <p:cNvGrpSpPr/>
          <p:nvPr/>
        </p:nvGrpSpPr>
        <p:grpSpPr>
          <a:xfrm rot="0">
            <a:off x="1074658" y="5553371"/>
            <a:ext cx="447675" cy="447675"/>
            <a:chOff x="0" y="0"/>
            <a:chExt cx="812800" cy="812800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2EACB3"/>
            </a:solidFill>
          </p:spPr>
        </p:sp>
        <p:sp>
          <p:nvSpPr>
            <p:cNvPr name="TextBox 11" id="11"/>
            <p:cNvSpPr txBox="true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grpSp>
        <p:nvGrpSpPr>
          <p:cNvPr name="Group 12" id="12"/>
          <p:cNvGrpSpPr/>
          <p:nvPr/>
        </p:nvGrpSpPr>
        <p:grpSpPr>
          <a:xfrm rot="0">
            <a:off x="15972039" y="656036"/>
            <a:ext cx="1241303" cy="575606"/>
            <a:chOff x="0" y="0"/>
            <a:chExt cx="326928" cy="151600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326928" cy="151600"/>
            </a:xfrm>
            <a:custGeom>
              <a:avLst/>
              <a:gdLst/>
              <a:ahLst/>
              <a:cxnLst/>
              <a:rect r="r" b="b" t="t" l="l"/>
              <a:pathLst>
                <a:path h="151600" w="326928">
                  <a:moveTo>
                    <a:pt x="75800" y="0"/>
                  </a:moveTo>
                  <a:lnTo>
                    <a:pt x="251128" y="0"/>
                  </a:lnTo>
                  <a:cubicBezTo>
                    <a:pt x="292991" y="0"/>
                    <a:pt x="326928" y="33937"/>
                    <a:pt x="326928" y="75800"/>
                  </a:cubicBezTo>
                  <a:lnTo>
                    <a:pt x="326928" y="75800"/>
                  </a:lnTo>
                  <a:cubicBezTo>
                    <a:pt x="326928" y="117663"/>
                    <a:pt x="292991" y="151600"/>
                    <a:pt x="251128" y="151600"/>
                  </a:cubicBezTo>
                  <a:lnTo>
                    <a:pt x="75800" y="151600"/>
                  </a:lnTo>
                  <a:cubicBezTo>
                    <a:pt x="33937" y="151600"/>
                    <a:pt x="0" y="117663"/>
                    <a:pt x="0" y="75800"/>
                  </a:cubicBezTo>
                  <a:lnTo>
                    <a:pt x="0" y="75800"/>
                  </a:lnTo>
                  <a:cubicBezTo>
                    <a:pt x="0" y="33937"/>
                    <a:pt x="33937" y="0"/>
                    <a:pt x="75800" y="0"/>
                  </a:cubicBezTo>
                  <a:close/>
                </a:path>
              </a:pathLst>
            </a:custGeom>
            <a:solidFill>
              <a:srgbClr val="2EACB3"/>
            </a:solidFill>
          </p:spPr>
        </p:sp>
        <p:sp>
          <p:nvSpPr>
            <p:cNvPr name="TextBox 14" id="14"/>
            <p:cNvSpPr txBox="true"/>
            <p:nvPr/>
          </p:nvSpPr>
          <p:spPr>
            <a:xfrm>
              <a:off x="0" y="-47625"/>
              <a:ext cx="326928" cy="1992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sp>
        <p:nvSpPr>
          <p:cNvPr name="Freeform 15" id="15"/>
          <p:cNvSpPr/>
          <p:nvPr/>
        </p:nvSpPr>
        <p:spPr>
          <a:xfrm flipH="false" flipV="false" rot="0">
            <a:off x="16275918" y="793769"/>
            <a:ext cx="633545" cy="300142"/>
          </a:xfrm>
          <a:custGeom>
            <a:avLst/>
            <a:gdLst/>
            <a:ahLst/>
            <a:cxnLst/>
            <a:rect r="r" b="b" t="t" l="l"/>
            <a:pathLst>
              <a:path h="300142" w="633545">
                <a:moveTo>
                  <a:pt x="0" y="0"/>
                </a:moveTo>
                <a:lnTo>
                  <a:pt x="633545" y="0"/>
                </a:lnTo>
                <a:lnTo>
                  <a:pt x="633545" y="300141"/>
                </a:lnTo>
                <a:lnTo>
                  <a:pt x="0" y="30014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6" id="16"/>
          <p:cNvSpPr txBox="true"/>
          <p:nvPr/>
        </p:nvSpPr>
        <p:spPr>
          <a:xfrm rot="0">
            <a:off x="981075" y="2874521"/>
            <a:ext cx="14166687" cy="26788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1873"/>
              </a:lnSpc>
            </a:pPr>
            <a:r>
              <a:rPr lang="en-US" sz="15624" b="true">
                <a:solidFill>
                  <a:srgbClr val="2EACB3"/>
                </a:solidFill>
                <a:latin typeface="Inter Bold"/>
                <a:ea typeface="Inter Bold"/>
                <a:cs typeface="Inter Bold"/>
                <a:sym typeface="Inter Bold"/>
              </a:rPr>
              <a:t>PITCH DECK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1074658" y="9213231"/>
            <a:ext cx="2012164" cy="2908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0" indent="0" lvl="0">
              <a:lnSpc>
                <a:spcPts val="2479"/>
              </a:lnSpc>
            </a:pPr>
            <a:r>
              <a:rPr lang="en-US" b="true" sz="1599">
                <a:solidFill>
                  <a:srgbClr val="FF3131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+123-456-7890 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1074658" y="8881603"/>
            <a:ext cx="2012164" cy="2908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0" indent="0" lvl="0">
              <a:lnSpc>
                <a:spcPts val="2479"/>
              </a:lnSpc>
            </a:pPr>
            <a:r>
              <a:rPr lang="en-US" b="true" sz="1599">
                <a:solidFill>
                  <a:srgbClr val="2EACB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Telephone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3575225" y="9213231"/>
            <a:ext cx="2725663" cy="2908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0" indent="0" lvl="0">
              <a:lnSpc>
                <a:spcPts val="2479"/>
              </a:lnSpc>
            </a:pPr>
            <a:r>
              <a:rPr lang="en-US" sz="1599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123 Anywhere St., Any City, 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6824763" y="9213231"/>
            <a:ext cx="2868747" cy="2908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0" indent="0" lvl="0">
              <a:lnSpc>
                <a:spcPts val="2479"/>
              </a:lnSpc>
            </a:pPr>
            <a:r>
              <a:rPr lang="en-US" sz="1599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hyperlink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3575225" y="8881603"/>
            <a:ext cx="2725663" cy="2908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0" indent="0" lvl="0">
              <a:lnSpc>
                <a:spcPts val="2479"/>
              </a:lnSpc>
            </a:pPr>
            <a:r>
              <a:rPr lang="en-US" b="true" sz="1599">
                <a:solidFill>
                  <a:srgbClr val="2EACB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Address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6824763" y="8881603"/>
            <a:ext cx="2868747" cy="2908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0" indent="0" lvl="0">
              <a:lnSpc>
                <a:spcPts val="2479"/>
              </a:lnSpc>
            </a:pPr>
            <a:r>
              <a:rPr lang="en-US" b="true" sz="1599">
                <a:solidFill>
                  <a:srgbClr val="2EACB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Website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1690843" y="5507968"/>
            <a:ext cx="8069342" cy="481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3919"/>
              </a:lnSpc>
            </a:pPr>
            <a:r>
              <a:rPr lang="en-US" b="true" sz="2799" spc="207">
                <a:solidFill>
                  <a:srgbClr val="2EACB3"/>
                </a:solidFill>
                <a:latin typeface="Open Sans Semi-Bold"/>
                <a:ea typeface="Open Sans Semi-Bold"/>
                <a:cs typeface="Open Sans Semi-Bold"/>
                <a:sym typeface="Open Sans Semi-Bold"/>
              </a:rPr>
              <a:t>BUSINESS NAME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1074658" y="746144"/>
            <a:ext cx="3191396" cy="4222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499"/>
              </a:lnSpc>
            </a:pPr>
            <a:r>
              <a:rPr lang="en-US" sz="2499" b="true">
                <a:solidFill>
                  <a:srgbClr val="FF3131"/>
                </a:solidFill>
                <a:latin typeface="Open Sans Semi-Bold"/>
                <a:ea typeface="Open Sans Semi-Bold"/>
                <a:cs typeface="Open Sans Semi-Bold"/>
                <a:sym typeface="Open Sans Semi-Bold"/>
              </a:rPr>
              <a:t>YOUR LOGO</a:t>
            </a:r>
          </a:p>
        </p:txBody>
      </p:sp>
      <p:sp>
        <p:nvSpPr>
          <p:cNvPr name="Freeform 25" id="25"/>
          <p:cNvSpPr/>
          <p:nvPr/>
        </p:nvSpPr>
        <p:spPr>
          <a:xfrm flipH="false" flipV="false" rot="0">
            <a:off x="14923659" y="8989736"/>
            <a:ext cx="2289683" cy="549884"/>
          </a:xfrm>
          <a:custGeom>
            <a:avLst/>
            <a:gdLst/>
            <a:ahLst/>
            <a:cxnLst/>
            <a:rect r="r" b="b" t="t" l="l"/>
            <a:pathLst>
              <a:path h="549884" w="2289683">
                <a:moveTo>
                  <a:pt x="0" y="0"/>
                </a:moveTo>
                <a:lnTo>
                  <a:pt x="2289683" y="0"/>
                </a:lnTo>
                <a:lnTo>
                  <a:pt x="2289683" y="549885"/>
                </a:lnTo>
                <a:lnTo>
                  <a:pt x="0" y="54988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7259300" y="9151339"/>
            <a:ext cx="1028700" cy="1135661"/>
            <a:chOff x="0" y="0"/>
            <a:chExt cx="270933" cy="299104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70933" cy="299104"/>
            </a:xfrm>
            <a:custGeom>
              <a:avLst/>
              <a:gdLst/>
              <a:ahLst/>
              <a:cxnLst/>
              <a:rect r="r" b="b" t="t" l="l"/>
              <a:pathLst>
                <a:path h="299104" w="270933">
                  <a:moveTo>
                    <a:pt x="0" y="0"/>
                  </a:moveTo>
                  <a:lnTo>
                    <a:pt x="270933" y="0"/>
                  </a:lnTo>
                  <a:lnTo>
                    <a:pt x="270933" y="299104"/>
                  </a:lnTo>
                  <a:lnTo>
                    <a:pt x="0" y="299104"/>
                  </a:lnTo>
                  <a:close/>
                </a:path>
              </a:pathLst>
            </a:custGeom>
            <a:solidFill>
              <a:srgbClr val="C5FCF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47625"/>
              <a:ext cx="270933" cy="34672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16744950" y="-106961"/>
            <a:ext cx="1028700" cy="1135661"/>
            <a:chOff x="0" y="0"/>
            <a:chExt cx="270933" cy="299104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270933" cy="299104"/>
            </a:xfrm>
            <a:custGeom>
              <a:avLst/>
              <a:gdLst/>
              <a:ahLst/>
              <a:cxnLst/>
              <a:rect r="r" b="b" t="t" l="l"/>
              <a:pathLst>
                <a:path h="299104" w="270933">
                  <a:moveTo>
                    <a:pt x="0" y="0"/>
                  </a:moveTo>
                  <a:lnTo>
                    <a:pt x="270933" y="0"/>
                  </a:lnTo>
                  <a:lnTo>
                    <a:pt x="270933" y="299104"/>
                  </a:lnTo>
                  <a:lnTo>
                    <a:pt x="0" y="299104"/>
                  </a:lnTo>
                  <a:close/>
                </a:path>
              </a:pathLst>
            </a:custGeom>
            <a:solidFill>
              <a:srgbClr val="C5FCFF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0" y="-47625"/>
              <a:ext cx="270933" cy="34672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grpSp>
        <p:nvGrpSpPr>
          <p:cNvPr name="Group 8" id="8"/>
          <p:cNvGrpSpPr/>
          <p:nvPr/>
        </p:nvGrpSpPr>
        <p:grpSpPr>
          <a:xfrm rot="0">
            <a:off x="3741492" y="-2408416"/>
            <a:ext cx="5402508" cy="5402508"/>
            <a:chOff x="0" y="0"/>
            <a:chExt cx="812800" cy="8128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00" cap="sq">
              <a:solidFill>
                <a:srgbClr val="EBFEFF"/>
              </a:solidFill>
              <a:prstDash val="solid"/>
              <a:miter/>
            </a:ln>
          </p:spPr>
        </p:sp>
        <p:sp>
          <p:nvSpPr>
            <p:cNvPr name="TextBox 10" id="10"/>
            <p:cNvSpPr txBox="true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sp>
        <p:nvSpPr>
          <p:cNvPr name="TextBox 11" id="11"/>
          <p:cNvSpPr txBox="true"/>
          <p:nvPr/>
        </p:nvSpPr>
        <p:spPr>
          <a:xfrm rot="0">
            <a:off x="1028700" y="1123950"/>
            <a:ext cx="9167788" cy="9944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560"/>
              </a:lnSpc>
            </a:pPr>
            <a:r>
              <a:rPr lang="en-US" sz="7200" b="true">
                <a:solidFill>
                  <a:srgbClr val="2EACB3"/>
                </a:solidFill>
                <a:latin typeface="Inter Bold"/>
                <a:ea typeface="Inter Bold"/>
                <a:cs typeface="Inter Bold"/>
                <a:sym typeface="Inter Bold"/>
              </a:rPr>
              <a:t>HIGHLIGHTS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1028700" y="2080260"/>
            <a:ext cx="6818840" cy="3962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3359"/>
              </a:lnSpc>
            </a:pPr>
            <a:r>
              <a:rPr lang="en-US" b="true" sz="2400" spc="177">
                <a:solidFill>
                  <a:srgbClr val="2EACB3"/>
                </a:solidFill>
                <a:latin typeface="Open Sans Semi-Bold"/>
                <a:ea typeface="Open Sans Semi-Bold"/>
                <a:cs typeface="Open Sans Semi-Bold"/>
                <a:sym typeface="Open Sans Semi-Bold"/>
              </a:rPr>
              <a:t>WHY YOU SHOULD INVEST</a:t>
            </a:r>
          </a:p>
        </p:txBody>
      </p:sp>
      <p:sp>
        <p:nvSpPr>
          <p:cNvPr name="AutoShape 13" id="13"/>
          <p:cNvSpPr/>
          <p:nvPr/>
        </p:nvSpPr>
        <p:spPr>
          <a:xfrm>
            <a:off x="1085850" y="2994092"/>
            <a:ext cx="0" cy="1442010"/>
          </a:xfrm>
          <a:prstGeom prst="line">
            <a:avLst/>
          </a:prstGeom>
          <a:ln cap="flat" w="76200">
            <a:solidFill>
              <a:srgbClr val="C5FCF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4" id="14"/>
          <p:cNvSpPr txBox="true"/>
          <p:nvPr/>
        </p:nvSpPr>
        <p:spPr>
          <a:xfrm rot="0">
            <a:off x="1288358" y="2971419"/>
            <a:ext cx="15970942" cy="31535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518160" indent="-259080" lvl="1">
              <a:lnSpc>
                <a:spcPts val="4224"/>
              </a:lnSpc>
              <a:buFont typeface="Arial"/>
              <a:buChar char="•"/>
            </a:pPr>
            <a:r>
              <a:rPr lang="en-US" sz="2400" spc="96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Provide 5-6 bullets summarising your market, product, traction, team, near-term financial goals, and funding ask. Make it easy for investors to want to keep reading your deck. </a:t>
            </a:r>
            <a:r>
              <a:rPr lang="en-US" sz="2400" spc="96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Think about:</a:t>
            </a:r>
          </a:p>
          <a:p>
            <a:pPr algn="just" marL="1036320" indent="-345440" lvl="2">
              <a:lnSpc>
                <a:spcPts val="4224"/>
              </a:lnSpc>
              <a:buFont typeface="Arial"/>
              <a:buChar char="⚬"/>
            </a:pPr>
            <a:r>
              <a:rPr lang="en-US" sz="2400" spc="96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Why should they invest? /Is your problem/market big enough? /</a:t>
            </a:r>
            <a:r>
              <a:rPr lang="en-US" sz="2400" spc="96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Is your p</a:t>
            </a:r>
            <a:r>
              <a:rPr lang="en-US" sz="2400" spc="96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roduct and team good enough? / </a:t>
            </a:r>
            <a:r>
              <a:rPr lang="en-US" sz="2400" spc="96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A</a:t>
            </a:r>
            <a:r>
              <a:rPr lang="en-US" sz="2400" spc="96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re you a good a fit for the industry and investment stage? </a:t>
            </a:r>
          </a:p>
          <a:p>
            <a:pPr algn="just" marL="518160" indent="-259080" lvl="1">
              <a:lnSpc>
                <a:spcPts val="4224"/>
              </a:lnSpc>
              <a:buFont typeface="Arial"/>
              <a:buChar char="•"/>
            </a:pPr>
            <a:r>
              <a:rPr lang="en-US" b="true" sz="2400" spc="96">
                <a:solidFill>
                  <a:srgbClr val="FF89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See examples below</a:t>
            </a:r>
          </a:p>
          <a:p>
            <a:pPr algn="just" marL="0" indent="0" lvl="0">
              <a:lnSpc>
                <a:spcPts val="4224"/>
              </a:lnSpc>
            </a:pPr>
            <a:r>
              <a:rPr lang="en-US" sz="2400" spc="96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</a:p>
        </p:txBody>
      </p:sp>
      <p:grpSp>
        <p:nvGrpSpPr>
          <p:cNvPr name="Group 15" id="15"/>
          <p:cNvGrpSpPr/>
          <p:nvPr/>
        </p:nvGrpSpPr>
        <p:grpSpPr>
          <a:xfrm rot="0">
            <a:off x="17416060" y="671110"/>
            <a:ext cx="715180" cy="715180"/>
            <a:chOff x="0" y="0"/>
            <a:chExt cx="812800" cy="812800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76200" cap="sq">
              <a:solidFill>
                <a:srgbClr val="2EACB3"/>
              </a:solidFill>
              <a:prstDash val="solid"/>
              <a:miter/>
            </a:ln>
          </p:spPr>
        </p:sp>
        <p:sp>
          <p:nvSpPr>
            <p:cNvPr name="TextBox 17" id="17"/>
            <p:cNvSpPr txBox="true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grpSp>
        <p:nvGrpSpPr>
          <p:cNvPr name="Group 18" id="18"/>
          <p:cNvGrpSpPr/>
          <p:nvPr/>
        </p:nvGrpSpPr>
        <p:grpSpPr>
          <a:xfrm rot="0">
            <a:off x="1288358" y="6759321"/>
            <a:ext cx="3669624" cy="1065530"/>
            <a:chOff x="0" y="0"/>
            <a:chExt cx="4892832" cy="1420707"/>
          </a:xfrm>
        </p:grpSpPr>
        <p:sp>
          <p:nvSpPr>
            <p:cNvPr name="TextBox 19" id="19"/>
            <p:cNvSpPr txBox="true"/>
            <p:nvPr/>
          </p:nvSpPr>
          <p:spPr>
            <a:xfrm rot="0">
              <a:off x="0" y="-57150"/>
              <a:ext cx="4816632" cy="60071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 marL="0" indent="0" lvl="0">
                <a:lnSpc>
                  <a:spcPts val="3779"/>
                </a:lnSpc>
                <a:spcBef>
                  <a:spcPct val="0"/>
                </a:spcBef>
              </a:pPr>
              <a:r>
                <a:rPr lang="en-US" b="true" sz="2699" spc="199" strike="noStrike" u="none">
                  <a:solidFill>
                    <a:srgbClr val="FF3131"/>
                  </a:solidFill>
                  <a:latin typeface="Open Sans Bold"/>
                  <a:ea typeface="Open Sans Bold"/>
                  <a:cs typeface="Open Sans Bold"/>
                  <a:sym typeface="Open Sans Bold"/>
                </a:rPr>
                <a:t>ROBUST PRODUCT</a:t>
              </a:r>
            </a:p>
          </p:txBody>
        </p:sp>
        <p:sp>
          <p:nvSpPr>
            <p:cNvPr name="TextBox 20" id="20"/>
            <p:cNvSpPr txBox="true"/>
            <p:nvPr/>
          </p:nvSpPr>
          <p:spPr>
            <a:xfrm rot="0">
              <a:off x="0" y="626533"/>
              <a:ext cx="4892832" cy="79417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just" marL="0" indent="0" lvl="0">
                <a:lnSpc>
                  <a:spcPts val="2360"/>
                </a:lnSpc>
              </a:pPr>
              <a:r>
                <a:rPr lang="en-US" sz="2000" spc="80">
                  <a:solidFill>
                    <a:srgbClr val="FF3131"/>
                  </a:solidFill>
                  <a:latin typeface="Open Sans"/>
                  <a:ea typeface="Open Sans"/>
                  <a:cs typeface="Open Sans"/>
                  <a:sym typeface="Open Sans"/>
                </a:rPr>
                <a:t>Responsive</a:t>
              </a:r>
              <a:r>
                <a:rPr lang="en-US" sz="2000" spc="80">
                  <a:solidFill>
                    <a:srgbClr val="FF3131"/>
                  </a:solidFill>
                  <a:latin typeface="Open Sans"/>
                  <a:ea typeface="Open Sans"/>
                  <a:cs typeface="Open Sans"/>
                  <a:sym typeface="Open Sans"/>
                </a:rPr>
                <a:t> iOS and Android apps. 2 patents pending. </a:t>
              </a:r>
            </a:p>
          </p:txBody>
        </p:sp>
      </p:grpSp>
      <p:grpSp>
        <p:nvGrpSpPr>
          <p:cNvPr name="Group 21" id="21"/>
          <p:cNvGrpSpPr/>
          <p:nvPr/>
        </p:nvGrpSpPr>
        <p:grpSpPr>
          <a:xfrm rot="0">
            <a:off x="7309902" y="6759321"/>
            <a:ext cx="3668197" cy="812800"/>
            <a:chOff x="0" y="0"/>
            <a:chExt cx="4890929" cy="1083734"/>
          </a:xfrm>
        </p:grpSpPr>
        <p:sp>
          <p:nvSpPr>
            <p:cNvPr name="TextBox 22" id="22"/>
            <p:cNvSpPr txBox="true"/>
            <p:nvPr/>
          </p:nvSpPr>
          <p:spPr>
            <a:xfrm rot="0">
              <a:off x="0" y="-57150"/>
              <a:ext cx="4890929" cy="60071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 marL="0" indent="0" lvl="0">
                <a:lnSpc>
                  <a:spcPts val="3779"/>
                </a:lnSpc>
                <a:spcBef>
                  <a:spcPct val="0"/>
                </a:spcBef>
              </a:pPr>
              <a:r>
                <a:rPr lang="en-US" b="true" sz="2699" spc="199">
                  <a:solidFill>
                    <a:srgbClr val="FF3131"/>
                  </a:solidFill>
                  <a:latin typeface="Open Sans Bold"/>
                  <a:ea typeface="Open Sans Bold"/>
                  <a:cs typeface="Open Sans Bold"/>
                  <a:sym typeface="Open Sans Bold"/>
                </a:rPr>
                <a:t>£3.5M BY EOY 2026</a:t>
              </a:r>
            </a:p>
          </p:txBody>
        </p:sp>
        <p:sp>
          <p:nvSpPr>
            <p:cNvPr name="TextBox 23" id="23"/>
            <p:cNvSpPr txBox="true"/>
            <p:nvPr/>
          </p:nvSpPr>
          <p:spPr>
            <a:xfrm rot="0">
              <a:off x="0" y="683260"/>
              <a:ext cx="4620918" cy="40047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just" marL="0" indent="0" lvl="0">
                <a:lnSpc>
                  <a:spcPts val="2360"/>
                </a:lnSpc>
                <a:spcBef>
                  <a:spcPct val="0"/>
                </a:spcBef>
              </a:pPr>
              <a:r>
                <a:rPr lang="en-US" sz="2000" spc="80">
                  <a:solidFill>
                    <a:srgbClr val="FF3131"/>
                  </a:solidFill>
                  <a:latin typeface="Open Sans"/>
                  <a:ea typeface="Open Sans"/>
                  <a:cs typeface="Open Sans"/>
                  <a:sym typeface="Open Sans"/>
                </a:rPr>
                <a:t>with </a:t>
              </a:r>
              <a:r>
                <a:rPr lang="en-US" b="true" sz="2000" spc="80">
                  <a:solidFill>
                    <a:srgbClr val="FF3131"/>
                  </a:solidFill>
                  <a:latin typeface="Open Sans Bold"/>
                  <a:ea typeface="Open Sans Bold"/>
                  <a:cs typeface="Open Sans Bold"/>
                  <a:sym typeface="Open Sans Bold"/>
                </a:rPr>
                <a:t>1%</a:t>
              </a:r>
              <a:r>
                <a:rPr lang="en-US" sz="2000" spc="80">
                  <a:solidFill>
                    <a:srgbClr val="FF3131"/>
                  </a:solidFill>
                  <a:latin typeface="Open Sans"/>
                  <a:ea typeface="Open Sans"/>
                  <a:cs typeface="Open Sans"/>
                  <a:sym typeface="Open Sans"/>
                </a:rPr>
                <a:t> market share.</a:t>
              </a:r>
            </a:p>
          </p:txBody>
        </p:sp>
      </p:grpSp>
      <p:grpSp>
        <p:nvGrpSpPr>
          <p:cNvPr name="Group 24" id="24"/>
          <p:cNvGrpSpPr/>
          <p:nvPr/>
        </p:nvGrpSpPr>
        <p:grpSpPr>
          <a:xfrm rot="0">
            <a:off x="12804440" y="6744081"/>
            <a:ext cx="3940510" cy="1656080"/>
            <a:chOff x="0" y="0"/>
            <a:chExt cx="5254013" cy="2208107"/>
          </a:xfrm>
        </p:grpSpPr>
        <p:sp>
          <p:nvSpPr>
            <p:cNvPr name="TextBox 25" id="25"/>
            <p:cNvSpPr txBox="true"/>
            <p:nvPr/>
          </p:nvSpPr>
          <p:spPr>
            <a:xfrm rot="0">
              <a:off x="0" y="-57150"/>
              <a:ext cx="5254013" cy="60071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 marL="0" indent="0" lvl="0">
                <a:lnSpc>
                  <a:spcPts val="3779"/>
                </a:lnSpc>
                <a:spcBef>
                  <a:spcPct val="0"/>
                </a:spcBef>
              </a:pPr>
              <a:r>
                <a:rPr lang="en-US" b="true" sz="2699" spc="199">
                  <a:solidFill>
                    <a:srgbClr val="FF3131"/>
                  </a:solidFill>
                  <a:latin typeface="Open Sans Bold"/>
                  <a:ea typeface="Open Sans Bold"/>
                  <a:cs typeface="Open Sans Bold"/>
                  <a:sym typeface="Open Sans Bold"/>
                </a:rPr>
                <a:t>EXPERIENCED TEAM</a:t>
              </a:r>
            </a:p>
          </p:txBody>
        </p:sp>
        <p:sp>
          <p:nvSpPr>
            <p:cNvPr name="TextBox 26" id="26"/>
            <p:cNvSpPr txBox="true"/>
            <p:nvPr/>
          </p:nvSpPr>
          <p:spPr>
            <a:xfrm rot="0">
              <a:off x="0" y="626533"/>
              <a:ext cx="4892832" cy="158157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just" marL="0" indent="0" lvl="0">
                <a:lnSpc>
                  <a:spcPts val="2360"/>
                </a:lnSpc>
              </a:pPr>
              <a:r>
                <a:rPr lang="en-US" sz="2000" spc="80">
                  <a:solidFill>
                    <a:srgbClr val="FF3131"/>
                  </a:solidFill>
                  <a:latin typeface="Open Sans"/>
                  <a:ea typeface="Open Sans"/>
                  <a:cs typeface="Open Sans"/>
                  <a:sym typeface="Open Sans"/>
                </a:rPr>
                <a:t>Cobmined 50 years experience in the industry. Prev. senior roles in Google and Microsoft.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2634610" y="0"/>
            <a:ext cx="5653390" cy="10287000"/>
            <a:chOff x="0" y="0"/>
            <a:chExt cx="1488959" cy="270933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488959" cy="2709333"/>
            </a:xfrm>
            <a:custGeom>
              <a:avLst/>
              <a:gdLst/>
              <a:ahLst/>
              <a:cxnLst/>
              <a:rect r="r" b="b" t="t" l="l"/>
              <a:pathLst>
                <a:path h="2709333" w="1488959">
                  <a:moveTo>
                    <a:pt x="0" y="0"/>
                  </a:moveTo>
                  <a:lnTo>
                    <a:pt x="1488959" y="0"/>
                  </a:lnTo>
                  <a:lnTo>
                    <a:pt x="1488959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EBFEF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47625"/>
              <a:ext cx="1488959" cy="275695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839945" y="2796715"/>
            <a:ext cx="877649" cy="877649"/>
            <a:chOff x="0" y="0"/>
            <a:chExt cx="812800" cy="812800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C5FCFF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76200" y="19050"/>
              <a:ext cx="660400" cy="717550"/>
            </a:xfrm>
            <a:prstGeom prst="rect">
              <a:avLst/>
            </a:prstGeom>
          </p:spPr>
          <p:txBody>
            <a:bodyPr anchor="ctr" rtlCol="false" tIns="44470" lIns="44470" bIns="44470" rIns="44470"/>
            <a:lstStyle/>
            <a:p>
              <a:pPr algn="ctr">
                <a:lnSpc>
                  <a:spcPts val="4199"/>
                </a:lnSpc>
              </a:pPr>
              <a:r>
                <a:rPr lang="en-US" b="true" sz="2999">
                  <a:solidFill>
                    <a:srgbClr val="2EACB3"/>
                  </a:solidFill>
                  <a:latin typeface="Inter Bold"/>
                  <a:ea typeface="Inter Bold"/>
                  <a:cs typeface="Inter Bold"/>
                  <a:sym typeface="Inter Bold"/>
                </a:rPr>
                <a:t>01</a:t>
              </a:r>
            </a:p>
          </p:txBody>
        </p:sp>
      </p:grpSp>
      <p:grpSp>
        <p:nvGrpSpPr>
          <p:cNvPr name="Group 8" id="8"/>
          <p:cNvGrpSpPr/>
          <p:nvPr/>
        </p:nvGrpSpPr>
        <p:grpSpPr>
          <a:xfrm rot="0">
            <a:off x="839945" y="6406654"/>
            <a:ext cx="877649" cy="877649"/>
            <a:chOff x="0" y="0"/>
            <a:chExt cx="812800" cy="8128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C5FCFF"/>
            </a:solidFill>
          </p:spPr>
        </p:sp>
        <p:sp>
          <p:nvSpPr>
            <p:cNvPr name="TextBox 10" id="10"/>
            <p:cNvSpPr txBox="true"/>
            <p:nvPr/>
          </p:nvSpPr>
          <p:spPr>
            <a:xfrm>
              <a:off x="76200" y="19050"/>
              <a:ext cx="660400" cy="717550"/>
            </a:xfrm>
            <a:prstGeom prst="rect">
              <a:avLst/>
            </a:prstGeom>
          </p:spPr>
          <p:txBody>
            <a:bodyPr anchor="ctr" rtlCol="false" tIns="44470" lIns="44470" bIns="44470" rIns="44470"/>
            <a:lstStyle/>
            <a:p>
              <a:pPr algn="ctr">
                <a:lnSpc>
                  <a:spcPts val="4199"/>
                </a:lnSpc>
              </a:pPr>
              <a:r>
                <a:rPr lang="en-US" b="true" sz="2999">
                  <a:solidFill>
                    <a:srgbClr val="2EACB3"/>
                  </a:solidFill>
                  <a:latin typeface="Inter Bold"/>
                  <a:ea typeface="Inter Bold"/>
                  <a:cs typeface="Inter Bold"/>
                  <a:sym typeface="Inter Bold"/>
                </a:rPr>
                <a:t>02</a:t>
              </a:r>
            </a:p>
          </p:txBody>
        </p:sp>
      </p:grpSp>
      <p:grpSp>
        <p:nvGrpSpPr>
          <p:cNvPr name="Group 11" id="11"/>
          <p:cNvGrpSpPr/>
          <p:nvPr/>
        </p:nvGrpSpPr>
        <p:grpSpPr>
          <a:xfrm rot="0">
            <a:off x="9590495" y="6406654"/>
            <a:ext cx="877649" cy="877649"/>
            <a:chOff x="0" y="0"/>
            <a:chExt cx="812800" cy="812800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C5FCFF"/>
            </a:solidFill>
          </p:spPr>
        </p:sp>
        <p:sp>
          <p:nvSpPr>
            <p:cNvPr name="TextBox 13" id="13"/>
            <p:cNvSpPr txBox="true"/>
            <p:nvPr/>
          </p:nvSpPr>
          <p:spPr>
            <a:xfrm>
              <a:off x="76200" y="19050"/>
              <a:ext cx="660400" cy="717550"/>
            </a:xfrm>
            <a:prstGeom prst="rect">
              <a:avLst/>
            </a:prstGeom>
          </p:spPr>
          <p:txBody>
            <a:bodyPr anchor="ctr" rtlCol="false" tIns="44470" lIns="44470" bIns="44470" rIns="44470"/>
            <a:lstStyle/>
            <a:p>
              <a:pPr algn="ctr">
                <a:lnSpc>
                  <a:spcPts val="4199"/>
                </a:lnSpc>
              </a:pPr>
              <a:r>
                <a:rPr lang="en-US" b="true" sz="2999">
                  <a:solidFill>
                    <a:srgbClr val="2EACB3"/>
                  </a:solidFill>
                  <a:latin typeface="Inter Bold"/>
                  <a:ea typeface="Inter Bold"/>
                  <a:cs typeface="Inter Bold"/>
                  <a:sym typeface="Inter Bold"/>
                </a:rPr>
                <a:t>03</a:t>
              </a:r>
            </a:p>
          </p:txBody>
        </p:sp>
      </p:grpSp>
      <p:grpSp>
        <p:nvGrpSpPr>
          <p:cNvPr name="Group 14" id="14"/>
          <p:cNvGrpSpPr/>
          <p:nvPr/>
        </p:nvGrpSpPr>
        <p:grpSpPr>
          <a:xfrm rot="0">
            <a:off x="17400866" y="0"/>
            <a:ext cx="863406" cy="1914819"/>
            <a:chOff x="0" y="0"/>
            <a:chExt cx="227399" cy="504314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227399" cy="504314"/>
            </a:xfrm>
            <a:custGeom>
              <a:avLst/>
              <a:gdLst/>
              <a:ahLst/>
              <a:cxnLst/>
              <a:rect r="r" b="b" t="t" l="l"/>
              <a:pathLst>
                <a:path h="504314" w="227399">
                  <a:moveTo>
                    <a:pt x="0" y="0"/>
                  </a:moveTo>
                  <a:lnTo>
                    <a:pt x="227399" y="0"/>
                  </a:lnTo>
                  <a:lnTo>
                    <a:pt x="227399" y="504314"/>
                  </a:lnTo>
                  <a:lnTo>
                    <a:pt x="0" y="504314"/>
                  </a:lnTo>
                  <a:close/>
                </a:path>
              </a:pathLst>
            </a:custGeom>
            <a:solidFill>
              <a:srgbClr val="2EACB3"/>
            </a:solidFill>
          </p:spPr>
        </p:sp>
        <p:sp>
          <p:nvSpPr>
            <p:cNvPr name="TextBox 16" id="16"/>
            <p:cNvSpPr txBox="true"/>
            <p:nvPr/>
          </p:nvSpPr>
          <p:spPr>
            <a:xfrm>
              <a:off x="0" y="-47625"/>
              <a:ext cx="227399" cy="55193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grpSp>
        <p:nvGrpSpPr>
          <p:cNvPr name="Group 17" id="17"/>
          <p:cNvGrpSpPr/>
          <p:nvPr/>
        </p:nvGrpSpPr>
        <p:grpSpPr>
          <a:xfrm rot="0">
            <a:off x="-1061650" y="8036778"/>
            <a:ext cx="3803190" cy="3803190"/>
            <a:chOff x="0" y="0"/>
            <a:chExt cx="812800" cy="812800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00" cap="sq">
              <a:solidFill>
                <a:srgbClr val="EBFEFF"/>
              </a:solidFill>
              <a:prstDash val="solid"/>
              <a:miter/>
            </a:ln>
          </p:spPr>
        </p:sp>
        <p:sp>
          <p:nvSpPr>
            <p:cNvPr name="TextBox 19" id="19"/>
            <p:cNvSpPr txBox="true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grpSp>
        <p:nvGrpSpPr>
          <p:cNvPr name="Group 20" id="20"/>
          <p:cNvGrpSpPr/>
          <p:nvPr/>
        </p:nvGrpSpPr>
        <p:grpSpPr>
          <a:xfrm rot="0">
            <a:off x="0" y="10094695"/>
            <a:ext cx="18264272" cy="192305"/>
            <a:chOff x="0" y="0"/>
            <a:chExt cx="4810343" cy="50648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4810343" cy="50648"/>
            </a:xfrm>
            <a:custGeom>
              <a:avLst/>
              <a:gdLst/>
              <a:ahLst/>
              <a:cxnLst/>
              <a:rect r="r" b="b" t="t" l="l"/>
              <a:pathLst>
                <a:path h="50648" w="4810343">
                  <a:moveTo>
                    <a:pt x="0" y="0"/>
                  </a:moveTo>
                  <a:lnTo>
                    <a:pt x="4810343" y="0"/>
                  </a:lnTo>
                  <a:lnTo>
                    <a:pt x="4810343" y="50648"/>
                  </a:lnTo>
                  <a:lnTo>
                    <a:pt x="0" y="50648"/>
                  </a:lnTo>
                  <a:close/>
                </a:path>
              </a:pathLst>
            </a:custGeom>
            <a:solidFill>
              <a:srgbClr val="2EACB3"/>
            </a:solidFill>
          </p:spPr>
        </p:sp>
        <p:sp>
          <p:nvSpPr>
            <p:cNvPr name="TextBox 22" id="22"/>
            <p:cNvSpPr txBox="true"/>
            <p:nvPr/>
          </p:nvSpPr>
          <p:spPr>
            <a:xfrm>
              <a:off x="0" y="-47625"/>
              <a:ext cx="4810343" cy="9827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grpSp>
        <p:nvGrpSpPr>
          <p:cNvPr name="Group 23" id="23"/>
          <p:cNvGrpSpPr/>
          <p:nvPr/>
        </p:nvGrpSpPr>
        <p:grpSpPr>
          <a:xfrm rot="0">
            <a:off x="9232905" y="671110"/>
            <a:ext cx="715180" cy="715180"/>
            <a:chOff x="0" y="0"/>
            <a:chExt cx="812800" cy="812800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76200" cap="sq">
              <a:solidFill>
                <a:srgbClr val="2EACB3"/>
              </a:solidFill>
              <a:prstDash val="solid"/>
              <a:miter/>
            </a:ln>
          </p:spPr>
        </p:sp>
        <p:sp>
          <p:nvSpPr>
            <p:cNvPr name="TextBox 25" id="25"/>
            <p:cNvSpPr txBox="true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grpSp>
        <p:nvGrpSpPr>
          <p:cNvPr name="Group 26" id="26"/>
          <p:cNvGrpSpPr/>
          <p:nvPr/>
        </p:nvGrpSpPr>
        <p:grpSpPr>
          <a:xfrm rot="0">
            <a:off x="10029320" y="-46039"/>
            <a:ext cx="6747948" cy="5960639"/>
            <a:chOff x="0" y="0"/>
            <a:chExt cx="1777237" cy="1569880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0"/>
              <a:ext cx="1777237" cy="1569880"/>
            </a:xfrm>
            <a:custGeom>
              <a:avLst/>
              <a:gdLst/>
              <a:ahLst/>
              <a:cxnLst/>
              <a:rect r="r" b="b" t="t" l="l"/>
              <a:pathLst>
                <a:path h="1569880" w="1777237">
                  <a:moveTo>
                    <a:pt x="0" y="0"/>
                  </a:moveTo>
                  <a:lnTo>
                    <a:pt x="1777237" y="0"/>
                  </a:lnTo>
                  <a:lnTo>
                    <a:pt x="1777237" y="1569880"/>
                  </a:lnTo>
                  <a:lnTo>
                    <a:pt x="0" y="1569880"/>
                  </a:lnTo>
                  <a:close/>
                </a:path>
              </a:pathLst>
            </a:custGeom>
            <a:solidFill>
              <a:srgbClr val="2EACB3"/>
            </a:solidFill>
          </p:spPr>
        </p:sp>
        <p:sp>
          <p:nvSpPr>
            <p:cNvPr name="TextBox 28" id="28"/>
            <p:cNvSpPr txBox="true"/>
            <p:nvPr/>
          </p:nvSpPr>
          <p:spPr>
            <a:xfrm>
              <a:off x="0" y="-47625"/>
              <a:ext cx="1777237" cy="161750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sp>
        <p:nvSpPr>
          <p:cNvPr name="TextBox 29" id="29"/>
          <p:cNvSpPr txBox="true"/>
          <p:nvPr/>
        </p:nvSpPr>
        <p:spPr>
          <a:xfrm rot="0">
            <a:off x="839945" y="552744"/>
            <a:ext cx="7149728" cy="9944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560"/>
              </a:lnSpc>
            </a:pPr>
            <a:r>
              <a:rPr lang="en-US" sz="7200" b="true">
                <a:solidFill>
                  <a:srgbClr val="2EACB3"/>
                </a:solidFill>
                <a:latin typeface="Inter Bold"/>
                <a:ea typeface="Inter Bold"/>
                <a:cs typeface="Inter Bold"/>
                <a:sym typeface="Inter Bold"/>
              </a:rPr>
              <a:t>THE PROBLEMS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1005389" y="1518579"/>
            <a:ext cx="6818840" cy="3962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3359"/>
              </a:lnSpc>
            </a:pPr>
            <a:r>
              <a:rPr lang="en-US" b="true" sz="2400" spc="177">
                <a:solidFill>
                  <a:srgbClr val="2EACB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OUR CUSTOMERS ARE FACING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1925690" y="2982911"/>
            <a:ext cx="4877173" cy="4648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779"/>
              </a:lnSpc>
            </a:pPr>
            <a:r>
              <a:rPr lang="en-US" sz="2699" b="true">
                <a:solidFill>
                  <a:srgbClr val="2EACB3"/>
                </a:solidFill>
                <a:latin typeface="Inter Bold"/>
                <a:ea typeface="Inter Bold"/>
                <a:cs typeface="Inter Bold"/>
                <a:sym typeface="Inter Bold"/>
              </a:rPr>
              <a:t>PAIN POINT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1925690" y="6592851"/>
            <a:ext cx="4877173" cy="4648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779"/>
              </a:lnSpc>
            </a:pPr>
            <a:r>
              <a:rPr lang="en-US" sz="2699" b="true">
                <a:solidFill>
                  <a:srgbClr val="2EACB3"/>
                </a:solidFill>
                <a:latin typeface="Inter Bold"/>
                <a:ea typeface="Inter Bold"/>
                <a:cs typeface="Inter Bold"/>
                <a:sym typeface="Inter Bold"/>
              </a:rPr>
              <a:t>PAIN POINT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10676240" y="6592851"/>
            <a:ext cx="6724626" cy="4648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779"/>
              </a:lnSpc>
            </a:pPr>
            <a:r>
              <a:rPr lang="en-US" sz="2699" b="true">
                <a:solidFill>
                  <a:srgbClr val="2EACB3"/>
                </a:solidFill>
                <a:latin typeface="Inter Bold"/>
                <a:ea typeface="Inter Bold"/>
                <a:cs typeface="Inter Bold"/>
                <a:sym typeface="Inter Bold"/>
              </a:rPr>
              <a:t>PAIN POINT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1925690" y="3598164"/>
            <a:ext cx="6724626" cy="18364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0" indent="0" lvl="0">
              <a:lnSpc>
                <a:spcPts val="3720"/>
              </a:lnSpc>
            </a:pPr>
            <a:r>
              <a:rPr lang="en-US" sz="2400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How is this impacting the customer? Is the problem getting worse? How is the problem solved today without your business? Why is that solution lacking?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1925690" y="7208103"/>
            <a:ext cx="6724626" cy="18364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0" indent="0" lvl="0">
              <a:lnSpc>
                <a:spcPts val="3720"/>
              </a:lnSpc>
              <a:spcBef>
                <a:spcPct val="0"/>
              </a:spcBef>
            </a:pPr>
            <a:r>
              <a:rPr lang="en-US" sz="2400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How</a:t>
            </a:r>
            <a:r>
              <a:rPr lang="en-US" sz="2400" strike="noStrike" u="none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 is </a:t>
            </a:r>
            <a:r>
              <a:rPr lang="en-US" sz="2400" strike="noStrike" u="none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th</a:t>
            </a:r>
            <a:r>
              <a:rPr lang="en-US" sz="2400" strike="noStrike" u="none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is impacting the customer</a:t>
            </a:r>
            <a:r>
              <a:rPr lang="en-US" sz="2400" strike="noStrike" u="none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? Is the problem getting worse? How is the problem solved today without your business? Why is that solution lacking?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10676240" y="7208103"/>
            <a:ext cx="6724626" cy="18364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0" indent="0" lvl="0">
              <a:lnSpc>
                <a:spcPts val="3720"/>
              </a:lnSpc>
              <a:spcBef>
                <a:spcPct val="0"/>
              </a:spcBef>
            </a:pPr>
            <a:r>
              <a:rPr lang="en-US" sz="2400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How</a:t>
            </a:r>
            <a:r>
              <a:rPr lang="en-US" sz="2400" strike="noStrike" u="none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 is </a:t>
            </a:r>
            <a:r>
              <a:rPr lang="en-US" sz="2400" strike="noStrike" u="none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th</a:t>
            </a:r>
            <a:r>
              <a:rPr lang="en-US" sz="2400" strike="noStrike" u="none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is impacting the customer</a:t>
            </a:r>
            <a:r>
              <a:rPr lang="en-US" sz="2400" strike="noStrike" u="none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? Is the problem getting worse? How is the problem solved today without your business? Why is that solution lacking?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11057094" y="1938973"/>
            <a:ext cx="4877173" cy="14173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779"/>
              </a:lnSpc>
            </a:pPr>
            <a:r>
              <a:rPr lang="en-US" sz="2699" b="true">
                <a:solidFill>
                  <a:srgbClr val="FFFFFF"/>
                </a:solidFill>
                <a:latin typeface="Inter Bold"/>
                <a:ea typeface="Inter Bold"/>
                <a:cs typeface="Inter Bold"/>
                <a:sym typeface="Inter Bold"/>
              </a:rPr>
              <a:t>PLACE HERE AN IMAGE OF THE PROBLEM YOUR CUSTOMER IS FACING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839945" y="552744"/>
            <a:ext cx="6818840" cy="1946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560"/>
              </a:lnSpc>
            </a:pPr>
            <a:r>
              <a:rPr lang="en-US" sz="7200" b="true">
                <a:solidFill>
                  <a:srgbClr val="2EACB3"/>
                </a:solidFill>
                <a:latin typeface="Inter Bold"/>
                <a:ea typeface="Inter Bold"/>
                <a:cs typeface="Inter Bold"/>
                <a:sym typeface="Inter Bold"/>
              </a:rPr>
              <a:t>SOLUTION &amp; PRODUCT</a:t>
            </a:r>
          </a:p>
        </p:txBody>
      </p:sp>
      <p:grpSp>
        <p:nvGrpSpPr>
          <p:cNvPr name="Group 3" id="3"/>
          <p:cNvGrpSpPr/>
          <p:nvPr/>
        </p:nvGrpSpPr>
        <p:grpSpPr>
          <a:xfrm rot="0">
            <a:off x="8903186" y="1238532"/>
            <a:ext cx="877649" cy="877649"/>
            <a:chOff x="0" y="0"/>
            <a:chExt cx="812800" cy="81280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2EACB3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76200" y="19050"/>
              <a:ext cx="660400" cy="717550"/>
            </a:xfrm>
            <a:prstGeom prst="rect">
              <a:avLst/>
            </a:prstGeom>
          </p:spPr>
          <p:txBody>
            <a:bodyPr anchor="ctr" rtlCol="false" tIns="44470" lIns="44470" bIns="44470" rIns="44470"/>
            <a:lstStyle/>
            <a:p>
              <a:pPr algn="ctr">
                <a:lnSpc>
                  <a:spcPts val="4199"/>
                </a:lnSpc>
              </a:pPr>
              <a:r>
                <a:rPr lang="en-US" b="true" sz="2999">
                  <a:solidFill>
                    <a:srgbClr val="EBFEFF"/>
                  </a:solidFill>
                  <a:latin typeface="Inter Bold"/>
                  <a:ea typeface="Inter Bold"/>
                  <a:cs typeface="Inter Bold"/>
                  <a:sym typeface="Inter Bold"/>
                </a:rPr>
                <a:t>01</a:t>
              </a:r>
            </a:p>
          </p:txBody>
        </p:sp>
      </p:grpSp>
      <p:sp>
        <p:nvSpPr>
          <p:cNvPr name="TextBox 6" id="6"/>
          <p:cNvSpPr txBox="true"/>
          <p:nvPr/>
        </p:nvSpPr>
        <p:spPr>
          <a:xfrm rot="0">
            <a:off x="9988931" y="1424729"/>
            <a:ext cx="7641844" cy="4648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779"/>
              </a:lnSpc>
            </a:pPr>
            <a:r>
              <a:rPr lang="en-US" sz="2699" b="true">
                <a:solidFill>
                  <a:srgbClr val="FFFFFF"/>
                </a:solidFill>
                <a:latin typeface="Inter Bold"/>
                <a:ea typeface="Inter Bold"/>
                <a:cs typeface="Inter Bold"/>
                <a:sym typeface="Inter Bold"/>
              </a:rPr>
              <a:t>SOLUTION</a:t>
            </a:r>
          </a:p>
        </p:txBody>
      </p:sp>
      <p:grpSp>
        <p:nvGrpSpPr>
          <p:cNvPr name="Group 7" id="7"/>
          <p:cNvGrpSpPr/>
          <p:nvPr/>
        </p:nvGrpSpPr>
        <p:grpSpPr>
          <a:xfrm rot="0">
            <a:off x="8903186" y="3712819"/>
            <a:ext cx="877649" cy="877649"/>
            <a:chOff x="0" y="0"/>
            <a:chExt cx="812800" cy="812800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2EACB3"/>
            </a:solidFill>
          </p:spPr>
        </p:sp>
        <p:sp>
          <p:nvSpPr>
            <p:cNvPr name="TextBox 9" id="9"/>
            <p:cNvSpPr txBox="true"/>
            <p:nvPr/>
          </p:nvSpPr>
          <p:spPr>
            <a:xfrm>
              <a:off x="76200" y="19050"/>
              <a:ext cx="660400" cy="717550"/>
            </a:xfrm>
            <a:prstGeom prst="rect">
              <a:avLst/>
            </a:prstGeom>
          </p:spPr>
          <p:txBody>
            <a:bodyPr anchor="ctr" rtlCol="false" tIns="44470" lIns="44470" bIns="44470" rIns="44470"/>
            <a:lstStyle/>
            <a:p>
              <a:pPr algn="ctr">
                <a:lnSpc>
                  <a:spcPts val="4199"/>
                </a:lnSpc>
              </a:pPr>
              <a:r>
                <a:rPr lang="en-US" b="true" sz="2999">
                  <a:solidFill>
                    <a:srgbClr val="EBFEFF"/>
                  </a:solidFill>
                  <a:latin typeface="Inter Bold"/>
                  <a:ea typeface="Inter Bold"/>
                  <a:cs typeface="Inter Bold"/>
                  <a:sym typeface="Inter Bold"/>
                </a:rPr>
                <a:t>02</a:t>
              </a:r>
            </a:p>
          </p:txBody>
        </p:sp>
      </p:grpSp>
      <p:sp>
        <p:nvSpPr>
          <p:cNvPr name="TextBox 10" id="10"/>
          <p:cNvSpPr txBox="true"/>
          <p:nvPr/>
        </p:nvSpPr>
        <p:spPr>
          <a:xfrm rot="0">
            <a:off x="9780835" y="3636619"/>
            <a:ext cx="7641844" cy="23031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518160" indent="-259080" lvl="1">
              <a:lnSpc>
                <a:spcPts val="3720"/>
              </a:lnSpc>
              <a:buFont typeface="Arial"/>
              <a:buChar char="•"/>
            </a:pPr>
            <a:r>
              <a:rPr lang="en-US" sz="2400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What are the benefits of your solution? </a:t>
            </a:r>
          </a:p>
          <a:p>
            <a:pPr algn="just" marL="1036320" indent="-345440" lvl="2">
              <a:lnSpc>
                <a:spcPts val="3720"/>
              </a:lnSpc>
              <a:buFont typeface="Arial"/>
              <a:buChar char="⚬"/>
            </a:pPr>
            <a:r>
              <a:rPr lang="en-US" sz="2400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(</a:t>
            </a:r>
            <a:r>
              <a:rPr lang="en-US" sz="2400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Match your solution benefits to the limitations of current solutions listed in your Problem slide.)</a:t>
            </a:r>
          </a:p>
          <a:p>
            <a:pPr algn="just" marL="518160" indent="-259080" lvl="1">
              <a:lnSpc>
                <a:spcPts val="3720"/>
              </a:lnSpc>
              <a:buFont typeface="Arial"/>
              <a:buChar char="•"/>
            </a:pPr>
            <a:r>
              <a:rPr lang="en-US" sz="2400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Why is now the right time for your solution?</a:t>
            </a:r>
          </a:p>
        </p:txBody>
      </p:sp>
      <p:grpSp>
        <p:nvGrpSpPr>
          <p:cNvPr name="Group 11" id="11"/>
          <p:cNvGrpSpPr/>
          <p:nvPr/>
        </p:nvGrpSpPr>
        <p:grpSpPr>
          <a:xfrm rot="0">
            <a:off x="8903186" y="6555105"/>
            <a:ext cx="877649" cy="877649"/>
            <a:chOff x="0" y="0"/>
            <a:chExt cx="812800" cy="812800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2EACB3"/>
            </a:solidFill>
          </p:spPr>
        </p:sp>
        <p:sp>
          <p:nvSpPr>
            <p:cNvPr name="TextBox 13" id="13"/>
            <p:cNvSpPr txBox="true"/>
            <p:nvPr/>
          </p:nvSpPr>
          <p:spPr>
            <a:xfrm>
              <a:off x="76200" y="19050"/>
              <a:ext cx="660400" cy="717550"/>
            </a:xfrm>
            <a:prstGeom prst="rect">
              <a:avLst/>
            </a:prstGeom>
          </p:spPr>
          <p:txBody>
            <a:bodyPr anchor="ctr" rtlCol="false" tIns="44470" lIns="44470" bIns="44470" rIns="44470"/>
            <a:lstStyle/>
            <a:p>
              <a:pPr algn="ctr">
                <a:lnSpc>
                  <a:spcPts val="4199"/>
                </a:lnSpc>
              </a:pPr>
              <a:r>
                <a:rPr lang="en-US" b="true" sz="2999">
                  <a:solidFill>
                    <a:srgbClr val="EBFEFF"/>
                  </a:solidFill>
                  <a:latin typeface="Inter Bold"/>
                  <a:ea typeface="Inter Bold"/>
                  <a:cs typeface="Inter Bold"/>
                  <a:sym typeface="Inter Bold"/>
                </a:rPr>
                <a:t>03</a:t>
              </a:r>
            </a:p>
          </p:txBody>
        </p:sp>
      </p:grpSp>
      <p:sp>
        <p:nvSpPr>
          <p:cNvPr name="TextBox 14" id="14"/>
          <p:cNvSpPr txBox="true"/>
          <p:nvPr/>
        </p:nvSpPr>
        <p:spPr>
          <a:xfrm rot="0">
            <a:off x="9988931" y="6741302"/>
            <a:ext cx="7641844" cy="4648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779"/>
              </a:lnSpc>
            </a:pPr>
            <a:r>
              <a:rPr lang="en-US" sz="2699" b="true">
                <a:solidFill>
                  <a:srgbClr val="FFFFFF"/>
                </a:solidFill>
                <a:latin typeface="Inter Bold"/>
                <a:ea typeface="Inter Bold"/>
                <a:cs typeface="Inter Bold"/>
                <a:sym typeface="Inter Bold"/>
              </a:rPr>
              <a:t>SOLUTION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9988931" y="6722252"/>
            <a:ext cx="7641844" cy="23031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518160" indent="-259080" lvl="1">
              <a:lnSpc>
                <a:spcPts val="3720"/>
              </a:lnSpc>
              <a:buFont typeface="Arial"/>
              <a:buChar char="•"/>
            </a:pPr>
            <a:r>
              <a:rPr lang="en-US" sz="2400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How does your product work or each stakeholder?</a:t>
            </a:r>
          </a:p>
          <a:p>
            <a:pPr algn="just" marL="518160" indent="-259080" lvl="1">
              <a:lnSpc>
                <a:spcPts val="3720"/>
              </a:lnSpc>
              <a:buFont typeface="Arial"/>
              <a:buChar char="•"/>
            </a:pPr>
            <a:r>
              <a:rPr lang="en-US" sz="2400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Where does your product fit in your customer’s workd?</a:t>
            </a:r>
          </a:p>
          <a:p>
            <a:pPr algn="just" marL="518160" indent="-259080" lvl="1">
              <a:lnSpc>
                <a:spcPts val="3720"/>
              </a:lnSpc>
              <a:buFont typeface="Arial"/>
              <a:buChar char="•"/>
            </a:pPr>
            <a:r>
              <a:rPr lang="en-US" sz="2400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What is the user experience?</a:t>
            </a:r>
          </a:p>
        </p:txBody>
      </p:sp>
      <p:grpSp>
        <p:nvGrpSpPr>
          <p:cNvPr name="Group 16" id="16"/>
          <p:cNvGrpSpPr/>
          <p:nvPr/>
        </p:nvGrpSpPr>
        <p:grpSpPr>
          <a:xfrm rot="0">
            <a:off x="-65136" y="2757531"/>
            <a:ext cx="8349197" cy="7529469"/>
            <a:chOff x="0" y="0"/>
            <a:chExt cx="11132263" cy="10039293"/>
          </a:xfrm>
        </p:grpSpPr>
        <p:sp>
          <p:nvSpPr>
            <p:cNvPr name="AutoShape 17" id="17"/>
            <p:cNvSpPr/>
            <p:nvPr/>
          </p:nvSpPr>
          <p:spPr>
            <a:xfrm>
              <a:off x="0" y="0"/>
              <a:ext cx="11132263" cy="10039293"/>
            </a:xfrm>
            <a:prstGeom prst="rect">
              <a:avLst/>
            </a:prstGeom>
            <a:solidFill>
              <a:srgbClr val="2EACB3"/>
            </a:solidFill>
          </p:spPr>
        </p:sp>
      </p:grpSp>
      <p:sp>
        <p:nvSpPr>
          <p:cNvPr name="TextBox 18" id="18"/>
          <p:cNvSpPr txBox="true"/>
          <p:nvPr/>
        </p:nvSpPr>
        <p:spPr>
          <a:xfrm rot="0">
            <a:off x="419973" y="5817870"/>
            <a:ext cx="7658785" cy="14173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779"/>
              </a:lnSpc>
            </a:pPr>
            <a:r>
              <a:rPr lang="en-US" sz="2699" b="true">
                <a:solidFill>
                  <a:srgbClr val="FFFFFF"/>
                </a:solidFill>
                <a:latin typeface="Inter Bold"/>
                <a:ea typeface="Inter Bold"/>
                <a:cs typeface="Inter Bold"/>
                <a:sym typeface="Inter Bold"/>
              </a:rPr>
              <a:t>PLACE HERE AN IMAGE/SCREENSHOT/MOCK-UP/DEMO OF YOUR PRODUCT/SERVICE </a:t>
            </a:r>
          </a:p>
        </p:txBody>
      </p:sp>
      <p:sp>
        <p:nvSpPr>
          <p:cNvPr name="AutoShape 19" id="19"/>
          <p:cNvSpPr/>
          <p:nvPr/>
        </p:nvSpPr>
        <p:spPr>
          <a:xfrm>
            <a:off x="7100538" y="1233566"/>
            <a:ext cx="0" cy="1442010"/>
          </a:xfrm>
          <a:prstGeom prst="line">
            <a:avLst/>
          </a:prstGeom>
          <a:ln cap="flat" w="76200">
            <a:solidFill>
              <a:srgbClr val="C5FCFF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20" id="20"/>
          <p:cNvGrpSpPr/>
          <p:nvPr/>
        </p:nvGrpSpPr>
        <p:grpSpPr>
          <a:xfrm rot="0">
            <a:off x="17422679" y="8372181"/>
            <a:ext cx="863406" cy="1914819"/>
            <a:chOff x="0" y="0"/>
            <a:chExt cx="227399" cy="504314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227399" cy="504314"/>
            </a:xfrm>
            <a:custGeom>
              <a:avLst/>
              <a:gdLst/>
              <a:ahLst/>
              <a:cxnLst/>
              <a:rect r="r" b="b" t="t" l="l"/>
              <a:pathLst>
                <a:path h="504314" w="227399">
                  <a:moveTo>
                    <a:pt x="0" y="0"/>
                  </a:moveTo>
                  <a:lnTo>
                    <a:pt x="227399" y="0"/>
                  </a:lnTo>
                  <a:lnTo>
                    <a:pt x="227399" y="504314"/>
                  </a:lnTo>
                  <a:lnTo>
                    <a:pt x="0" y="504314"/>
                  </a:lnTo>
                  <a:close/>
                </a:path>
              </a:pathLst>
            </a:custGeom>
            <a:solidFill>
              <a:srgbClr val="2EACB3"/>
            </a:solidFill>
          </p:spPr>
        </p:sp>
        <p:sp>
          <p:nvSpPr>
            <p:cNvPr name="TextBox 22" id="22"/>
            <p:cNvSpPr txBox="true"/>
            <p:nvPr/>
          </p:nvSpPr>
          <p:spPr>
            <a:xfrm>
              <a:off x="0" y="-47625"/>
              <a:ext cx="227399" cy="55193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grpSp>
        <p:nvGrpSpPr>
          <p:cNvPr name="Group 23" id="23"/>
          <p:cNvGrpSpPr/>
          <p:nvPr/>
        </p:nvGrpSpPr>
        <p:grpSpPr>
          <a:xfrm rot="0">
            <a:off x="0" y="0"/>
            <a:ext cx="18264272" cy="192305"/>
            <a:chOff x="0" y="0"/>
            <a:chExt cx="4810343" cy="50648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4810343" cy="50648"/>
            </a:xfrm>
            <a:custGeom>
              <a:avLst/>
              <a:gdLst/>
              <a:ahLst/>
              <a:cxnLst/>
              <a:rect r="r" b="b" t="t" l="l"/>
              <a:pathLst>
                <a:path h="50648" w="4810343">
                  <a:moveTo>
                    <a:pt x="0" y="0"/>
                  </a:moveTo>
                  <a:lnTo>
                    <a:pt x="4810343" y="0"/>
                  </a:lnTo>
                  <a:lnTo>
                    <a:pt x="4810343" y="50648"/>
                  </a:lnTo>
                  <a:lnTo>
                    <a:pt x="0" y="50648"/>
                  </a:lnTo>
                  <a:close/>
                </a:path>
              </a:pathLst>
            </a:custGeom>
            <a:solidFill>
              <a:srgbClr val="2EACB3"/>
            </a:solidFill>
          </p:spPr>
        </p:sp>
        <p:sp>
          <p:nvSpPr>
            <p:cNvPr name="TextBox 25" id="25"/>
            <p:cNvSpPr txBox="true"/>
            <p:nvPr/>
          </p:nvSpPr>
          <p:spPr>
            <a:xfrm>
              <a:off x="0" y="-47625"/>
              <a:ext cx="4810343" cy="9827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sp>
        <p:nvSpPr>
          <p:cNvPr name="TextBox 26" id="26"/>
          <p:cNvSpPr txBox="true"/>
          <p:nvPr/>
        </p:nvSpPr>
        <p:spPr>
          <a:xfrm rot="0">
            <a:off x="9988931" y="1305881"/>
            <a:ext cx="7641844" cy="13696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518160" indent="-259080" lvl="1">
              <a:lnSpc>
                <a:spcPts val="3720"/>
              </a:lnSpc>
              <a:buFont typeface="Arial"/>
              <a:buChar char="•"/>
            </a:pPr>
            <a:r>
              <a:rPr lang="en-US" sz="2400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What’s your solution to the problem?</a:t>
            </a:r>
          </a:p>
          <a:p>
            <a:pPr algn="just" marL="1036320" indent="-345440" lvl="2">
              <a:lnSpc>
                <a:spcPts val="3720"/>
              </a:lnSpc>
              <a:buFont typeface="Arial"/>
              <a:buChar char="⚬"/>
            </a:pPr>
            <a:r>
              <a:rPr lang="en-US" sz="2400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Is it an app, software, a device, or service?</a:t>
            </a:r>
          </a:p>
          <a:p>
            <a:pPr algn="just">
              <a:lnSpc>
                <a:spcPts val="3720"/>
              </a:lnSpc>
            </a:pPr>
          </a:p>
        </p:txBody>
      </p:sp>
      <p:grpSp>
        <p:nvGrpSpPr>
          <p:cNvPr name="Group 27" id="27"/>
          <p:cNvGrpSpPr/>
          <p:nvPr/>
        </p:nvGrpSpPr>
        <p:grpSpPr>
          <a:xfrm rot="0">
            <a:off x="17259300" y="-404042"/>
            <a:ext cx="1028700" cy="1732009"/>
            <a:chOff x="0" y="0"/>
            <a:chExt cx="270933" cy="456167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270933" cy="456167"/>
            </a:xfrm>
            <a:custGeom>
              <a:avLst/>
              <a:gdLst/>
              <a:ahLst/>
              <a:cxnLst/>
              <a:rect r="r" b="b" t="t" l="l"/>
              <a:pathLst>
                <a:path h="456167" w="270933">
                  <a:moveTo>
                    <a:pt x="0" y="0"/>
                  </a:moveTo>
                  <a:lnTo>
                    <a:pt x="270933" y="0"/>
                  </a:lnTo>
                  <a:lnTo>
                    <a:pt x="270933" y="456167"/>
                  </a:lnTo>
                  <a:lnTo>
                    <a:pt x="0" y="456167"/>
                  </a:lnTo>
                  <a:close/>
                </a:path>
              </a:pathLst>
            </a:custGeom>
            <a:solidFill>
              <a:srgbClr val="C5FCFF"/>
            </a:solidFill>
          </p:spPr>
        </p:sp>
        <p:sp>
          <p:nvSpPr>
            <p:cNvPr name="TextBox 29" id="29"/>
            <p:cNvSpPr txBox="true"/>
            <p:nvPr/>
          </p:nvSpPr>
          <p:spPr>
            <a:xfrm>
              <a:off x="0" y="-47625"/>
              <a:ext cx="270933" cy="50379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5623939" y="-1734810"/>
            <a:ext cx="4384608" cy="4384608"/>
            <a:chOff x="0" y="0"/>
            <a:chExt cx="812800" cy="8128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00" cap="sq">
              <a:solidFill>
                <a:srgbClr val="EBFEFF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8480848" y="8567738"/>
            <a:ext cx="1615353" cy="1692275"/>
          </a:xfrm>
          <a:custGeom>
            <a:avLst/>
            <a:gdLst/>
            <a:ahLst/>
            <a:cxnLst/>
            <a:rect r="r" b="b" t="t" l="l"/>
            <a:pathLst>
              <a:path h="1692275" w="1615353">
                <a:moveTo>
                  <a:pt x="0" y="0"/>
                </a:moveTo>
                <a:lnTo>
                  <a:pt x="1615353" y="0"/>
                </a:lnTo>
                <a:lnTo>
                  <a:pt x="1615353" y="1692275"/>
                </a:lnTo>
                <a:lnTo>
                  <a:pt x="0" y="169227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839945" y="552744"/>
            <a:ext cx="12091411" cy="9944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560"/>
              </a:lnSpc>
            </a:pPr>
            <a:r>
              <a:rPr lang="en-US" sz="7200" b="true">
                <a:solidFill>
                  <a:srgbClr val="2EACB3"/>
                </a:solidFill>
                <a:latin typeface="Inter Bold"/>
                <a:ea typeface="Inter Bold"/>
                <a:cs typeface="Inter Bold"/>
                <a:sym typeface="Inter Bold"/>
              </a:rPr>
              <a:t>TRACTION &amp; VALIDATION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0831575" y="1671657"/>
            <a:ext cx="7247692" cy="29540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944"/>
              </a:lnSpc>
            </a:pPr>
            <a:r>
              <a:rPr lang="en-US" sz="1899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Think about your key numbers, milestones and growth such as:</a:t>
            </a:r>
          </a:p>
          <a:p>
            <a:pPr algn="l" marL="410208" indent="-205104" lvl="1">
              <a:lnSpc>
                <a:spcPts val="2944"/>
              </a:lnSpc>
              <a:buFont typeface="Arial"/>
              <a:buChar char="•"/>
            </a:pPr>
            <a:r>
              <a:rPr lang="en-US" sz="1899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Revenue metrics (e.g., ARR, MRR, ARPU)</a:t>
            </a:r>
          </a:p>
          <a:p>
            <a:pPr algn="l" marL="410208" indent="-205104" lvl="1">
              <a:lnSpc>
                <a:spcPts val="2944"/>
              </a:lnSpc>
              <a:buFont typeface="Arial"/>
              <a:buChar char="•"/>
            </a:pPr>
            <a:r>
              <a:rPr lang="en-US" sz="1899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User growth</a:t>
            </a:r>
          </a:p>
          <a:p>
            <a:pPr algn="l" marL="410208" indent="-205104" lvl="1">
              <a:lnSpc>
                <a:spcPts val="2944"/>
              </a:lnSpc>
              <a:buFont typeface="Arial"/>
              <a:buChar char="•"/>
            </a:pPr>
            <a:r>
              <a:rPr lang="en-US" sz="1899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Partnerships or signed contracts (make sure to include the logos of any companies)</a:t>
            </a:r>
          </a:p>
          <a:p>
            <a:pPr algn="l" marL="410208" indent="-205104" lvl="1">
              <a:lnSpc>
                <a:spcPts val="2944"/>
              </a:lnSpc>
              <a:buFont typeface="Arial"/>
              <a:buChar char="•"/>
            </a:pPr>
            <a:r>
              <a:rPr lang="en-US" sz="1899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Customer or stakeholder testimonials</a:t>
            </a:r>
          </a:p>
          <a:p>
            <a:pPr algn="l" marL="410208" indent="-205104" lvl="1">
              <a:lnSpc>
                <a:spcPts val="2944"/>
              </a:lnSpc>
              <a:spcBef>
                <a:spcPct val="0"/>
              </a:spcBef>
              <a:buFont typeface="Arial"/>
              <a:buChar char="•"/>
            </a:pPr>
            <a:r>
              <a:rPr lang="en-US" sz="1899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Patents, trademarks, and other IP you have secured</a:t>
            </a:r>
          </a:p>
          <a:p>
            <a:pPr algn="l">
              <a:lnSpc>
                <a:spcPts val="2944"/>
              </a:lnSpc>
              <a:spcBef>
                <a:spcPct val="0"/>
              </a:spcBef>
            </a:pPr>
          </a:p>
        </p:txBody>
      </p:sp>
      <p:sp>
        <p:nvSpPr>
          <p:cNvPr name="TextBox 8" id="8"/>
          <p:cNvSpPr txBox="true"/>
          <p:nvPr/>
        </p:nvSpPr>
        <p:spPr>
          <a:xfrm rot="0">
            <a:off x="10154686" y="9182100"/>
            <a:ext cx="7820758" cy="8356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0" indent="0" lvl="0">
              <a:lnSpc>
                <a:spcPts val="3409"/>
              </a:lnSpc>
              <a:spcBef>
                <a:spcPct val="0"/>
              </a:spcBef>
            </a:pPr>
            <a:r>
              <a:rPr lang="en-US" sz="2199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“Lorem ipsum dolor sit amet, consectetur adipiscing elit, sed do eiusmod tempor incididunt ut labore”</a:t>
            </a:r>
          </a:p>
        </p:txBody>
      </p:sp>
      <p:grpSp>
        <p:nvGrpSpPr>
          <p:cNvPr name="Group 9" id="9"/>
          <p:cNvGrpSpPr/>
          <p:nvPr/>
        </p:nvGrpSpPr>
        <p:grpSpPr>
          <a:xfrm rot="0">
            <a:off x="11636698" y="8626158"/>
            <a:ext cx="2589317" cy="457084"/>
            <a:chOff x="0" y="0"/>
            <a:chExt cx="3452422" cy="609445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639684" cy="609445"/>
            </a:xfrm>
            <a:custGeom>
              <a:avLst/>
              <a:gdLst/>
              <a:ahLst/>
              <a:cxnLst/>
              <a:rect r="r" b="b" t="t" l="l"/>
              <a:pathLst>
                <a:path h="609445" w="639684">
                  <a:moveTo>
                    <a:pt x="0" y="0"/>
                  </a:moveTo>
                  <a:lnTo>
                    <a:pt x="639684" y="0"/>
                  </a:lnTo>
                  <a:lnTo>
                    <a:pt x="639684" y="609445"/>
                  </a:lnTo>
                  <a:lnTo>
                    <a:pt x="0" y="60944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703184" y="0"/>
              <a:ext cx="639684" cy="609445"/>
            </a:xfrm>
            <a:custGeom>
              <a:avLst/>
              <a:gdLst/>
              <a:ahLst/>
              <a:cxnLst/>
              <a:rect r="r" b="b" t="t" l="l"/>
              <a:pathLst>
                <a:path h="609445" w="639684">
                  <a:moveTo>
                    <a:pt x="0" y="0"/>
                  </a:moveTo>
                  <a:lnTo>
                    <a:pt x="639685" y="0"/>
                  </a:lnTo>
                  <a:lnTo>
                    <a:pt x="639685" y="609445"/>
                  </a:lnTo>
                  <a:lnTo>
                    <a:pt x="0" y="60944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2" id="12"/>
            <p:cNvSpPr/>
            <p:nvPr/>
          </p:nvSpPr>
          <p:spPr>
            <a:xfrm flipH="false" flipV="false" rot="0">
              <a:off x="1406369" y="0"/>
              <a:ext cx="639684" cy="609445"/>
            </a:xfrm>
            <a:custGeom>
              <a:avLst/>
              <a:gdLst/>
              <a:ahLst/>
              <a:cxnLst/>
              <a:rect r="r" b="b" t="t" l="l"/>
              <a:pathLst>
                <a:path h="609445" w="639684">
                  <a:moveTo>
                    <a:pt x="0" y="0"/>
                  </a:moveTo>
                  <a:lnTo>
                    <a:pt x="639684" y="0"/>
                  </a:lnTo>
                  <a:lnTo>
                    <a:pt x="639684" y="609445"/>
                  </a:lnTo>
                  <a:lnTo>
                    <a:pt x="0" y="60944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3" id="13"/>
            <p:cNvSpPr/>
            <p:nvPr/>
          </p:nvSpPr>
          <p:spPr>
            <a:xfrm flipH="false" flipV="false" rot="0">
              <a:off x="2109553" y="0"/>
              <a:ext cx="639684" cy="609445"/>
            </a:xfrm>
            <a:custGeom>
              <a:avLst/>
              <a:gdLst/>
              <a:ahLst/>
              <a:cxnLst/>
              <a:rect r="r" b="b" t="t" l="l"/>
              <a:pathLst>
                <a:path h="609445" w="639684">
                  <a:moveTo>
                    <a:pt x="0" y="0"/>
                  </a:moveTo>
                  <a:lnTo>
                    <a:pt x="639685" y="0"/>
                  </a:lnTo>
                  <a:lnTo>
                    <a:pt x="639685" y="609445"/>
                  </a:lnTo>
                  <a:lnTo>
                    <a:pt x="0" y="60944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2812738" y="0"/>
              <a:ext cx="639684" cy="609445"/>
            </a:xfrm>
            <a:custGeom>
              <a:avLst/>
              <a:gdLst/>
              <a:ahLst/>
              <a:cxnLst/>
              <a:rect r="r" b="b" t="t" l="l"/>
              <a:pathLst>
                <a:path h="609445" w="639684">
                  <a:moveTo>
                    <a:pt x="0" y="0"/>
                  </a:moveTo>
                  <a:lnTo>
                    <a:pt x="639684" y="0"/>
                  </a:lnTo>
                  <a:lnTo>
                    <a:pt x="639684" y="609445"/>
                  </a:lnTo>
                  <a:lnTo>
                    <a:pt x="0" y="60944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</p:grpSp>
      <p:sp>
        <p:nvSpPr>
          <p:cNvPr name="TextBox 15" id="15"/>
          <p:cNvSpPr txBox="true"/>
          <p:nvPr/>
        </p:nvSpPr>
        <p:spPr>
          <a:xfrm rot="0">
            <a:off x="10154686" y="8646996"/>
            <a:ext cx="1353777" cy="4362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0" indent="0" lvl="0">
              <a:lnSpc>
                <a:spcPts val="3719"/>
              </a:lnSpc>
              <a:spcBef>
                <a:spcPct val="0"/>
              </a:spcBef>
            </a:pPr>
            <a:r>
              <a:rPr lang="en-US" b="true" sz="2399">
                <a:solidFill>
                  <a:srgbClr val="FF313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Jane Doe</a:t>
            </a:r>
          </a:p>
        </p:txBody>
      </p:sp>
      <p:pic>
        <p:nvPicPr>
          <p:cNvPr name="Picture 16" id="16"/>
          <p:cNvPicPr>
            <a:picLocks noChangeAspect="true"/>
          </p:cNvPicPr>
          <p:nvPr/>
        </p:nvPicPr>
        <p:blipFill>
          <a:blip r:embed="rId6"/>
          <a:stretch>
            <a:fillRect/>
          </a:stretch>
        </p:blipFill>
        <p:spPr>
          <a:xfrm rot="0">
            <a:off x="370295" y="1660760"/>
            <a:ext cx="7299017" cy="7900865"/>
          </a:xfrm>
          <a:prstGeom prst="rect">
            <a:avLst/>
          </a:prstGeom>
        </p:spPr>
      </p:pic>
      <p:sp>
        <p:nvSpPr>
          <p:cNvPr name="TextBox 17" id="17"/>
          <p:cNvSpPr txBox="true"/>
          <p:nvPr/>
        </p:nvSpPr>
        <p:spPr>
          <a:xfrm rot="0">
            <a:off x="8154257" y="6161489"/>
            <a:ext cx="3633748" cy="8312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3659"/>
              </a:lnSpc>
              <a:spcBef>
                <a:spcPct val="0"/>
              </a:spcBef>
            </a:pPr>
            <a:r>
              <a:rPr lang="en-US" b="true" sz="2999" strike="noStrike" u="none">
                <a:solidFill>
                  <a:srgbClr val="FF313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£2,200,000</a:t>
            </a:r>
          </a:p>
          <a:p>
            <a:pPr algn="ctr" marL="0" indent="0" lvl="0">
              <a:lnSpc>
                <a:spcPts val="3049"/>
              </a:lnSpc>
              <a:spcBef>
                <a:spcPct val="0"/>
              </a:spcBef>
            </a:pPr>
            <a:r>
              <a:rPr lang="en-US" sz="2499" strike="noStrike" u="none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gross profit in 2025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8002950" y="4625678"/>
            <a:ext cx="3633748" cy="8595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9"/>
              </a:lnSpc>
            </a:pPr>
            <a:r>
              <a:rPr lang="en-US" sz="2999" b="true">
                <a:solidFill>
                  <a:srgbClr val="FF313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350,000</a:t>
            </a:r>
          </a:p>
          <a:p>
            <a:pPr algn="ctr">
              <a:lnSpc>
                <a:spcPts val="3293"/>
              </a:lnSpc>
            </a:pPr>
            <a:r>
              <a:rPr lang="en-US" sz="2699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app downloads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8002950" y="3120188"/>
            <a:ext cx="3633748" cy="8312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3659"/>
              </a:lnSpc>
              <a:spcBef>
                <a:spcPct val="0"/>
              </a:spcBef>
            </a:pPr>
            <a:r>
              <a:rPr lang="en-US" b="true" sz="2999" strike="noStrike" u="none">
                <a:solidFill>
                  <a:srgbClr val="FF313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£30k</a:t>
            </a:r>
          </a:p>
          <a:p>
            <a:pPr algn="ctr" marL="0" indent="0" lvl="0">
              <a:lnSpc>
                <a:spcPts val="3049"/>
              </a:lnSpc>
              <a:spcBef>
                <a:spcPct val="0"/>
              </a:spcBef>
            </a:pPr>
            <a:r>
              <a:rPr lang="en-US" sz="2499" strike="noStrike" u="none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MRR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12409141" y="6188699"/>
            <a:ext cx="3633748" cy="8312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3659"/>
              </a:lnSpc>
              <a:spcBef>
                <a:spcPct val="0"/>
              </a:spcBef>
            </a:pPr>
            <a:r>
              <a:rPr lang="en-US" b="true" sz="2999">
                <a:solidFill>
                  <a:srgbClr val="FF313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2</a:t>
            </a:r>
          </a:p>
          <a:p>
            <a:pPr algn="ctr" marL="0" indent="0" lvl="0">
              <a:lnSpc>
                <a:spcPts val="3049"/>
              </a:lnSpc>
              <a:spcBef>
                <a:spcPct val="0"/>
              </a:spcBef>
            </a:pPr>
            <a:r>
              <a:rPr lang="en-US" sz="2499" strike="noStrike" u="none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patents</a:t>
            </a:r>
            <a:r>
              <a:rPr lang="en-US" sz="2499" strike="noStrike" u="none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 granted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12409141" y="4727892"/>
            <a:ext cx="3633748" cy="8312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3659"/>
              </a:lnSpc>
              <a:spcBef>
                <a:spcPct val="0"/>
              </a:spcBef>
            </a:pPr>
            <a:r>
              <a:rPr lang="en-US" b="true" sz="2999">
                <a:solidFill>
                  <a:srgbClr val="FF313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30%</a:t>
            </a:r>
          </a:p>
          <a:p>
            <a:pPr algn="ctr" marL="0" indent="0" lvl="0">
              <a:lnSpc>
                <a:spcPts val="3049"/>
              </a:lnSpc>
              <a:spcBef>
                <a:spcPct val="0"/>
              </a:spcBef>
            </a:pPr>
            <a:r>
              <a:rPr lang="en-US" sz="2499" strike="noStrike" u="none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user</a:t>
            </a:r>
            <a:r>
              <a:rPr lang="en-US" sz="2499" strike="noStrike" u="none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 growth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7259300" y="9151339"/>
            <a:ext cx="1028700" cy="1135661"/>
            <a:chOff x="0" y="0"/>
            <a:chExt cx="270933" cy="299104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70933" cy="299104"/>
            </a:xfrm>
            <a:custGeom>
              <a:avLst/>
              <a:gdLst/>
              <a:ahLst/>
              <a:cxnLst/>
              <a:rect r="r" b="b" t="t" l="l"/>
              <a:pathLst>
                <a:path h="299104" w="270933">
                  <a:moveTo>
                    <a:pt x="0" y="0"/>
                  </a:moveTo>
                  <a:lnTo>
                    <a:pt x="270933" y="0"/>
                  </a:lnTo>
                  <a:lnTo>
                    <a:pt x="270933" y="299104"/>
                  </a:lnTo>
                  <a:lnTo>
                    <a:pt x="0" y="299104"/>
                  </a:lnTo>
                  <a:close/>
                </a:path>
              </a:pathLst>
            </a:custGeom>
            <a:solidFill>
              <a:srgbClr val="C5FCF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47625"/>
              <a:ext cx="270933" cy="34672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3741492" y="-2408416"/>
            <a:ext cx="5402508" cy="5402508"/>
            <a:chOff x="0" y="0"/>
            <a:chExt cx="812800" cy="812800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00" cap="sq">
              <a:solidFill>
                <a:srgbClr val="EBFEFF"/>
              </a:solidFill>
              <a:prstDash val="solid"/>
              <a:miter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graphicFrame>
        <p:nvGraphicFramePr>
          <p:cNvPr name="Table 8" id="8"/>
          <p:cNvGraphicFramePr>
            <a:graphicFrameLocks noGrp="true"/>
          </p:cNvGraphicFramePr>
          <p:nvPr/>
        </p:nvGraphicFramePr>
        <p:xfrm>
          <a:off x="5615875" y="3170949"/>
          <a:ext cx="10110578" cy="5400675"/>
        </p:xfrm>
        <a:graphic>
          <a:graphicData uri="http://schemas.openxmlformats.org/drawingml/2006/table">
            <a:tbl>
              <a:tblPr/>
              <a:tblGrid>
                <a:gridCol w="3372356"/>
                <a:gridCol w="3532165"/>
                <a:gridCol w="3206056"/>
              </a:tblGrid>
              <a:tr h="138347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99"/>
                        </a:lnSpc>
                        <a:defRPr/>
                      </a:pPr>
                      <a:r>
                        <a:rPr lang="en-US" sz="1999" b="true">
                          <a:solidFill>
                            <a:srgbClr val="FFFFFF"/>
                          </a:solidFill>
                          <a:latin typeface="Inter Bold"/>
                          <a:ea typeface="Inter Bold"/>
                          <a:cs typeface="Inter Bold"/>
                          <a:sym typeface="Inter Bold"/>
                        </a:rPr>
                        <a:t>YOUR COMPANY NAME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57150">
                      <a:solidFill>
                        <a:srgbClr val="2EAC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57150">
                      <a:solidFill>
                        <a:srgbClr val="2EAC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57150">
                      <a:solidFill>
                        <a:srgbClr val="2EAC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57150">
                      <a:solidFill>
                        <a:srgbClr val="2EAC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ACB3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99"/>
                        </a:lnSpc>
                        <a:defRPr/>
                      </a:pPr>
                      <a:r>
                        <a:rPr lang="en-US" sz="1999" b="true">
                          <a:solidFill>
                            <a:srgbClr val="000000"/>
                          </a:solidFill>
                          <a:latin typeface="Inter Bold"/>
                          <a:ea typeface="Inter Bold"/>
                          <a:cs typeface="Inter Bold"/>
                          <a:sym typeface="Inter Bold"/>
                        </a:rPr>
                        <a:t>NAME OF COMPETITOR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57150">
                      <a:solidFill>
                        <a:srgbClr val="2EAC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99"/>
                        </a:lnSpc>
                        <a:defRPr/>
                      </a:pPr>
                      <a:r>
                        <a:rPr lang="en-US" sz="1999" b="true">
                          <a:solidFill>
                            <a:srgbClr val="000000"/>
                          </a:solidFill>
                          <a:latin typeface="Inter Bold"/>
                          <a:ea typeface="Inter Bold"/>
                          <a:cs typeface="Inter Bold"/>
                          <a:sym typeface="Inter Bold"/>
                        </a:rPr>
                        <a:t>NAME OF COMPETITOR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4300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99"/>
                        </a:lnSpc>
                        <a:defRPr/>
                      </a:pPr>
                      <a:r>
                        <a:rPr lang="en-US" sz="1999" b="true">
                          <a:solidFill>
                            <a:srgbClr val="2EACB3"/>
                          </a:solidFill>
                          <a:latin typeface="Inter Bold"/>
                          <a:ea typeface="Inter Bold"/>
                          <a:cs typeface="Inter Bold"/>
                          <a:sym typeface="Inter Bold"/>
                        </a:rPr>
                        <a:t>Lorem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57150">
                      <a:solidFill>
                        <a:srgbClr val="2EAC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57150">
                      <a:solidFill>
                        <a:srgbClr val="2EAC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57150">
                      <a:solidFill>
                        <a:srgbClr val="2EAC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57150">
                      <a:solidFill>
                        <a:srgbClr val="2EAC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Inter"/>
                          <a:ea typeface="Inter"/>
                          <a:cs typeface="Inter"/>
                          <a:sym typeface="Inter"/>
                        </a:rPr>
                        <a:t>Lorem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57150">
                      <a:solidFill>
                        <a:srgbClr val="2EAC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Inter"/>
                          <a:ea typeface="Inter"/>
                          <a:cs typeface="Inter"/>
                          <a:sym typeface="Inter"/>
                        </a:rPr>
                        <a:t>Lorem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4300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99"/>
                        </a:lnSpc>
                        <a:defRPr/>
                      </a:pPr>
                      <a:r>
                        <a:rPr lang="en-US" sz="1999" b="true">
                          <a:solidFill>
                            <a:srgbClr val="2EACB3"/>
                          </a:solidFill>
                          <a:latin typeface="Inter Bold"/>
                          <a:ea typeface="Inter Bold"/>
                          <a:cs typeface="Inter Bold"/>
                          <a:sym typeface="Inter Bold"/>
                        </a:rPr>
                        <a:t>Lorem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57150">
                      <a:solidFill>
                        <a:srgbClr val="2EAC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57150">
                      <a:solidFill>
                        <a:srgbClr val="2EAC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57150">
                      <a:solidFill>
                        <a:srgbClr val="2EAC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57150">
                      <a:solidFill>
                        <a:srgbClr val="2EAC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Inter"/>
                          <a:ea typeface="Inter"/>
                          <a:cs typeface="Inter"/>
                          <a:sym typeface="Inter"/>
                        </a:rPr>
                        <a:t>Lorem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57150">
                      <a:solidFill>
                        <a:srgbClr val="2EAC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800"/>
                        </a:lnSpc>
                        <a:defRPr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Inter"/>
                          <a:ea typeface="Inter"/>
                          <a:cs typeface="Inter"/>
                          <a:sym typeface="Inter"/>
                        </a:rPr>
                        <a:t>Lorem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4300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99"/>
                        </a:lnSpc>
                        <a:defRPr/>
                      </a:pPr>
                      <a:r>
                        <a:rPr lang="en-US" sz="1999" b="true">
                          <a:solidFill>
                            <a:srgbClr val="2EACB3"/>
                          </a:solidFill>
                          <a:latin typeface="Inter Bold"/>
                          <a:ea typeface="Inter Bold"/>
                          <a:cs typeface="Inter Bold"/>
                          <a:sym typeface="Inter Bold"/>
                        </a:rPr>
                        <a:t>Lorem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57150">
                      <a:solidFill>
                        <a:srgbClr val="2EAC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57150">
                      <a:solidFill>
                        <a:srgbClr val="2EAC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57150">
                      <a:solidFill>
                        <a:srgbClr val="2EAC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57150">
                      <a:solidFill>
                        <a:srgbClr val="2EAC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Inter"/>
                          <a:ea typeface="Inter"/>
                          <a:cs typeface="Inter"/>
                          <a:sym typeface="Inter"/>
                        </a:rPr>
                        <a:t>Lorem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57150">
                      <a:solidFill>
                        <a:srgbClr val="2EAC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Inter"/>
                          <a:ea typeface="Inter"/>
                          <a:cs typeface="Inter"/>
                          <a:sym typeface="Inter"/>
                        </a:rPr>
                        <a:t>Lorem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4300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99"/>
                        </a:lnSpc>
                        <a:defRPr/>
                      </a:pPr>
                      <a:r>
                        <a:rPr lang="en-US" sz="1999" b="true">
                          <a:solidFill>
                            <a:srgbClr val="2EACB3"/>
                          </a:solidFill>
                          <a:latin typeface="Inter Bold"/>
                          <a:ea typeface="Inter Bold"/>
                          <a:cs typeface="Inter Bold"/>
                          <a:sym typeface="Inter Bold"/>
                        </a:rPr>
                        <a:t>Lorem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57150">
                      <a:solidFill>
                        <a:srgbClr val="2EAC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57150">
                      <a:solidFill>
                        <a:srgbClr val="2EAC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57150">
                      <a:solidFill>
                        <a:srgbClr val="2EAC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57150">
                      <a:solidFill>
                        <a:srgbClr val="2EAC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Inter"/>
                          <a:ea typeface="Inter"/>
                          <a:cs typeface="Inter"/>
                          <a:sym typeface="Inter"/>
                        </a:rPr>
                        <a:t>Lorem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57150">
                      <a:solidFill>
                        <a:srgbClr val="2EAC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000000"/>
                          </a:solidFill>
                          <a:latin typeface="Inter"/>
                          <a:ea typeface="Inter"/>
                          <a:cs typeface="Inter"/>
                          <a:sym typeface="Inter"/>
                        </a:rPr>
                        <a:t>Lorem</a:t>
                      </a: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name="TextBox 9" id="9"/>
          <p:cNvSpPr txBox="true"/>
          <p:nvPr/>
        </p:nvSpPr>
        <p:spPr>
          <a:xfrm rot="0">
            <a:off x="512764" y="8828799"/>
            <a:ext cx="16241464" cy="9410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3779"/>
              </a:lnSpc>
            </a:pPr>
            <a:r>
              <a:rPr lang="en-US" sz="2699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Think about: </a:t>
            </a:r>
            <a:r>
              <a:rPr lang="en-US" sz="2699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Who are your main competitors? How will you beat them? How sustainable are your advantages?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839945" y="4631886"/>
            <a:ext cx="4759215" cy="9228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734"/>
              </a:lnSpc>
              <a:spcBef>
                <a:spcPct val="0"/>
              </a:spcBef>
            </a:pPr>
            <a:r>
              <a:rPr lang="en-US" sz="2667">
                <a:solidFill>
                  <a:srgbClr val="FF3131"/>
                </a:solidFill>
                <a:latin typeface="Inter"/>
                <a:ea typeface="Inter"/>
                <a:cs typeface="Inter"/>
                <a:sym typeface="Inter"/>
              </a:rPr>
              <a:t>Advantage 1 (e.g., price, speed, features, usability)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3404265" y="5814137"/>
            <a:ext cx="2035448" cy="4561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734"/>
              </a:lnSpc>
              <a:spcBef>
                <a:spcPct val="0"/>
              </a:spcBef>
            </a:pPr>
            <a:r>
              <a:rPr lang="en-US" sz="2667">
                <a:solidFill>
                  <a:srgbClr val="FF3131"/>
                </a:solidFill>
                <a:latin typeface="Inter"/>
                <a:ea typeface="Inter"/>
                <a:cs typeface="Inter"/>
                <a:sym typeface="Inter"/>
              </a:rPr>
              <a:t>Advantage 2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3398981" y="6839345"/>
            <a:ext cx="2046015" cy="4561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734"/>
              </a:lnSpc>
              <a:spcBef>
                <a:spcPct val="0"/>
              </a:spcBef>
            </a:pPr>
            <a:r>
              <a:rPr lang="en-US" sz="2667">
                <a:solidFill>
                  <a:srgbClr val="FF3131"/>
                </a:solidFill>
                <a:latin typeface="Inter"/>
                <a:ea typeface="Inter"/>
                <a:cs typeface="Inter"/>
                <a:sym typeface="Inter"/>
              </a:rPr>
              <a:t>Advantage 3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3398014" y="7864553"/>
            <a:ext cx="2047949" cy="4561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734"/>
              </a:lnSpc>
              <a:spcBef>
                <a:spcPct val="0"/>
              </a:spcBef>
            </a:pPr>
            <a:r>
              <a:rPr lang="en-US" sz="2667">
                <a:solidFill>
                  <a:srgbClr val="FF3131"/>
                </a:solidFill>
                <a:latin typeface="Inter"/>
                <a:ea typeface="Inter"/>
                <a:cs typeface="Inter"/>
                <a:sym typeface="Inter"/>
              </a:rPr>
              <a:t>Advantage 4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839945" y="552744"/>
            <a:ext cx="9509963" cy="9944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560"/>
              </a:lnSpc>
            </a:pPr>
            <a:r>
              <a:rPr lang="en-US" sz="7200" b="true">
                <a:solidFill>
                  <a:srgbClr val="2EACB3"/>
                </a:solidFill>
                <a:latin typeface="Inter Bold"/>
                <a:ea typeface="Inter Bold"/>
                <a:cs typeface="Inter Bold"/>
                <a:sym typeface="Inter Bold"/>
              </a:rPr>
              <a:t>COMPETITION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1005613" y="1649198"/>
            <a:ext cx="8138387" cy="3962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3359"/>
              </a:lnSpc>
            </a:pPr>
            <a:r>
              <a:rPr lang="en-US" b="true" sz="2400" spc="177">
                <a:solidFill>
                  <a:srgbClr val="2EACB3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WE BEAT COMPETITORS ON</a:t>
            </a:r>
            <a:r>
              <a:rPr lang="en-US" b="true" sz="2400" spc="177">
                <a:solidFill>
                  <a:srgbClr val="FF3131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 X,Y,Z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9144000" y="235688"/>
            <a:ext cx="8629650" cy="28460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3779"/>
              </a:lnSpc>
              <a:spcBef>
                <a:spcPct val="0"/>
              </a:spcBef>
            </a:pPr>
            <a:r>
              <a:rPr lang="en-US" b="true" sz="2699">
                <a:solidFill>
                  <a:srgbClr val="FF89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TOP TIP:</a:t>
            </a:r>
            <a:r>
              <a:rPr lang="en-US" sz="2699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 don’t claim you 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 have 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“no competition” - This is naive and wiill cause invcestors to switch off. It’s better to acknowledge your comp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e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ti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tors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’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stre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n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g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t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hs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 but make it clear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 w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h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y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 your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s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olu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t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io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n 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is be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t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t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e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r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for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 your s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pec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i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f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i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c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targe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t 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marke</a:t>
            </a:r>
            <a:r>
              <a:rPr lang="en-US" sz="2699" strike="noStrike" u="none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t.</a:t>
            </a:r>
          </a:p>
          <a:p>
            <a:pPr algn="just">
              <a:lnSpc>
                <a:spcPts val="3779"/>
              </a:lnSpc>
              <a:spcBef>
                <a:spcPct val="0"/>
              </a:spcBef>
            </a:pP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5765930" y="-1486031"/>
            <a:ext cx="4110522" cy="4110522"/>
            <a:chOff x="0" y="0"/>
            <a:chExt cx="812800" cy="8128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00" cap="sq">
              <a:solidFill>
                <a:srgbClr val="C5FCFF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839945" y="7891347"/>
            <a:ext cx="5588753" cy="5588753"/>
            <a:chOff x="0" y="0"/>
            <a:chExt cx="812800" cy="812800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00" cap="sq">
              <a:solidFill>
                <a:srgbClr val="EBFEFF"/>
              </a:solidFill>
              <a:prstDash val="solid"/>
              <a:miter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  <p:sp>
        <p:nvSpPr>
          <p:cNvPr name="TextBox 8" id="8"/>
          <p:cNvSpPr txBox="true"/>
          <p:nvPr/>
        </p:nvSpPr>
        <p:spPr>
          <a:xfrm rot="0">
            <a:off x="839945" y="2005492"/>
            <a:ext cx="9506323" cy="63569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200"/>
              </a:lnSpc>
            </a:pPr>
            <a:r>
              <a:rPr lang="en-US" sz="2400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On this slide you should explain how you make money / who is paying for this and how much?</a:t>
            </a:r>
          </a:p>
          <a:p>
            <a:pPr algn="l">
              <a:lnSpc>
                <a:spcPts val="4200"/>
              </a:lnSpc>
            </a:pPr>
          </a:p>
          <a:p>
            <a:pPr algn="l" marL="518160" indent="-259080" lvl="1">
              <a:lnSpc>
                <a:spcPts val="4200"/>
              </a:lnSpc>
              <a:buFont typeface="Arial"/>
              <a:buChar char="•"/>
            </a:pPr>
            <a:r>
              <a:rPr lang="en-US" sz="2400" strike="noStrike" u="none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What is y</a:t>
            </a:r>
            <a:r>
              <a:rPr lang="en-US" sz="2400" strike="noStrike" u="none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our pricing model (subscription, transaction fees, enterprise sales, etc.)</a:t>
            </a:r>
          </a:p>
          <a:p>
            <a:pPr algn="l" marL="518160" indent="-259080" lvl="1">
              <a:lnSpc>
                <a:spcPts val="4200"/>
              </a:lnSpc>
              <a:buFont typeface="Arial"/>
              <a:buChar char="•"/>
            </a:pPr>
            <a:r>
              <a:rPr lang="en-US" sz="2400" strike="noStrike" u="none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List all revenue streams if you have more than one.</a:t>
            </a:r>
          </a:p>
          <a:p>
            <a:pPr algn="l" marL="518160" indent="-259080" lvl="1">
              <a:lnSpc>
                <a:spcPts val="4200"/>
              </a:lnSpc>
              <a:buFont typeface="Arial"/>
              <a:buChar char="•"/>
            </a:pPr>
            <a:r>
              <a:rPr lang="en-US" sz="2400" strike="noStrike" u="none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Whst is your  customer acquisition strategy? Be as specific as possible</a:t>
            </a:r>
          </a:p>
          <a:p>
            <a:pPr algn="l" marL="518160" indent="-259080" lvl="1">
              <a:lnSpc>
                <a:spcPts val="4200"/>
              </a:lnSpc>
              <a:buFont typeface="Arial"/>
              <a:buChar char="•"/>
            </a:pPr>
            <a:r>
              <a:rPr lang="en-US" sz="2400" strike="noStrike" u="none">
                <a:solidFill>
                  <a:srgbClr val="FF3131"/>
                </a:solidFill>
                <a:latin typeface="Open Sans"/>
                <a:ea typeface="Open Sans"/>
                <a:cs typeface="Open Sans"/>
                <a:sym typeface="Open Sans"/>
              </a:rPr>
              <a:t>For example, if you mention trade shows, list the top 2-3 that you’ll attend)</a:t>
            </a:r>
          </a:p>
          <a:p>
            <a:pPr algn="l">
              <a:lnSpc>
                <a:spcPts val="4200"/>
              </a:lnSpc>
            </a:pPr>
          </a:p>
          <a:p>
            <a:pPr algn="l" marL="0" indent="0" lvl="0">
              <a:lnSpc>
                <a:spcPts val="4200"/>
              </a:lnSpc>
            </a:pPr>
          </a:p>
        </p:txBody>
      </p:sp>
      <p:grpSp>
        <p:nvGrpSpPr>
          <p:cNvPr name="Group 9" id="9"/>
          <p:cNvGrpSpPr/>
          <p:nvPr/>
        </p:nvGrpSpPr>
        <p:grpSpPr>
          <a:xfrm rot="0">
            <a:off x="10812931" y="2129317"/>
            <a:ext cx="6028378" cy="5989210"/>
            <a:chOff x="0" y="0"/>
            <a:chExt cx="8037837" cy="7985613"/>
          </a:xfrm>
        </p:grpSpPr>
        <p:sp>
          <p:nvSpPr>
            <p:cNvPr name="AutoShape 10" id="10"/>
            <p:cNvSpPr/>
            <p:nvPr/>
          </p:nvSpPr>
          <p:spPr>
            <a:xfrm>
              <a:off x="0" y="0"/>
              <a:ext cx="8037837" cy="7985613"/>
            </a:xfrm>
            <a:prstGeom prst="rect">
              <a:avLst/>
            </a:prstGeom>
            <a:solidFill>
              <a:srgbClr val="2EACB3"/>
            </a:solidFill>
          </p:spPr>
        </p:sp>
      </p:grpSp>
      <p:sp>
        <p:nvSpPr>
          <p:cNvPr name="TextBox 11" id="11"/>
          <p:cNvSpPr txBox="true"/>
          <p:nvPr/>
        </p:nvSpPr>
        <p:spPr>
          <a:xfrm rot="0">
            <a:off x="11388534" y="4148562"/>
            <a:ext cx="4877173" cy="18935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779"/>
              </a:lnSpc>
            </a:pPr>
            <a:r>
              <a:rPr lang="en-US" sz="2699" b="true">
                <a:solidFill>
                  <a:srgbClr val="FFFFFF"/>
                </a:solidFill>
                <a:latin typeface="Inter Bold"/>
                <a:ea typeface="Inter Bold"/>
                <a:cs typeface="Inter Bold"/>
                <a:sym typeface="Inter Bold"/>
              </a:rPr>
              <a:t>PLACE HERE AN IMAGE OR CHART/GRAPH THAT DESCRIBES YOUR BUSINESS MODEL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849470" y="8877966"/>
            <a:ext cx="15991839" cy="7588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3099"/>
              </a:lnSpc>
              <a:spcBef>
                <a:spcPct val="0"/>
              </a:spcBef>
            </a:pPr>
            <a:r>
              <a:rPr lang="en-US" b="true" sz="1999">
                <a:solidFill>
                  <a:srgbClr val="FF89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TOP TIP:</a:t>
            </a:r>
            <a:r>
              <a:rPr lang="en-US" sz="1999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 Keep </a:t>
            </a:r>
            <a:r>
              <a:rPr lang="en-US" sz="1999">
                <a:solidFill>
                  <a:srgbClr val="FF8900"/>
                </a:solidFill>
                <a:latin typeface="Open Sans"/>
                <a:ea typeface="Open Sans"/>
                <a:cs typeface="Open Sans"/>
                <a:sym typeface="Open Sans"/>
              </a:rPr>
              <a:t>it simple. A simple pricing structure (e.g., “£40/month per user”) is far better than a complicated multi-tier model. You should be able to explain your pricing model within 30s .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839945" y="552744"/>
            <a:ext cx="9509963" cy="9944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560"/>
              </a:lnSpc>
            </a:pPr>
            <a:r>
              <a:rPr lang="en-US" sz="7200" b="true">
                <a:solidFill>
                  <a:srgbClr val="2EACB3"/>
                </a:solidFill>
                <a:latin typeface="Inter Bold"/>
                <a:ea typeface="Inter Bold"/>
                <a:cs typeface="Inter Bold"/>
                <a:sym typeface="Inter Bold"/>
              </a:rPr>
              <a:t>BUSINESS MODEL</a:t>
            </a:r>
          </a:p>
        </p:txBody>
      </p:sp>
      <p:grpSp>
        <p:nvGrpSpPr>
          <p:cNvPr name="Group 14" id="14"/>
          <p:cNvGrpSpPr/>
          <p:nvPr/>
        </p:nvGrpSpPr>
        <p:grpSpPr>
          <a:xfrm rot="0">
            <a:off x="0" y="10094695"/>
            <a:ext cx="18264272" cy="192305"/>
            <a:chOff x="0" y="0"/>
            <a:chExt cx="4810343" cy="50648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4810343" cy="50648"/>
            </a:xfrm>
            <a:custGeom>
              <a:avLst/>
              <a:gdLst/>
              <a:ahLst/>
              <a:cxnLst/>
              <a:rect r="r" b="b" t="t" l="l"/>
              <a:pathLst>
                <a:path h="50648" w="4810343">
                  <a:moveTo>
                    <a:pt x="0" y="0"/>
                  </a:moveTo>
                  <a:lnTo>
                    <a:pt x="4810343" y="0"/>
                  </a:lnTo>
                  <a:lnTo>
                    <a:pt x="4810343" y="50648"/>
                  </a:lnTo>
                  <a:lnTo>
                    <a:pt x="0" y="50648"/>
                  </a:lnTo>
                  <a:close/>
                </a:path>
              </a:pathLst>
            </a:custGeom>
            <a:solidFill>
              <a:srgbClr val="2EACB3"/>
            </a:solidFill>
          </p:spPr>
        </p:sp>
        <p:sp>
          <p:nvSpPr>
            <p:cNvPr name="TextBox 16" id="16"/>
            <p:cNvSpPr txBox="true"/>
            <p:nvPr/>
          </p:nvSpPr>
          <p:spPr>
            <a:xfrm>
              <a:off x="0" y="-47625"/>
              <a:ext cx="4810343" cy="9827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479"/>
                </a:lnSpc>
              </a:p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DAGtgymntkA</dc:identifier>
  <dcterms:modified xsi:type="dcterms:W3CDTF">2011-08-01T06:04:30Z</dcterms:modified>
  <cp:revision>1</cp:revision>
  <dc:title>SME pitch deck template - 2025</dc:title>
</cp:coreProperties>
</file>