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18288000" cy="10287000"/>
  <p:notesSz cx="6858000" cy="9144000"/>
  <p:embeddedFontLst>
    <p:embeddedFont>
      <p:font typeface="Inter Bold" charset="1" panose="020B0802030000000004"/>
      <p:regular r:id="rId18"/>
    </p:embeddedFont>
    <p:embeddedFont>
      <p:font typeface="Open Sans Bold" charset="1" panose="00000000000000000000"/>
      <p:regular r:id="rId19"/>
    </p:embeddedFont>
    <p:embeddedFont>
      <p:font typeface="Open Sans" charset="1" panose="00000000000000000000"/>
      <p:regular r:id="rId20"/>
    </p:embeddedFont>
    <p:embeddedFont>
      <p:font typeface="Open Sans Medium" charset="1" panose="00000000000000000000"/>
      <p:regular r:id="rId21"/>
    </p:embeddedFont>
    <p:embeddedFont>
      <p:font typeface="Open Sans Semi-Bold" charset="1" panose="00000000000000000000"/>
      <p:regular r:id="rId22"/>
    </p:embeddedFont>
    <p:embeddedFont>
      <p:font typeface="Chewy" charset="1" panose="02000000000000000000"/>
      <p:regular r:id="rId23"/>
    </p:embeddedFont>
    <p:embeddedFont>
      <p:font typeface="Inter" charset="1" panose="020B0502030000000004"/>
      <p:regular r:id="rId24"/>
    </p:embeddedFont>
    <p:embeddedFont>
      <p:font typeface="Poppins Semi-Bold" charset="1" panose="00000700000000000000"/>
      <p:regular r:id="rId25"/>
    </p:embeddedFont>
    <p:embeddedFont>
      <p:font typeface="Canva Sans Bold" charset="1" panose="020B0803030501040103"/>
      <p:regular r:id="rId2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16" Target="slides/slide11.xml" Type="http://schemas.openxmlformats.org/officeDocument/2006/relationships/slide"/><Relationship Id="rId17" Target="slides/slide12.xml" Type="http://schemas.openxmlformats.org/officeDocument/2006/relationships/slide"/><Relationship Id="rId18" Target="fonts/font18.fntdata" Type="http://schemas.openxmlformats.org/officeDocument/2006/relationships/font"/><Relationship Id="rId19" Target="fonts/font19.fntdata" Type="http://schemas.openxmlformats.org/officeDocument/2006/relationships/font"/><Relationship Id="rId2" Target="presProps.xml" Type="http://schemas.openxmlformats.org/officeDocument/2006/relationships/presProps"/><Relationship Id="rId20" Target="fonts/font20.fntdata" Type="http://schemas.openxmlformats.org/officeDocument/2006/relationships/font"/><Relationship Id="rId21" Target="fonts/font21.fntdata" Type="http://schemas.openxmlformats.org/officeDocument/2006/relationships/font"/><Relationship Id="rId22" Target="fonts/font22.fntdata" Type="http://schemas.openxmlformats.org/officeDocument/2006/relationships/font"/><Relationship Id="rId23" Target="fonts/font23.fntdata" Type="http://schemas.openxmlformats.org/officeDocument/2006/relationships/font"/><Relationship Id="rId24" Target="fonts/font24.fntdata" Type="http://schemas.openxmlformats.org/officeDocument/2006/relationships/font"/><Relationship Id="rId25" Target="fonts/font25.fntdata" Type="http://schemas.openxmlformats.org/officeDocument/2006/relationships/font"/><Relationship Id="rId26" Target="fonts/font26.fntdata" Type="http://schemas.openxmlformats.org/officeDocument/2006/relationships/font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6.pn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7.png" Type="http://schemas.openxmlformats.org/officeDocument/2006/relationships/image"/><Relationship Id="rId3" Target="../media/image18.sv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Relationship Id="rId3" Target="../media/image3.svg" Type="http://schemas.openxmlformats.org/officeDocument/2006/relationships/image"/><Relationship Id="rId4" Target="../media/image1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4.png" Type="http://schemas.openxmlformats.org/officeDocument/2006/relationships/image"/><Relationship Id="rId3" Target="../media/image5.svg" Type="http://schemas.openxmlformats.org/officeDocument/2006/relationships/image"/><Relationship Id="rId4" Target="../media/image6.png" Type="http://schemas.openxmlformats.org/officeDocument/2006/relationships/image"/><Relationship Id="rId5" Target="../media/image7.svg" Type="http://schemas.openxmlformats.org/officeDocument/2006/relationships/image"/><Relationship Id="rId6" Target="../media/image8.png" Type="http://schemas.openxmlformats.org/officeDocument/2006/relationships/image"/><Relationship Id="rId7" Target="../media/image9.svg" Type="http://schemas.openxmlformats.org/officeDocument/2006/relationships/image"/><Relationship Id="rId8" Target="../media/image10.png" Type="http://schemas.openxmlformats.org/officeDocument/2006/relationships/image"/><Relationship Id="rId9" Target="../media/image11.sv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2.png" Type="http://schemas.openxmlformats.org/officeDocument/2006/relationships/image"/><Relationship Id="rId3" Target="../media/image13.svg" Type="http://schemas.openxmlformats.org/officeDocument/2006/relationships/image"/><Relationship Id="rId4" Target="../media/image14.png" Type="http://schemas.openxmlformats.org/officeDocument/2006/relationships/image"/><Relationship Id="rId5" Target="../media/image15.sv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3905582" y="-2222439"/>
            <a:ext cx="5402508" cy="5402508"/>
            <a:chOff x="0" y="0"/>
            <a:chExt cx="812800" cy="8128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00" cap="sq">
              <a:solidFill>
                <a:srgbClr val="EBFEFF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516358" y="101935"/>
            <a:ext cx="11212104" cy="135353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080"/>
              </a:lnSpc>
            </a:pPr>
            <a:r>
              <a:rPr lang="en-US" sz="7914" b="true">
                <a:solidFill>
                  <a:srgbClr val="2EACB3"/>
                </a:solidFill>
                <a:latin typeface="Inter Bold"/>
                <a:ea typeface="Inter Bold"/>
                <a:cs typeface="Inter Bold"/>
                <a:sym typeface="Inter Bold"/>
              </a:rPr>
              <a:t>GUIDANCE NOTES</a:t>
            </a:r>
          </a:p>
        </p:txBody>
      </p:sp>
      <p:sp>
        <p:nvSpPr>
          <p:cNvPr name="Freeform 6" id="6"/>
          <p:cNvSpPr/>
          <p:nvPr/>
        </p:nvSpPr>
        <p:spPr>
          <a:xfrm flipH="false" flipV="false" rot="0">
            <a:off x="15661740" y="478816"/>
            <a:ext cx="2289683" cy="549884"/>
          </a:xfrm>
          <a:custGeom>
            <a:avLst/>
            <a:gdLst/>
            <a:ahLst/>
            <a:cxnLst/>
            <a:rect r="r" b="b" t="t" l="l"/>
            <a:pathLst>
              <a:path h="549884" w="2289683">
                <a:moveTo>
                  <a:pt x="0" y="0"/>
                </a:moveTo>
                <a:lnTo>
                  <a:pt x="2289683" y="0"/>
                </a:lnTo>
                <a:lnTo>
                  <a:pt x="2289683" y="549884"/>
                </a:lnTo>
                <a:lnTo>
                  <a:pt x="0" y="54988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516358" y="1436416"/>
            <a:ext cx="16992600" cy="85801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3120"/>
              </a:lnSpc>
            </a:pPr>
            <a:r>
              <a:rPr lang="en-US" sz="2400" b="true">
                <a:solidFill>
                  <a:srgbClr val="2EACB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SLIDE LENGTH</a:t>
            </a:r>
          </a:p>
          <a:p>
            <a:pPr algn="just">
              <a:lnSpc>
                <a:spcPts val="3120"/>
              </a:lnSpc>
            </a:pP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The slides in this template include the minimum information usually required for pre-seed businesses pitching to investors.  However, y</a:t>
            </a: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ou may find you need to include additional slides. </a:t>
            </a:r>
          </a:p>
          <a:p>
            <a:pPr algn="just" marL="1036323" indent="-345441" lvl="2">
              <a:lnSpc>
                <a:spcPts val="3120"/>
              </a:lnSpc>
              <a:buFont typeface="Arial"/>
              <a:buChar char="⚬"/>
            </a:pP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If you need extra slides, make sure you can justify each and every one of them. </a:t>
            </a:r>
            <a:r>
              <a:rPr lang="en-US" b="true" sz="2400">
                <a:solidFill>
                  <a:srgbClr val="2EACB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Each slide</a:t>
            </a: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 should </a:t>
            </a:r>
            <a:r>
              <a:rPr lang="en-US" b="true" sz="2400">
                <a:solidFill>
                  <a:srgbClr val="2EACB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add value</a:t>
            </a: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. If any slide feels like filler, delete it.</a:t>
            </a:r>
          </a:p>
          <a:p>
            <a:pPr algn="just">
              <a:lnSpc>
                <a:spcPts val="3120"/>
              </a:lnSpc>
            </a:pPr>
          </a:p>
          <a:p>
            <a:pPr algn="just" marL="518162" indent="-259081" lvl="1">
              <a:lnSpc>
                <a:spcPts val="3120"/>
              </a:lnSpc>
              <a:buFont typeface="Arial"/>
              <a:buChar char="•"/>
            </a:pP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T</a:t>
            </a: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he general recommendation is that your deck should be concise, as this forces you to prioritise what truly matters.</a:t>
            </a:r>
          </a:p>
          <a:p>
            <a:pPr algn="just" marL="1036323" indent="-345441" lvl="2">
              <a:lnSpc>
                <a:spcPts val="3120"/>
              </a:lnSpc>
              <a:buFont typeface="Arial"/>
              <a:buChar char="⚬"/>
            </a:pP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A popular framework is Kawasaki’s 10/20/30 rule (10 slides, 20 minutes, 30-point font).</a:t>
            </a:r>
          </a:p>
          <a:p>
            <a:pPr algn="just" marL="1036323" indent="-345441" lvl="2">
              <a:lnSpc>
                <a:spcPts val="3120"/>
              </a:lnSpc>
              <a:buFont typeface="Arial"/>
              <a:buChar char="⚬"/>
            </a:pPr>
          </a:p>
          <a:p>
            <a:pPr algn="just">
              <a:lnSpc>
                <a:spcPts val="3120"/>
              </a:lnSpc>
            </a:pPr>
            <a:r>
              <a:rPr lang="en-US" sz="2400" b="true">
                <a:solidFill>
                  <a:srgbClr val="2EACB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USING T</a:t>
            </a:r>
            <a:r>
              <a:rPr lang="en-US" sz="2400" b="true">
                <a:solidFill>
                  <a:srgbClr val="2EACB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HE TEMPLATE</a:t>
            </a:r>
          </a:p>
          <a:p>
            <a:pPr algn="just" marL="518162" indent="-259081" lvl="1">
              <a:lnSpc>
                <a:spcPts val="3120"/>
              </a:lnSpc>
              <a:buFont typeface="Arial"/>
              <a:buChar char="•"/>
            </a:pP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This</a:t>
            </a: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 template includes prompts, examples, and question</a:t>
            </a: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s</a:t>
            </a: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 to h</a:t>
            </a: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e</a:t>
            </a: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lp gui</a:t>
            </a: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de</a:t>
            </a: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 you</a:t>
            </a: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r</a:t>
            </a: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 p</a:t>
            </a: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la</a:t>
            </a: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nnin</a:t>
            </a: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g</a:t>
            </a: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.</a:t>
            </a: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</a:p>
          <a:p>
            <a:pPr algn="just" marL="1036323" indent="-345441" lvl="2">
              <a:lnSpc>
                <a:spcPts val="3120"/>
              </a:lnSpc>
              <a:buFont typeface="Arial"/>
              <a:buChar char="⚬"/>
            </a:pP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Tex</a:t>
            </a: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t</a:t>
            </a: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 in </a:t>
            </a:r>
            <a:r>
              <a:rPr lang="en-US" sz="2400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orange</a:t>
            </a: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is</a:t>
            </a: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 for guidance only. You should delete this text after you’ve completed the slide.</a:t>
            </a:r>
          </a:p>
          <a:p>
            <a:pPr algn="just" marL="1036323" indent="-345441" lvl="2">
              <a:lnSpc>
                <a:spcPts val="3120"/>
              </a:lnSpc>
              <a:buFont typeface="Arial"/>
              <a:buChar char="⚬"/>
            </a:pP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Tex</a:t>
            </a: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t</a:t>
            </a: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i</a:t>
            </a: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n </a:t>
            </a:r>
            <a:r>
              <a:rPr lang="en-US" sz="2400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r</a:t>
            </a:r>
            <a:r>
              <a:rPr lang="en-US" sz="2400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ed</a:t>
            </a: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 is </a:t>
            </a: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for prompts,</a:t>
            </a: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 examples and placeholders. You should edit this text and then change the colour to match your preferred colour scheme.</a:t>
            </a:r>
          </a:p>
          <a:p>
            <a:pPr algn="just" marL="518162" indent="-259081" lvl="1">
              <a:lnSpc>
                <a:spcPts val="3120"/>
              </a:lnSpc>
              <a:buFont typeface="Arial"/>
              <a:buChar char="•"/>
            </a:pP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G</a:t>
            </a: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ra</a:t>
            </a: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ph</a:t>
            </a: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i</a:t>
            </a: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cs ca</a:t>
            </a: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n </a:t>
            </a: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b</a:t>
            </a: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e</a:t>
            </a: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 adjus</a:t>
            </a: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t</a:t>
            </a: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ed or deleted, as required.</a:t>
            </a:r>
          </a:p>
          <a:p>
            <a:pPr algn="just" marL="518162" indent="-259081" lvl="1">
              <a:lnSpc>
                <a:spcPts val="3120"/>
              </a:lnSpc>
              <a:buFont typeface="Arial"/>
              <a:buChar char="•"/>
            </a:pP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There are boxes for</a:t>
            </a: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 s</a:t>
            </a: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ugg</a:t>
            </a: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es</a:t>
            </a: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ted photos/graphics/charts. Feel free to ignore and delete i</a:t>
            </a: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f required.</a:t>
            </a:r>
          </a:p>
          <a:p>
            <a:pPr algn="just" marL="518162" indent="-259081" lvl="1">
              <a:lnSpc>
                <a:spcPts val="3120"/>
              </a:lnSpc>
              <a:buFont typeface="Arial"/>
              <a:buChar char="•"/>
            </a:pP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Feel free to rename the title slides to something more catchy (e.g., if you have a lot of early-user feedback, you could have the title of your traction slide be “Users love [company name/product name]”</a:t>
            </a:r>
          </a:p>
          <a:p>
            <a:pPr algn="just">
              <a:lnSpc>
                <a:spcPts val="3120"/>
              </a:lnSpc>
            </a:pPr>
          </a:p>
          <a:p>
            <a:pPr algn="just">
              <a:lnSpc>
                <a:spcPts val="3120"/>
              </a:lnSpc>
            </a:pPr>
            <a:r>
              <a:rPr lang="en-US" sz="2400" b="true">
                <a:solidFill>
                  <a:srgbClr val="2EACB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DON’T FORGET!</a:t>
            </a:r>
          </a:p>
          <a:p>
            <a:pPr algn="just" marL="518162" indent="-259081" lvl="1">
              <a:lnSpc>
                <a:spcPts val="3120"/>
              </a:lnSpc>
              <a:buFont typeface="Arial"/>
              <a:buChar char="•"/>
            </a:pP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Make sure you delete the guid</a:t>
            </a: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a</a:t>
            </a: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n</a:t>
            </a: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c</a:t>
            </a: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e</a:t>
            </a: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 slide</a:t>
            </a: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s b</a:t>
            </a: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e</a:t>
            </a:r>
            <a:r>
              <a:rPr lang="en-US" sz="24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fore showing your deck to stakeholders.</a:t>
            </a:r>
          </a:p>
          <a:p>
            <a:pPr algn="just" marL="1036323" indent="-345441" lvl="2">
              <a:lnSpc>
                <a:spcPts val="3120"/>
              </a:lnSpc>
              <a:buFont typeface="Arial"/>
              <a:buChar char="⚬"/>
            </a:pP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1812208" y="-1408057"/>
            <a:ext cx="4759721" cy="4759721"/>
            <a:chOff x="0" y="0"/>
            <a:chExt cx="812800" cy="8128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00" cap="sq">
              <a:solidFill>
                <a:srgbClr val="EBFEFF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0" y="457494"/>
            <a:ext cx="18288000" cy="1495425"/>
            <a:chOff x="0" y="0"/>
            <a:chExt cx="4816593" cy="393857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4816592" cy="393857"/>
            </a:xfrm>
            <a:custGeom>
              <a:avLst/>
              <a:gdLst/>
              <a:ahLst/>
              <a:cxnLst/>
              <a:rect r="r" b="b" t="t" l="l"/>
              <a:pathLst>
                <a:path h="393857" w="4816592">
                  <a:moveTo>
                    <a:pt x="0" y="0"/>
                  </a:moveTo>
                  <a:lnTo>
                    <a:pt x="4816592" y="0"/>
                  </a:lnTo>
                  <a:lnTo>
                    <a:pt x="4816592" y="393857"/>
                  </a:lnTo>
                  <a:lnTo>
                    <a:pt x="0" y="393857"/>
                  </a:lnTo>
                  <a:close/>
                </a:path>
              </a:pathLst>
            </a:custGeom>
            <a:solidFill>
              <a:srgbClr val="2EACB3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0" y="-47625"/>
              <a:ext cx="4816593" cy="44148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sp>
        <p:nvSpPr>
          <p:cNvPr name="TextBox 8" id="8"/>
          <p:cNvSpPr txBox="true"/>
          <p:nvPr/>
        </p:nvSpPr>
        <p:spPr>
          <a:xfrm rot="0">
            <a:off x="839945" y="755626"/>
            <a:ext cx="12010331" cy="9944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560"/>
              </a:lnSpc>
            </a:pPr>
            <a:r>
              <a:rPr lang="en-US" sz="7200" b="true">
                <a:solidFill>
                  <a:srgbClr val="FFFFFF"/>
                </a:solidFill>
                <a:latin typeface="Inter Bold"/>
                <a:ea typeface="Inter Bold"/>
                <a:cs typeface="Inter Bold"/>
                <a:sym typeface="Inter Bold"/>
              </a:rPr>
              <a:t>FINANCIALS</a:t>
            </a:r>
          </a:p>
        </p:txBody>
      </p:sp>
      <p:pic>
        <p:nvPicPr>
          <p:cNvPr name="Picture 9" id="9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-38917" y="2586024"/>
            <a:ext cx="6790292" cy="7278846"/>
          </a:xfrm>
          <a:prstGeom prst="rect">
            <a:avLst/>
          </a:prstGeom>
        </p:spPr>
      </p:pic>
      <p:sp>
        <p:nvSpPr>
          <p:cNvPr name="TextBox 10" id="10"/>
          <p:cNvSpPr txBox="true"/>
          <p:nvPr/>
        </p:nvSpPr>
        <p:spPr>
          <a:xfrm rot="0">
            <a:off x="10962750" y="3125920"/>
            <a:ext cx="6842914" cy="54311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300"/>
              </a:lnSpc>
            </a:pPr>
            <a:r>
              <a:rPr lang="en-US" sz="2200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Since you’re pre-revenue, you likrely won’t be able ot produce as many of the key metrics like you could for series A/B/C rounds. Instead, focus on your revenue projections, key profit margins, and user growth projections. To help with this, think about:</a:t>
            </a:r>
          </a:p>
          <a:p>
            <a:pPr algn="l" marL="474981" indent="-237491" lvl="1">
              <a:lnSpc>
                <a:spcPts val="3300"/>
              </a:lnSpc>
              <a:buFont typeface="Arial"/>
              <a:buChar char="•"/>
            </a:pPr>
            <a:r>
              <a:rPr lang="en-US" sz="2200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How much revenue will the business generate, and over what timeline?</a:t>
            </a:r>
          </a:p>
          <a:p>
            <a:pPr algn="l" marL="474981" indent="-237491" lvl="1">
              <a:lnSpc>
                <a:spcPts val="3300"/>
              </a:lnSpc>
              <a:buFont typeface="Arial"/>
              <a:buChar char="•"/>
            </a:pPr>
            <a:r>
              <a:rPr lang="en-US" sz="2200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What are your largest expenses, and how do they impact profitability?</a:t>
            </a:r>
          </a:p>
          <a:p>
            <a:pPr algn="l" marL="474981" indent="-237491" lvl="1">
              <a:lnSpc>
                <a:spcPts val="3300"/>
              </a:lnSpc>
              <a:buFont typeface="Arial"/>
              <a:buChar char="•"/>
            </a:pPr>
            <a:r>
              <a:rPr lang="en-US" sz="2200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How much cash are you burning, and how long will your runway last?</a:t>
            </a:r>
          </a:p>
          <a:p>
            <a:pPr algn="l" marL="474981" indent="-237491" lvl="1">
              <a:lnSpc>
                <a:spcPts val="3300"/>
              </a:lnSpc>
              <a:buFont typeface="Arial"/>
              <a:buChar char="•"/>
            </a:pPr>
            <a:r>
              <a:rPr lang="en-US" sz="2200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What assumptions underpin your projections, and are they realistic?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567653" y="2082832"/>
            <a:ext cx="15306981" cy="3962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3359"/>
              </a:lnSpc>
              <a:spcBef>
                <a:spcPct val="0"/>
              </a:spcBef>
            </a:pPr>
            <a:r>
              <a:rPr lang="en-US" b="true" sz="2400" spc="177" strike="noStrike" u="none">
                <a:solidFill>
                  <a:srgbClr val="2EACB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SUSTAINABLE GROWTH WITH A </a:t>
            </a:r>
            <a:r>
              <a:rPr lang="en-US" b="true" sz="2400" spc="177" strike="noStrike" u="none">
                <a:solidFill>
                  <a:srgbClr val="FF313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XX</a:t>
            </a:r>
            <a:r>
              <a:rPr lang="en-US" b="true" sz="2400" spc="177" strike="noStrike" u="none">
                <a:solidFill>
                  <a:srgbClr val="2EACB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% GROSS MARGIN 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6845110" y="4281293"/>
            <a:ext cx="3633748" cy="8312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3659"/>
              </a:lnSpc>
              <a:spcBef>
                <a:spcPct val="0"/>
              </a:spcBef>
            </a:pPr>
            <a:r>
              <a:rPr lang="en-US" b="true" sz="2999">
                <a:solidFill>
                  <a:srgbClr val="FF313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x%</a:t>
            </a:r>
          </a:p>
          <a:p>
            <a:pPr algn="ctr" marL="0" indent="0" lvl="0">
              <a:lnSpc>
                <a:spcPts val="3049"/>
              </a:lnSpc>
              <a:spcBef>
                <a:spcPct val="0"/>
              </a:spcBef>
            </a:pPr>
            <a:r>
              <a:rPr lang="en-US" sz="2499" strike="noStrike" u="none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Burn</a:t>
            </a:r>
            <a:r>
              <a:rPr lang="en-US" sz="2499" strike="noStrike" u="none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 rate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6845110" y="5811847"/>
            <a:ext cx="3633748" cy="8312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3659"/>
              </a:lnSpc>
              <a:spcBef>
                <a:spcPct val="0"/>
              </a:spcBef>
            </a:pPr>
            <a:r>
              <a:rPr lang="en-US" b="true" sz="2999">
                <a:solidFill>
                  <a:srgbClr val="FF313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x months</a:t>
            </a:r>
          </a:p>
          <a:p>
            <a:pPr algn="ctr" marL="0" indent="0" lvl="0">
              <a:lnSpc>
                <a:spcPts val="3049"/>
              </a:lnSpc>
              <a:spcBef>
                <a:spcPct val="0"/>
              </a:spcBef>
            </a:pPr>
            <a:r>
              <a:rPr lang="en-US" sz="2499" strike="noStrike" u="none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Runway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6845110" y="7338387"/>
            <a:ext cx="3633748" cy="8312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9"/>
              </a:lnSpc>
            </a:pPr>
            <a:r>
              <a:rPr lang="en-US" sz="2999" b="true">
                <a:solidFill>
                  <a:srgbClr val="FF313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x</a:t>
            </a:r>
          </a:p>
          <a:p>
            <a:pPr algn="ctr" marL="0" indent="0" lvl="0">
              <a:lnSpc>
                <a:spcPts val="3049"/>
              </a:lnSpc>
              <a:spcBef>
                <a:spcPct val="0"/>
              </a:spcBef>
            </a:pPr>
            <a:r>
              <a:rPr lang="en-US" sz="2499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MAU by EOY 2027</a:t>
            </a:r>
          </a:p>
        </p:txBody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2214402"/>
            <a:ext cx="18288000" cy="1495425"/>
            <a:chOff x="0" y="0"/>
            <a:chExt cx="4816593" cy="393857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816592" cy="393857"/>
            </a:xfrm>
            <a:custGeom>
              <a:avLst/>
              <a:gdLst/>
              <a:ahLst/>
              <a:cxnLst/>
              <a:rect r="r" b="b" t="t" l="l"/>
              <a:pathLst>
                <a:path h="393857" w="4816592">
                  <a:moveTo>
                    <a:pt x="0" y="0"/>
                  </a:moveTo>
                  <a:lnTo>
                    <a:pt x="4816592" y="0"/>
                  </a:lnTo>
                  <a:lnTo>
                    <a:pt x="4816592" y="393857"/>
                  </a:lnTo>
                  <a:lnTo>
                    <a:pt x="0" y="393857"/>
                  </a:lnTo>
                  <a:close/>
                </a:path>
              </a:pathLst>
            </a:custGeom>
            <a:solidFill>
              <a:srgbClr val="2EACB3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47625"/>
              <a:ext cx="4816593" cy="44148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15516967" y="7065996"/>
            <a:ext cx="4384608" cy="4384608"/>
            <a:chOff x="0" y="0"/>
            <a:chExt cx="812800" cy="812800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00" cap="sq">
              <a:solidFill>
                <a:srgbClr val="EBFEFF"/>
              </a:solidFill>
              <a:prstDash val="solid"/>
              <a:miter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grpSp>
        <p:nvGrpSpPr>
          <p:cNvPr name="Group 8" id="8"/>
          <p:cNvGrpSpPr/>
          <p:nvPr/>
        </p:nvGrpSpPr>
        <p:grpSpPr>
          <a:xfrm rot="0">
            <a:off x="6391915" y="4087310"/>
            <a:ext cx="5504169" cy="5504169"/>
            <a:chOff x="0" y="0"/>
            <a:chExt cx="812800" cy="8128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2EACB3"/>
            </a:solidFill>
          </p:spPr>
        </p:sp>
        <p:sp>
          <p:nvSpPr>
            <p:cNvPr name="TextBox 10" id="10"/>
            <p:cNvSpPr txBox="true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grpSp>
        <p:nvGrpSpPr>
          <p:cNvPr name="Group 11" id="11"/>
          <p:cNvGrpSpPr/>
          <p:nvPr/>
        </p:nvGrpSpPr>
        <p:grpSpPr>
          <a:xfrm rot="0">
            <a:off x="11603974" y="6117214"/>
            <a:ext cx="973714" cy="973714"/>
            <a:chOff x="0" y="0"/>
            <a:chExt cx="1298285" cy="1298285"/>
          </a:xfrm>
        </p:grpSpPr>
        <p:grpSp>
          <p:nvGrpSpPr>
            <p:cNvPr name="Group 12" id="12"/>
            <p:cNvGrpSpPr/>
            <p:nvPr/>
          </p:nvGrpSpPr>
          <p:grpSpPr>
            <a:xfrm rot="0">
              <a:off x="0" y="0"/>
              <a:ext cx="1298285" cy="1298285"/>
              <a:chOff x="0" y="0"/>
              <a:chExt cx="812800" cy="812800"/>
            </a:xfrm>
          </p:grpSpPr>
          <p:sp>
            <p:nvSpPr>
              <p:cNvPr name="Freeform 13" id="13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47625" cap="sq">
                <a:solidFill>
                  <a:srgbClr val="5ACDD3"/>
                </a:solidFill>
                <a:prstDash val="solid"/>
                <a:miter/>
              </a:ln>
            </p:spPr>
          </p:sp>
          <p:sp>
            <p:nvSpPr>
              <p:cNvPr name="TextBox 14" id="14"/>
              <p:cNvSpPr txBox="true"/>
              <p:nvPr/>
            </p:nvSpPr>
            <p:spPr>
              <a:xfrm>
                <a:off x="76200" y="28575"/>
                <a:ext cx="660400" cy="708025"/>
              </a:xfrm>
              <a:prstGeom prst="rect">
                <a:avLst/>
              </a:prstGeom>
            </p:spPr>
            <p:txBody>
              <a:bodyPr anchor="ctr" rtlCol="false" tIns="30508" lIns="30508" bIns="30508" rIns="30508"/>
              <a:lstStyle/>
              <a:p>
                <a:pPr algn="ctr">
                  <a:lnSpc>
                    <a:spcPts val="2479"/>
                  </a:lnSpc>
                </a:pPr>
              </a:p>
            </p:txBody>
          </p:sp>
        </p:grpSp>
        <p:grpSp>
          <p:nvGrpSpPr>
            <p:cNvPr name="Group 15" id="15"/>
            <p:cNvGrpSpPr/>
            <p:nvPr/>
          </p:nvGrpSpPr>
          <p:grpSpPr>
            <a:xfrm rot="0">
              <a:off x="318372" y="318372"/>
              <a:ext cx="661540" cy="661540"/>
              <a:chOff x="0" y="0"/>
              <a:chExt cx="812800" cy="812800"/>
            </a:xfrm>
          </p:grpSpPr>
          <p:sp>
            <p:nvSpPr>
              <p:cNvPr name="Freeform 16" id="16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47625" cap="sq">
                <a:solidFill>
                  <a:srgbClr val="5ACDD3"/>
                </a:solidFill>
                <a:prstDash val="solid"/>
                <a:miter/>
              </a:ln>
            </p:spPr>
          </p:sp>
          <p:sp>
            <p:nvSpPr>
              <p:cNvPr name="TextBox 17" id="17"/>
              <p:cNvSpPr txBox="true"/>
              <p:nvPr/>
            </p:nvSpPr>
            <p:spPr>
              <a:xfrm>
                <a:off x="76200" y="28575"/>
                <a:ext cx="660400" cy="708025"/>
              </a:xfrm>
              <a:prstGeom prst="rect">
                <a:avLst/>
              </a:prstGeom>
            </p:spPr>
            <p:txBody>
              <a:bodyPr anchor="ctr" rtlCol="false" tIns="30508" lIns="30508" bIns="30508" rIns="30508"/>
              <a:lstStyle/>
              <a:p>
                <a:pPr algn="ctr">
                  <a:lnSpc>
                    <a:spcPts val="2479"/>
                  </a:lnSpc>
                </a:pPr>
              </a:p>
            </p:txBody>
          </p:sp>
        </p:grpSp>
        <p:sp>
          <p:nvSpPr>
            <p:cNvPr name="Freeform 18" id="18"/>
            <p:cNvSpPr/>
            <p:nvPr/>
          </p:nvSpPr>
          <p:spPr>
            <a:xfrm flipH="false" flipV="false" rot="0">
              <a:off x="514285" y="508849"/>
              <a:ext cx="269714" cy="280587"/>
            </a:xfrm>
            <a:custGeom>
              <a:avLst/>
              <a:gdLst/>
              <a:ahLst/>
              <a:cxnLst/>
              <a:rect r="r" b="b" t="t" l="l"/>
              <a:pathLst>
                <a:path h="280587" w="269714">
                  <a:moveTo>
                    <a:pt x="0" y="0"/>
                  </a:moveTo>
                  <a:lnTo>
                    <a:pt x="269715" y="0"/>
                  </a:lnTo>
                  <a:lnTo>
                    <a:pt x="269715" y="280587"/>
                  </a:lnTo>
                  <a:lnTo>
                    <a:pt x="0" y="28058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</p:grpSp>
      <p:sp>
        <p:nvSpPr>
          <p:cNvPr name="TextBox 19" id="19"/>
          <p:cNvSpPr txBox="true"/>
          <p:nvPr/>
        </p:nvSpPr>
        <p:spPr>
          <a:xfrm rot="0">
            <a:off x="839945" y="2582067"/>
            <a:ext cx="16976298" cy="73914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65"/>
              </a:lnSpc>
            </a:pPr>
            <a:r>
              <a:rPr lang="en-US" b="true" sz="5300">
                <a:solidFill>
                  <a:srgbClr val="FFFFFF"/>
                </a:solidFill>
                <a:latin typeface="Inter Bold"/>
                <a:ea typeface="Inter Bold"/>
                <a:cs typeface="Inter Bold"/>
                <a:sym typeface="Inter Bold"/>
              </a:rPr>
              <a:t>WE ARE RAISING £</a:t>
            </a:r>
            <a:r>
              <a:rPr lang="en-US" b="true" sz="5300">
                <a:solidFill>
                  <a:srgbClr val="FF3131"/>
                </a:solidFill>
                <a:latin typeface="Inter Bold"/>
                <a:ea typeface="Inter Bold"/>
                <a:cs typeface="Inter Bold"/>
                <a:sym typeface="Inter Bold"/>
              </a:rPr>
              <a:t>XX,XXX</a:t>
            </a:r>
            <a:r>
              <a:rPr lang="en-US" b="true" sz="5300">
                <a:solidFill>
                  <a:srgbClr val="FFFFFF"/>
                </a:solidFill>
                <a:latin typeface="Inter Bold"/>
                <a:ea typeface="Inter Bold"/>
                <a:cs typeface="Inter Bold"/>
                <a:sym typeface="Inter Bold"/>
              </a:rPr>
              <a:t> FOR </a:t>
            </a:r>
            <a:r>
              <a:rPr lang="en-US" b="true" sz="5300">
                <a:solidFill>
                  <a:srgbClr val="FF3131"/>
                </a:solidFill>
                <a:latin typeface="Inter Bold"/>
                <a:ea typeface="Inter Bold"/>
                <a:cs typeface="Inter Bold"/>
                <a:sym typeface="Inter Bold"/>
              </a:rPr>
              <a:t>XX</a:t>
            </a:r>
            <a:r>
              <a:rPr lang="en-US" b="true" sz="5300">
                <a:solidFill>
                  <a:srgbClr val="FFFFFF"/>
                </a:solidFill>
                <a:latin typeface="Inter Bold"/>
                <a:ea typeface="Inter Bold"/>
                <a:cs typeface="Inter Bold"/>
                <a:sym typeface="Inter Bold"/>
              </a:rPr>
              <a:t>%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839945" y="838992"/>
            <a:ext cx="7670922" cy="9944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560"/>
              </a:lnSpc>
            </a:pPr>
            <a:r>
              <a:rPr lang="en-US" sz="7200" b="true">
                <a:solidFill>
                  <a:srgbClr val="2EACB3"/>
                </a:solidFill>
                <a:latin typeface="Inter Bold"/>
                <a:ea typeface="Inter Bold"/>
                <a:cs typeface="Inter Bold"/>
                <a:sym typeface="Inter Bold"/>
              </a:rPr>
              <a:t>THE ASK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7212226" y="6503161"/>
            <a:ext cx="3863548" cy="73914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65"/>
              </a:lnSpc>
            </a:pPr>
            <a:r>
              <a:rPr lang="en-US" b="true" sz="5300">
                <a:solidFill>
                  <a:srgbClr val="FFFFFF"/>
                </a:solidFill>
                <a:latin typeface="Inter Bold"/>
                <a:ea typeface="Inter Bold"/>
                <a:cs typeface="Inter Bold"/>
                <a:sym typeface="Inter Bold"/>
              </a:rPr>
              <a:t>£XX</a:t>
            </a:r>
          </a:p>
        </p:txBody>
      </p:sp>
      <p:grpSp>
        <p:nvGrpSpPr>
          <p:cNvPr name="Group 22" id="22"/>
          <p:cNvGrpSpPr/>
          <p:nvPr/>
        </p:nvGrpSpPr>
        <p:grpSpPr>
          <a:xfrm rot="0">
            <a:off x="6238512" y="5143500"/>
            <a:ext cx="973714" cy="973714"/>
            <a:chOff x="0" y="0"/>
            <a:chExt cx="1298285" cy="1298285"/>
          </a:xfrm>
        </p:grpSpPr>
        <p:grpSp>
          <p:nvGrpSpPr>
            <p:cNvPr name="Group 23" id="23"/>
            <p:cNvGrpSpPr/>
            <p:nvPr/>
          </p:nvGrpSpPr>
          <p:grpSpPr>
            <a:xfrm rot="0">
              <a:off x="0" y="0"/>
              <a:ext cx="1298285" cy="1298285"/>
              <a:chOff x="0" y="0"/>
              <a:chExt cx="812800" cy="812800"/>
            </a:xfrm>
          </p:grpSpPr>
          <p:sp>
            <p:nvSpPr>
              <p:cNvPr name="Freeform 24" id="24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47625" cap="sq">
                <a:solidFill>
                  <a:srgbClr val="5ACDD3"/>
                </a:solidFill>
                <a:prstDash val="solid"/>
                <a:miter/>
              </a:ln>
            </p:spPr>
          </p:sp>
          <p:sp>
            <p:nvSpPr>
              <p:cNvPr name="TextBox 25" id="25"/>
              <p:cNvSpPr txBox="true"/>
              <p:nvPr/>
            </p:nvSpPr>
            <p:spPr>
              <a:xfrm>
                <a:off x="76200" y="28575"/>
                <a:ext cx="660400" cy="708025"/>
              </a:xfrm>
              <a:prstGeom prst="rect">
                <a:avLst/>
              </a:prstGeom>
            </p:spPr>
            <p:txBody>
              <a:bodyPr anchor="ctr" rtlCol="false" tIns="30508" lIns="30508" bIns="30508" rIns="30508"/>
              <a:lstStyle/>
              <a:p>
                <a:pPr algn="ctr">
                  <a:lnSpc>
                    <a:spcPts val="2479"/>
                  </a:lnSpc>
                </a:pPr>
              </a:p>
            </p:txBody>
          </p:sp>
        </p:grpSp>
        <p:grpSp>
          <p:nvGrpSpPr>
            <p:cNvPr name="Group 26" id="26"/>
            <p:cNvGrpSpPr/>
            <p:nvPr/>
          </p:nvGrpSpPr>
          <p:grpSpPr>
            <a:xfrm rot="0">
              <a:off x="318372" y="318372"/>
              <a:ext cx="661540" cy="661540"/>
              <a:chOff x="0" y="0"/>
              <a:chExt cx="812800" cy="812800"/>
            </a:xfrm>
          </p:grpSpPr>
          <p:sp>
            <p:nvSpPr>
              <p:cNvPr name="Freeform 27" id="27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47625" cap="sq">
                <a:solidFill>
                  <a:srgbClr val="5ACDD3"/>
                </a:solidFill>
                <a:prstDash val="solid"/>
                <a:miter/>
              </a:ln>
            </p:spPr>
          </p:sp>
          <p:sp>
            <p:nvSpPr>
              <p:cNvPr name="TextBox 28" id="28"/>
              <p:cNvSpPr txBox="true"/>
              <p:nvPr/>
            </p:nvSpPr>
            <p:spPr>
              <a:xfrm>
                <a:off x="76200" y="28575"/>
                <a:ext cx="660400" cy="708025"/>
              </a:xfrm>
              <a:prstGeom prst="rect">
                <a:avLst/>
              </a:prstGeom>
            </p:spPr>
            <p:txBody>
              <a:bodyPr anchor="ctr" rtlCol="false" tIns="30508" lIns="30508" bIns="30508" rIns="30508"/>
              <a:lstStyle/>
              <a:p>
                <a:pPr algn="ctr">
                  <a:lnSpc>
                    <a:spcPts val="2479"/>
                  </a:lnSpc>
                </a:pPr>
              </a:p>
            </p:txBody>
          </p:sp>
        </p:grpSp>
        <p:sp>
          <p:nvSpPr>
            <p:cNvPr name="Freeform 29" id="29"/>
            <p:cNvSpPr/>
            <p:nvPr/>
          </p:nvSpPr>
          <p:spPr>
            <a:xfrm flipH="false" flipV="false" rot="0">
              <a:off x="514285" y="508849"/>
              <a:ext cx="269714" cy="280587"/>
            </a:xfrm>
            <a:custGeom>
              <a:avLst/>
              <a:gdLst/>
              <a:ahLst/>
              <a:cxnLst/>
              <a:rect r="r" b="b" t="t" l="l"/>
              <a:pathLst>
                <a:path h="280587" w="269714">
                  <a:moveTo>
                    <a:pt x="0" y="0"/>
                  </a:moveTo>
                  <a:lnTo>
                    <a:pt x="269715" y="0"/>
                  </a:lnTo>
                  <a:lnTo>
                    <a:pt x="269715" y="280587"/>
                  </a:lnTo>
                  <a:lnTo>
                    <a:pt x="0" y="28058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30" id="30"/>
          <p:cNvGrpSpPr/>
          <p:nvPr/>
        </p:nvGrpSpPr>
        <p:grpSpPr>
          <a:xfrm rot="0">
            <a:off x="6391915" y="8172299"/>
            <a:ext cx="973714" cy="973714"/>
            <a:chOff x="0" y="0"/>
            <a:chExt cx="1298285" cy="1298285"/>
          </a:xfrm>
        </p:grpSpPr>
        <p:grpSp>
          <p:nvGrpSpPr>
            <p:cNvPr name="Group 31" id="31"/>
            <p:cNvGrpSpPr/>
            <p:nvPr/>
          </p:nvGrpSpPr>
          <p:grpSpPr>
            <a:xfrm rot="0">
              <a:off x="0" y="0"/>
              <a:ext cx="1298285" cy="1298285"/>
              <a:chOff x="0" y="0"/>
              <a:chExt cx="812800" cy="812800"/>
            </a:xfrm>
          </p:grpSpPr>
          <p:sp>
            <p:nvSpPr>
              <p:cNvPr name="Freeform 32" id="32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47625" cap="sq">
                <a:solidFill>
                  <a:srgbClr val="5ACDD3"/>
                </a:solidFill>
                <a:prstDash val="solid"/>
                <a:miter/>
              </a:ln>
            </p:spPr>
          </p:sp>
          <p:sp>
            <p:nvSpPr>
              <p:cNvPr name="TextBox 33" id="33"/>
              <p:cNvSpPr txBox="true"/>
              <p:nvPr/>
            </p:nvSpPr>
            <p:spPr>
              <a:xfrm>
                <a:off x="76200" y="28575"/>
                <a:ext cx="660400" cy="708025"/>
              </a:xfrm>
              <a:prstGeom prst="rect">
                <a:avLst/>
              </a:prstGeom>
            </p:spPr>
            <p:txBody>
              <a:bodyPr anchor="ctr" rtlCol="false" tIns="30508" lIns="30508" bIns="30508" rIns="30508"/>
              <a:lstStyle/>
              <a:p>
                <a:pPr algn="ctr">
                  <a:lnSpc>
                    <a:spcPts val="2479"/>
                  </a:lnSpc>
                </a:pPr>
              </a:p>
            </p:txBody>
          </p:sp>
        </p:grpSp>
        <p:grpSp>
          <p:nvGrpSpPr>
            <p:cNvPr name="Group 34" id="34"/>
            <p:cNvGrpSpPr/>
            <p:nvPr/>
          </p:nvGrpSpPr>
          <p:grpSpPr>
            <a:xfrm rot="0">
              <a:off x="318372" y="318372"/>
              <a:ext cx="661540" cy="661540"/>
              <a:chOff x="0" y="0"/>
              <a:chExt cx="812800" cy="812800"/>
            </a:xfrm>
          </p:grpSpPr>
          <p:sp>
            <p:nvSpPr>
              <p:cNvPr name="Freeform 35" id="35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47625" cap="sq">
                <a:solidFill>
                  <a:srgbClr val="5ACDD3"/>
                </a:solidFill>
                <a:prstDash val="solid"/>
                <a:miter/>
              </a:ln>
            </p:spPr>
          </p:sp>
          <p:sp>
            <p:nvSpPr>
              <p:cNvPr name="TextBox 36" id="36"/>
              <p:cNvSpPr txBox="true"/>
              <p:nvPr/>
            </p:nvSpPr>
            <p:spPr>
              <a:xfrm>
                <a:off x="76200" y="28575"/>
                <a:ext cx="660400" cy="708025"/>
              </a:xfrm>
              <a:prstGeom prst="rect">
                <a:avLst/>
              </a:prstGeom>
            </p:spPr>
            <p:txBody>
              <a:bodyPr anchor="ctr" rtlCol="false" tIns="30508" lIns="30508" bIns="30508" rIns="30508"/>
              <a:lstStyle/>
              <a:p>
                <a:pPr algn="ctr">
                  <a:lnSpc>
                    <a:spcPts val="2479"/>
                  </a:lnSpc>
                </a:pPr>
              </a:p>
            </p:txBody>
          </p:sp>
        </p:grpSp>
        <p:sp>
          <p:nvSpPr>
            <p:cNvPr name="Freeform 37" id="37"/>
            <p:cNvSpPr/>
            <p:nvPr/>
          </p:nvSpPr>
          <p:spPr>
            <a:xfrm flipH="false" flipV="false" rot="0">
              <a:off x="514285" y="508849"/>
              <a:ext cx="269714" cy="280587"/>
            </a:xfrm>
            <a:custGeom>
              <a:avLst/>
              <a:gdLst/>
              <a:ahLst/>
              <a:cxnLst/>
              <a:rect r="r" b="b" t="t" l="l"/>
              <a:pathLst>
                <a:path h="280587" w="269714">
                  <a:moveTo>
                    <a:pt x="0" y="0"/>
                  </a:moveTo>
                  <a:lnTo>
                    <a:pt x="269715" y="0"/>
                  </a:lnTo>
                  <a:lnTo>
                    <a:pt x="269715" y="280587"/>
                  </a:lnTo>
                  <a:lnTo>
                    <a:pt x="0" y="28058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</p:grpSp>
      <p:sp>
        <p:nvSpPr>
          <p:cNvPr name="TextBox 38" id="38"/>
          <p:cNvSpPr txBox="true"/>
          <p:nvPr/>
        </p:nvSpPr>
        <p:spPr>
          <a:xfrm rot="0">
            <a:off x="12804889" y="6050539"/>
            <a:ext cx="3967551" cy="12934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0" indent="0" lvl="0">
              <a:lnSpc>
                <a:spcPts val="3450"/>
              </a:lnSpc>
            </a:pPr>
            <a:r>
              <a:rPr lang="en-US" sz="2300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How will you spend the money? What will this achieve? 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1986721" y="8297984"/>
            <a:ext cx="3967551" cy="12934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0" indent="0" lvl="0">
              <a:lnSpc>
                <a:spcPts val="3450"/>
              </a:lnSpc>
            </a:pPr>
            <a:r>
              <a:rPr lang="en-US" sz="2300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How will you spend the money? What will this achieve? 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1747086" y="4669599"/>
            <a:ext cx="3967551" cy="21697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0" indent="0" lvl="0">
              <a:lnSpc>
                <a:spcPts val="3450"/>
              </a:lnSpc>
            </a:pPr>
            <a:r>
              <a:rPr lang="en-US" sz="2300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How will you spend the money? What will this achieve? E.g. 50% to launch our beta and hit £25k monthly recurring revenue.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7800335" y="293527"/>
            <a:ext cx="9908936" cy="11493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3099"/>
              </a:lnSpc>
              <a:spcBef>
                <a:spcPct val="0"/>
              </a:spcBef>
            </a:pPr>
            <a:r>
              <a:rPr lang="en-US" b="true" sz="1999">
                <a:solidFill>
                  <a:srgbClr val="FF89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REMEMBER</a:t>
            </a:r>
            <a:r>
              <a:rPr lang="en-US" b="true" sz="1999">
                <a:solidFill>
                  <a:srgbClr val="FF89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: make sure to mention</a:t>
            </a:r>
            <a:r>
              <a:rPr lang="en-US" b="true" sz="1999">
                <a:solidFill>
                  <a:srgbClr val="FF89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 any committed capital to build momentum, and include your funding timeline or planned next round (“This will fund us to Series A in 18 months”).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11501167" y="8901869"/>
            <a:ext cx="6574995" cy="1158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marL="0" indent="0" lvl="0">
              <a:lnSpc>
                <a:spcPts val="3100"/>
              </a:lnSpc>
              <a:spcBef>
                <a:spcPct val="0"/>
              </a:spcBef>
            </a:pPr>
            <a:r>
              <a:rPr lang="en-US" b="true" sz="2000">
                <a:solidFill>
                  <a:srgbClr val="FF89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TOP TIP:</a:t>
            </a:r>
            <a:r>
              <a:rPr lang="en-US" b="true" sz="2000">
                <a:solidFill>
                  <a:srgbClr val="FF89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 avoid </a:t>
            </a:r>
            <a:r>
              <a:rPr lang="en-US" b="true" sz="2000" strike="noStrike" u="none">
                <a:solidFill>
                  <a:srgbClr val="FF89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vague phrases like “scale the team” or “grow the product” - be</a:t>
            </a:r>
            <a:r>
              <a:rPr lang="en-US" b="true" sz="2000" strike="noStrike" u="none">
                <a:solidFill>
                  <a:srgbClr val="FF89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 specific when describing the funding purposes.</a:t>
            </a:r>
          </a:p>
        </p:txBody>
      </p:sp>
    </p:spTree>
  </p:cSld>
  <p:clrMapOvr>
    <a:masterClrMapping/>
  </p:clrMapOvr>
</p:sld>
</file>

<file path=ppt/slides/slide12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6744950" y="-106961"/>
            <a:ext cx="1028700" cy="1135661"/>
            <a:chOff x="0" y="0"/>
            <a:chExt cx="270933" cy="299104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70933" cy="299104"/>
            </a:xfrm>
            <a:custGeom>
              <a:avLst/>
              <a:gdLst/>
              <a:ahLst/>
              <a:cxnLst/>
              <a:rect r="r" b="b" t="t" l="l"/>
              <a:pathLst>
                <a:path h="299104" w="270933">
                  <a:moveTo>
                    <a:pt x="0" y="0"/>
                  </a:moveTo>
                  <a:lnTo>
                    <a:pt x="270933" y="0"/>
                  </a:lnTo>
                  <a:lnTo>
                    <a:pt x="270933" y="299104"/>
                  </a:lnTo>
                  <a:lnTo>
                    <a:pt x="0" y="299104"/>
                  </a:lnTo>
                  <a:close/>
                </a:path>
              </a:pathLst>
            </a:custGeom>
            <a:solidFill>
              <a:srgbClr val="C5FCF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47625"/>
              <a:ext cx="270933" cy="34672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3741492" y="-2408416"/>
            <a:ext cx="5402508" cy="5402508"/>
            <a:chOff x="0" y="0"/>
            <a:chExt cx="812800" cy="812800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00" cap="sq">
              <a:solidFill>
                <a:srgbClr val="EBFEFF"/>
              </a:solidFill>
              <a:prstDash val="solid"/>
              <a:miter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sp>
        <p:nvSpPr>
          <p:cNvPr name="TextBox 8" id="8"/>
          <p:cNvSpPr txBox="true"/>
          <p:nvPr/>
        </p:nvSpPr>
        <p:spPr>
          <a:xfrm rot="0">
            <a:off x="1028700" y="1123950"/>
            <a:ext cx="9167788" cy="9944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560"/>
              </a:lnSpc>
            </a:pPr>
            <a:r>
              <a:rPr lang="en-US" sz="7200" b="true">
                <a:solidFill>
                  <a:srgbClr val="2EACB3"/>
                </a:solidFill>
                <a:latin typeface="Inter Bold"/>
                <a:ea typeface="Inter Bold"/>
                <a:cs typeface="Inter Bold"/>
                <a:sym typeface="Inter Bold"/>
              </a:rPr>
              <a:t>THE TAKEAWAY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085850" y="2080260"/>
            <a:ext cx="6818840" cy="3962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3359"/>
              </a:lnSpc>
            </a:pPr>
            <a:r>
              <a:rPr lang="en-US" b="true" sz="2400" spc="177">
                <a:solidFill>
                  <a:srgbClr val="2EACB3"/>
                </a:solidFill>
                <a:latin typeface="Open Sans Semi-Bold"/>
                <a:ea typeface="Open Sans Semi-Bold"/>
                <a:cs typeface="Open Sans Semi-Bold"/>
                <a:sym typeface="Open Sans Semi-Bold"/>
              </a:rPr>
              <a:t>WHY YOU SHOULD INVEST</a:t>
            </a:r>
          </a:p>
        </p:txBody>
      </p:sp>
      <p:sp>
        <p:nvSpPr>
          <p:cNvPr name="AutoShape 10" id="10"/>
          <p:cNvSpPr/>
          <p:nvPr/>
        </p:nvSpPr>
        <p:spPr>
          <a:xfrm>
            <a:off x="1085850" y="2994092"/>
            <a:ext cx="0" cy="1442010"/>
          </a:xfrm>
          <a:prstGeom prst="line">
            <a:avLst/>
          </a:prstGeom>
          <a:ln cap="flat" w="76200">
            <a:solidFill>
              <a:srgbClr val="C5FC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1" id="11"/>
          <p:cNvSpPr txBox="true"/>
          <p:nvPr/>
        </p:nvSpPr>
        <p:spPr>
          <a:xfrm rot="0">
            <a:off x="1288358" y="2971419"/>
            <a:ext cx="15970942" cy="15533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518160" indent="-259080" lvl="1">
              <a:lnSpc>
                <a:spcPts val="4224"/>
              </a:lnSpc>
              <a:buFont typeface="Arial"/>
              <a:buChar char="•"/>
            </a:pPr>
            <a:r>
              <a:rPr lang="en-US" sz="2400" spc="96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Provide 5-6 bullets summarising your market, product, traction, team, near-term financial goals, and funding ask. Make it easy for investors to want to invest. Think about:</a:t>
            </a:r>
          </a:p>
          <a:p>
            <a:pPr algn="just" marL="518160" indent="-259080" lvl="1">
              <a:lnSpc>
                <a:spcPts val="4224"/>
              </a:lnSpc>
              <a:buFont typeface="Arial"/>
              <a:buChar char="•"/>
            </a:pPr>
            <a:r>
              <a:rPr lang="en-US" b="true" sz="2400" spc="96">
                <a:solidFill>
                  <a:srgbClr val="FF89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See examples below</a:t>
            </a:r>
          </a:p>
        </p:txBody>
      </p:sp>
      <p:grpSp>
        <p:nvGrpSpPr>
          <p:cNvPr name="Group 12" id="12"/>
          <p:cNvGrpSpPr/>
          <p:nvPr/>
        </p:nvGrpSpPr>
        <p:grpSpPr>
          <a:xfrm rot="0">
            <a:off x="17416060" y="671110"/>
            <a:ext cx="715180" cy="715180"/>
            <a:chOff x="0" y="0"/>
            <a:chExt cx="812800" cy="812800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76200" cap="sq">
              <a:solidFill>
                <a:srgbClr val="2EACB3"/>
              </a:solidFill>
              <a:prstDash val="solid"/>
              <a:miter/>
            </a:ln>
          </p:spPr>
        </p:sp>
        <p:sp>
          <p:nvSpPr>
            <p:cNvPr name="TextBox 14" id="14"/>
            <p:cNvSpPr txBox="true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grpSp>
        <p:nvGrpSpPr>
          <p:cNvPr name="Group 15" id="15"/>
          <p:cNvGrpSpPr/>
          <p:nvPr/>
        </p:nvGrpSpPr>
        <p:grpSpPr>
          <a:xfrm rot="0">
            <a:off x="1288358" y="5159121"/>
            <a:ext cx="3669624" cy="1065530"/>
            <a:chOff x="0" y="0"/>
            <a:chExt cx="4892832" cy="1420707"/>
          </a:xfrm>
        </p:grpSpPr>
        <p:sp>
          <p:nvSpPr>
            <p:cNvPr name="TextBox 16" id="16"/>
            <p:cNvSpPr txBox="true"/>
            <p:nvPr/>
          </p:nvSpPr>
          <p:spPr>
            <a:xfrm rot="0">
              <a:off x="0" y="-57150"/>
              <a:ext cx="4816632" cy="60071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 marL="0" indent="0" lvl="0">
                <a:lnSpc>
                  <a:spcPts val="3779"/>
                </a:lnSpc>
                <a:spcBef>
                  <a:spcPct val="0"/>
                </a:spcBef>
              </a:pPr>
              <a:r>
                <a:rPr lang="en-US" b="true" sz="2699" spc="199" strike="noStrike" u="none">
                  <a:solidFill>
                    <a:srgbClr val="FF3131"/>
                  </a:solidFill>
                  <a:latin typeface="Open Sans Bold"/>
                  <a:ea typeface="Open Sans Bold"/>
                  <a:cs typeface="Open Sans Bold"/>
                  <a:sym typeface="Open Sans Bold"/>
                </a:rPr>
                <a:t>ROBUST PRODUCT</a:t>
              </a:r>
            </a:p>
          </p:txBody>
        </p:sp>
        <p:sp>
          <p:nvSpPr>
            <p:cNvPr name="TextBox 17" id="17"/>
            <p:cNvSpPr txBox="true"/>
            <p:nvPr/>
          </p:nvSpPr>
          <p:spPr>
            <a:xfrm rot="0">
              <a:off x="0" y="626533"/>
              <a:ext cx="4892832" cy="79417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just" marL="0" indent="0" lvl="0">
                <a:lnSpc>
                  <a:spcPts val="2360"/>
                </a:lnSpc>
              </a:pPr>
              <a:r>
                <a:rPr lang="en-US" sz="2000" spc="80">
                  <a:solidFill>
                    <a:srgbClr val="FF3131"/>
                  </a:solidFill>
                  <a:latin typeface="Open Sans"/>
                  <a:ea typeface="Open Sans"/>
                  <a:cs typeface="Open Sans"/>
                  <a:sym typeface="Open Sans"/>
                </a:rPr>
                <a:t>Responsive</a:t>
              </a:r>
              <a:r>
                <a:rPr lang="en-US" sz="2000" spc="80">
                  <a:solidFill>
                    <a:srgbClr val="FF3131"/>
                  </a:solidFill>
                  <a:latin typeface="Open Sans"/>
                  <a:ea typeface="Open Sans"/>
                  <a:cs typeface="Open Sans"/>
                  <a:sym typeface="Open Sans"/>
                </a:rPr>
                <a:t> iOS and Android apps. 2 patents approved. </a:t>
              </a:r>
            </a:p>
          </p:txBody>
        </p:sp>
      </p:grpSp>
      <p:grpSp>
        <p:nvGrpSpPr>
          <p:cNvPr name="Group 18" id="18"/>
          <p:cNvGrpSpPr/>
          <p:nvPr/>
        </p:nvGrpSpPr>
        <p:grpSpPr>
          <a:xfrm rot="0">
            <a:off x="7309902" y="5159121"/>
            <a:ext cx="3668197" cy="812800"/>
            <a:chOff x="0" y="0"/>
            <a:chExt cx="4890929" cy="1083734"/>
          </a:xfrm>
        </p:grpSpPr>
        <p:sp>
          <p:nvSpPr>
            <p:cNvPr name="TextBox 19" id="19"/>
            <p:cNvSpPr txBox="true"/>
            <p:nvPr/>
          </p:nvSpPr>
          <p:spPr>
            <a:xfrm rot="0">
              <a:off x="0" y="-57150"/>
              <a:ext cx="4890929" cy="60071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 marL="0" indent="0" lvl="0">
                <a:lnSpc>
                  <a:spcPts val="3779"/>
                </a:lnSpc>
                <a:spcBef>
                  <a:spcPct val="0"/>
                </a:spcBef>
              </a:pPr>
              <a:r>
                <a:rPr lang="en-US" b="true" sz="2699" spc="199">
                  <a:solidFill>
                    <a:srgbClr val="FF3131"/>
                  </a:solidFill>
                  <a:latin typeface="Open Sans Bold"/>
                  <a:ea typeface="Open Sans Bold"/>
                  <a:cs typeface="Open Sans Bold"/>
                  <a:sym typeface="Open Sans Bold"/>
                </a:rPr>
                <a:t>£1.5M BY EOY 2026</a:t>
              </a:r>
            </a:p>
          </p:txBody>
        </p:sp>
        <p:sp>
          <p:nvSpPr>
            <p:cNvPr name="TextBox 20" id="20"/>
            <p:cNvSpPr txBox="true"/>
            <p:nvPr/>
          </p:nvSpPr>
          <p:spPr>
            <a:xfrm rot="0">
              <a:off x="0" y="683260"/>
              <a:ext cx="4620918" cy="40047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just" marL="0" indent="0" lvl="0">
                <a:lnSpc>
                  <a:spcPts val="2360"/>
                </a:lnSpc>
                <a:spcBef>
                  <a:spcPct val="0"/>
                </a:spcBef>
              </a:pPr>
              <a:r>
                <a:rPr lang="en-US" sz="2000" spc="80">
                  <a:solidFill>
                    <a:srgbClr val="FF3131"/>
                  </a:solidFill>
                  <a:latin typeface="Open Sans"/>
                  <a:ea typeface="Open Sans"/>
                  <a:cs typeface="Open Sans"/>
                  <a:sym typeface="Open Sans"/>
                </a:rPr>
                <a:t>with </a:t>
              </a:r>
              <a:r>
                <a:rPr lang="en-US" b="true" sz="2000" spc="80">
                  <a:solidFill>
                    <a:srgbClr val="FF3131"/>
                  </a:solidFill>
                  <a:latin typeface="Open Sans Bold"/>
                  <a:ea typeface="Open Sans Bold"/>
                  <a:cs typeface="Open Sans Bold"/>
                  <a:sym typeface="Open Sans Bold"/>
                </a:rPr>
                <a:t>1%</a:t>
              </a:r>
              <a:r>
                <a:rPr lang="en-US" sz="2000" spc="80">
                  <a:solidFill>
                    <a:srgbClr val="FF3131"/>
                  </a:solidFill>
                  <a:latin typeface="Open Sans"/>
                  <a:ea typeface="Open Sans"/>
                  <a:cs typeface="Open Sans"/>
                  <a:sym typeface="Open Sans"/>
                </a:rPr>
                <a:t> market share.</a:t>
              </a:r>
            </a:p>
          </p:txBody>
        </p:sp>
      </p:grpSp>
      <p:grpSp>
        <p:nvGrpSpPr>
          <p:cNvPr name="Group 21" id="21"/>
          <p:cNvGrpSpPr/>
          <p:nvPr/>
        </p:nvGrpSpPr>
        <p:grpSpPr>
          <a:xfrm rot="0">
            <a:off x="12804440" y="5143881"/>
            <a:ext cx="3940510" cy="1656080"/>
            <a:chOff x="0" y="0"/>
            <a:chExt cx="5254013" cy="2208107"/>
          </a:xfrm>
        </p:grpSpPr>
        <p:sp>
          <p:nvSpPr>
            <p:cNvPr name="TextBox 22" id="22"/>
            <p:cNvSpPr txBox="true"/>
            <p:nvPr/>
          </p:nvSpPr>
          <p:spPr>
            <a:xfrm rot="0">
              <a:off x="0" y="-57150"/>
              <a:ext cx="5254013" cy="60071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 marL="0" indent="0" lvl="0">
                <a:lnSpc>
                  <a:spcPts val="3779"/>
                </a:lnSpc>
                <a:spcBef>
                  <a:spcPct val="0"/>
                </a:spcBef>
              </a:pPr>
              <a:r>
                <a:rPr lang="en-US" b="true" sz="2699" spc="199">
                  <a:solidFill>
                    <a:srgbClr val="FF3131"/>
                  </a:solidFill>
                  <a:latin typeface="Open Sans Bold"/>
                  <a:ea typeface="Open Sans Bold"/>
                  <a:cs typeface="Open Sans Bold"/>
                  <a:sym typeface="Open Sans Bold"/>
                </a:rPr>
                <a:t>EXPERIENCED TEAM</a:t>
              </a:r>
            </a:p>
          </p:txBody>
        </p:sp>
        <p:sp>
          <p:nvSpPr>
            <p:cNvPr name="TextBox 23" id="23"/>
            <p:cNvSpPr txBox="true"/>
            <p:nvPr/>
          </p:nvSpPr>
          <p:spPr>
            <a:xfrm rot="0">
              <a:off x="0" y="626533"/>
              <a:ext cx="4892832" cy="158157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just" marL="0" indent="0" lvl="0">
                <a:lnSpc>
                  <a:spcPts val="2360"/>
                </a:lnSpc>
              </a:pPr>
              <a:r>
                <a:rPr lang="en-US" sz="2000" spc="80">
                  <a:solidFill>
                    <a:srgbClr val="FF3131"/>
                  </a:solidFill>
                  <a:latin typeface="Open Sans"/>
                  <a:ea typeface="Open Sans"/>
                  <a:cs typeface="Open Sans"/>
                  <a:sym typeface="Open Sans"/>
                </a:rPr>
                <a:t>Cobmined 50 years experience in the industry. Prev. senior roles in Google and Microsoft.</a:t>
              </a:r>
            </a:p>
          </p:txBody>
        </p:sp>
      </p:grpSp>
      <p:grpSp>
        <p:nvGrpSpPr>
          <p:cNvPr name="Group 24" id="24"/>
          <p:cNvGrpSpPr/>
          <p:nvPr/>
        </p:nvGrpSpPr>
        <p:grpSpPr>
          <a:xfrm rot="0">
            <a:off x="-1402759" y="6802807"/>
            <a:ext cx="5402508" cy="5402508"/>
            <a:chOff x="0" y="0"/>
            <a:chExt cx="812800" cy="812800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00" cap="sq">
              <a:solidFill>
                <a:srgbClr val="EBFEFF"/>
              </a:solidFill>
              <a:prstDash val="solid"/>
              <a:miter/>
            </a:ln>
          </p:spPr>
        </p:sp>
        <p:sp>
          <p:nvSpPr>
            <p:cNvPr name="TextBox 26" id="26"/>
            <p:cNvSpPr txBox="true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sp>
        <p:nvSpPr>
          <p:cNvPr name="AutoShape 27" id="27"/>
          <p:cNvSpPr/>
          <p:nvPr/>
        </p:nvSpPr>
        <p:spPr>
          <a:xfrm>
            <a:off x="1074658" y="8563446"/>
            <a:ext cx="16138684" cy="0"/>
          </a:xfrm>
          <a:prstGeom prst="line">
            <a:avLst/>
          </a:prstGeom>
          <a:ln cap="flat" w="38100">
            <a:solidFill>
              <a:srgbClr val="2EACB3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28" id="28"/>
          <p:cNvSpPr txBox="true"/>
          <p:nvPr/>
        </p:nvSpPr>
        <p:spPr>
          <a:xfrm rot="0">
            <a:off x="1074658" y="9213231"/>
            <a:ext cx="2012164" cy="2908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0" indent="0" lvl="0">
              <a:lnSpc>
                <a:spcPts val="2479"/>
              </a:lnSpc>
            </a:pPr>
            <a:r>
              <a:rPr lang="en-US" b="true" sz="1599">
                <a:solidFill>
                  <a:srgbClr val="FF3131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+123-456-7890 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1074658" y="8881603"/>
            <a:ext cx="2012164" cy="2908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0" indent="0" lvl="0">
              <a:lnSpc>
                <a:spcPts val="2479"/>
              </a:lnSpc>
            </a:pPr>
            <a:r>
              <a:rPr lang="en-US" b="true" sz="1599">
                <a:solidFill>
                  <a:srgbClr val="2EACB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Telephone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3575225" y="9213231"/>
            <a:ext cx="2725663" cy="2908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0" indent="0" lvl="0">
              <a:lnSpc>
                <a:spcPts val="2479"/>
              </a:lnSpc>
            </a:pPr>
            <a:r>
              <a:rPr lang="en-US" sz="1599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123 Anywhere St., Any City, 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6824763" y="9213231"/>
            <a:ext cx="2868747" cy="2908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0" indent="0" lvl="0">
              <a:lnSpc>
                <a:spcPts val="2479"/>
              </a:lnSpc>
            </a:pPr>
            <a:r>
              <a:rPr lang="en-US" sz="1599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hyperlink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3575225" y="8881603"/>
            <a:ext cx="2725663" cy="2908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0" indent="0" lvl="0">
              <a:lnSpc>
                <a:spcPts val="2479"/>
              </a:lnSpc>
            </a:pPr>
            <a:r>
              <a:rPr lang="en-US" b="true" sz="1599">
                <a:solidFill>
                  <a:srgbClr val="2EACB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Address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6824763" y="8881603"/>
            <a:ext cx="2868747" cy="2908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0" indent="0" lvl="0">
              <a:lnSpc>
                <a:spcPts val="2479"/>
              </a:lnSpc>
            </a:pPr>
            <a:r>
              <a:rPr lang="en-US" b="true" sz="1599">
                <a:solidFill>
                  <a:srgbClr val="2EACB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Website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14774695" y="9269111"/>
            <a:ext cx="3191396" cy="422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"/>
              </a:lnSpc>
            </a:pPr>
            <a:r>
              <a:rPr lang="en-US" sz="2499" b="true">
                <a:solidFill>
                  <a:srgbClr val="FF3131"/>
                </a:solidFill>
                <a:latin typeface="Open Sans Semi-Bold"/>
                <a:ea typeface="Open Sans Semi-Bold"/>
                <a:cs typeface="Open Sans Semi-Bold"/>
                <a:sym typeface="Open Sans Semi-Bold"/>
              </a:rPr>
              <a:t>YOUR LOGO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1402759" y="6802807"/>
            <a:ext cx="5402508" cy="5402508"/>
            <a:chOff x="0" y="0"/>
            <a:chExt cx="812800" cy="8128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00" cap="sq">
              <a:solidFill>
                <a:srgbClr val="EBFEFF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sp>
        <p:nvSpPr>
          <p:cNvPr name="AutoShape 5" id="5"/>
          <p:cNvSpPr/>
          <p:nvPr/>
        </p:nvSpPr>
        <p:spPr>
          <a:xfrm>
            <a:off x="1074658" y="8563446"/>
            <a:ext cx="16138684" cy="0"/>
          </a:xfrm>
          <a:prstGeom prst="line">
            <a:avLst/>
          </a:prstGeom>
          <a:ln cap="flat" w="38100">
            <a:solidFill>
              <a:srgbClr val="2EACB3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6" id="6"/>
          <p:cNvGrpSpPr/>
          <p:nvPr/>
        </p:nvGrpSpPr>
        <p:grpSpPr>
          <a:xfrm rot="0">
            <a:off x="10785978" y="1231643"/>
            <a:ext cx="4758515" cy="4758515"/>
            <a:chOff x="0" y="0"/>
            <a:chExt cx="812800" cy="8128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C5FCFF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grpSp>
        <p:nvGrpSpPr>
          <p:cNvPr name="Group 9" id="9"/>
          <p:cNvGrpSpPr/>
          <p:nvPr/>
        </p:nvGrpSpPr>
        <p:grpSpPr>
          <a:xfrm rot="0">
            <a:off x="1074658" y="5553371"/>
            <a:ext cx="447675" cy="447675"/>
            <a:chOff x="0" y="0"/>
            <a:chExt cx="812800" cy="812800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2EACB3"/>
            </a:solidFill>
          </p:spPr>
        </p:sp>
        <p:sp>
          <p:nvSpPr>
            <p:cNvPr name="TextBox 11" id="11"/>
            <p:cNvSpPr txBox="true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grpSp>
        <p:nvGrpSpPr>
          <p:cNvPr name="Group 12" id="12"/>
          <p:cNvGrpSpPr/>
          <p:nvPr/>
        </p:nvGrpSpPr>
        <p:grpSpPr>
          <a:xfrm rot="0">
            <a:off x="15972039" y="656036"/>
            <a:ext cx="1241303" cy="575606"/>
            <a:chOff x="0" y="0"/>
            <a:chExt cx="326928" cy="151600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326928" cy="151600"/>
            </a:xfrm>
            <a:custGeom>
              <a:avLst/>
              <a:gdLst/>
              <a:ahLst/>
              <a:cxnLst/>
              <a:rect r="r" b="b" t="t" l="l"/>
              <a:pathLst>
                <a:path h="151600" w="326928">
                  <a:moveTo>
                    <a:pt x="75800" y="0"/>
                  </a:moveTo>
                  <a:lnTo>
                    <a:pt x="251128" y="0"/>
                  </a:lnTo>
                  <a:cubicBezTo>
                    <a:pt x="292991" y="0"/>
                    <a:pt x="326928" y="33937"/>
                    <a:pt x="326928" y="75800"/>
                  </a:cubicBezTo>
                  <a:lnTo>
                    <a:pt x="326928" y="75800"/>
                  </a:lnTo>
                  <a:cubicBezTo>
                    <a:pt x="326928" y="117663"/>
                    <a:pt x="292991" y="151600"/>
                    <a:pt x="251128" y="151600"/>
                  </a:cubicBezTo>
                  <a:lnTo>
                    <a:pt x="75800" y="151600"/>
                  </a:lnTo>
                  <a:cubicBezTo>
                    <a:pt x="33937" y="151600"/>
                    <a:pt x="0" y="117663"/>
                    <a:pt x="0" y="75800"/>
                  </a:cubicBezTo>
                  <a:lnTo>
                    <a:pt x="0" y="75800"/>
                  </a:lnTo>
                  <a:cubicBezTo>
                    <a:pt x="0" y="33937"/>
                    <a:pt x="33937" y="0"/>
                    <a:pt x="75800" y="0"/>
                  </a:cubicBezTo>
                  <a:close/>
                </a:path>
              </a:pathLst>
            </a:custGeom>
            <a:solidFill>
              <a:srgbClr val="2EACB3"/>
            </a:solidFill>
          </p:spPr>
        </p:sp>
        <p:sp>
          <p:nvSpPr>
            <p:cNvPr name="TextBox 14" id="14"/>
            <p:cNvSpPr txBox="true"/>
            <p:nvPr/>
          </p:nvSpPr>
          <p:spPr>
            <a:xfrm>
              <a:off x="0" y="-47625"/>
              <a:ext cx="326928" cy="1992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sp>
        <p:nvSpPr>
          <p:cNvPr name="Freeform 15" id="15"/>
          <p:cNvSpPr/>
          <p:nvPr/>
        </p:nvSpPr>
        <p:spPr>
          <a:xfrm flipH="false" flipV="false" rot="0">
            <a:off x="16275918" y="793769"/>
            <a:ext cx="633545" cy="300142"/>
          </a:xfrm>
          <a:custGeom>
            <a:avLst/>
            <a:gdLst/>
            <a:ahLst/>
            <a:cxnLst/>
            <a:rect r="r" b="b" t="t" l="l"/>
            <a:pathLst>
              <a:path h="300142" w="633545">
                <a:moveTo>
                  <a:pt x="0" y="0"/>
                </a:moveTo>
                <a:lnTo>
                  <a:pt x="633545" y="0"/>
                </a:lnTo>
                <a:lnTo>
                  <a:pt x="633545" y="300141"/>
                </a:lnTo>
                <a:lnTo>
                  <a:pt x="0" y="30014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6" id="16"/>
          <p:cNvSpPr txBox="true"/>
          <p:nvPr/>
        </p:nvSpPr>
        <p:spPr>
          <a:xfrm rot="0">
            <a:off x="981075" y="2874521"/>
            <a:ext cx="14166687" cy="26788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873"/>
              </a:lnSpc>
            </a:pPr>
            <a:r>
              <a:rPr lang="en-US" sz="15624" b="true">
                <a:solidFill>
                  <a:srgbClr val="2EACB3"/>
                </a:solidFill>
                <a:latin typeface="Inter Bold"/>
                <a:ea typeface="Inter Bold"/>
                <a:cs typeface="Inter Bold"/>
                <a:sym typeface="Inter Bold"/>
              </a:rPr>
              <a:t>PITCH DECK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1074658" y="9213231"/>
            <a:ext cx="2012164" cy="2908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0" indent="0" lvl="0">
              <a:lnSpc>
                <a:spcPts val="2479"/>
              </a:lnSpc>
            </a:pPr>
            <a:r>
              <a:rPr lang="en-US" b="true" sz="1599">
                <a:solidFill>
                  <a:srgbClr val="FF3131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+123-456-7890 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1074658" y="8881603"/>
            <a:ext cx="2012164" cy="2908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0" indent="0" lvl="0">
              <a:lnSpc>
                <a:spcPts val="2479"/>
              </a:lnSpc>
            </a:pPr>
            <a:r>
              <a:rPr lang="en-US" b="true" sz="1599">
                <a:solidFill>
                  <a:srgbClr val="2EACB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Telephone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3575225" y="9213231"/>
            <a:ext cx="2725663" cy="2908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0" indent="0" lvl="0">
              <a:lnSpc>
                <a:spcPts val="2479"/>
              </a:lnSpc>
            </a:pPr>
            <a:r>
              <a:rPr lang="en-US" sz="1599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123 Anywhere St., Any City, 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6824763" y="9213231"/>
            <a:ext cx="2868747" cy="2908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0" indent="0" lvl="0">
              <a:lnSpc>
                <a:spcPts val="2479"/>
              </a:lnSpc>
            </a:pPr>
            <a:r>
              <a:rPr lang="en-US" sz="1599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hyperlink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3575225" y="8881603"/>
            <a:ext cx="2725663" cy="2908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0" indent="0" lvl="0">
              <a:lnSpc>
                <a:spcPts val="2479"/>
              </a:lnSpc>
            </a:pPr>
            <a:r>
              <a:rPr lang="en-US" b="true" sz="1599">
                <a:solidFill>
                  <a:srgbClr val="2EACB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Address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6824763" y="8881603"/>
            <a:ext cx="2868747" cy="2908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0" indent="0" lvl="0">
              <a:lnSpc>
                <a:spcPts val="2479"/>
              </a:lnSpc>
            </a:pPr>
            <a:r>
              <a:rPr lang="en-US" b="true" sz="1599">
                <a:solidFill>
                  <a:srgbClr val="2EACB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Website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1690843" y="5507968"/>
            <a:ext cx="8069342" cy="481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3919"/>
              </a:lnSpc>
            </a:pPr>
            <a:r>
              <a:rPr lang="en-US" b="true" sz="2799" spc="207">
                <a:solidFill>
                  <a:srgbClr val="2EACB3"/>
                </a:solidFill>
                <a:latin typeface="Open Sans Semi-Bold"/>
                <a:ea typeface="Open Sans Semi-Bold"/>
                <a:cs typeface="Open Sans Semi-Bold"/>
                <a:sym typeface="Open Sans Semi-Bold"/>
              </a:rPr>
              <a:t>BUSINESS NAME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1074658" y="746144"/>
            <a:ext cx="3191396" cy="422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499"/>
              </a:lnSpc>
            </a:pPr>
            <a:r>
              <a:rPr lang="en-US" sz="2499" b="true">
                <a:solidFill>
                  <a:srgbClr val="FF3131"/>
                </a:solidFill>
                <a:latin typeface="Open Sans Semi-Bold"/>
                <a:ea typeface="Open Sans Semi-Bold"/>
                <a:cs typeface="Open Sans Semi-Bold"/>
                <a:sym typeface="Open Sans Semi-Bold"/>
              </a:rPr>
              <a:t>YOUR LOGO</a:t>
            </a:r>
          </a:p>
        </p:txBody>
      </p:sp>
      <p:sp>
        <p:nvSpPr>
          <p:cNvPr name="Freeform 25" id="25"/>
          <p:cNvSpPr/>
          <p:nvPr/>
        </p:nvSpPr>
        <p:spPr>
          <a:xfrm flipH="false" flipV="false" rot="0">
            <a:off x="14923659" y="8989736"/>
            <a:ext cx="2289683" cy="549884"/>
          </a:xfrm>
          <a:custGeom>
            <a:avLst/>
            <a:gdLst/>
            <a:ahLst/>
            <a:cxnLst/>
            <a:rect r="r" b="b" t="t" l="l"/>
            <a:pathLst>
              <a:path h="549884" w="2289683">
                <a:moveTo>
                  <a:pt x="0" y="0"/>
                </a:moveTo>
                <a:lnTo>
                  <a:pt x="2289683" y="0"/>
                </a:lnTo>
                <a:lnTo>
                  <a:pt x="2289683" y="549885"/>
                </a:lnTo>
                <a:lnTo>
                  <a:pt x="0" y="54988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2634610" y="0"/>
            <a:ext cx="5653390" cy="10287000"/>
            <a:chOff x="0" y="0"/>
            <a:chExt cx="1488959" cy="270933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488959" cy="2709333"/>
            </a:xfrm>
            <a:custGeom>
              <a:avLst/>
              <a:gdLst/>
              <a:ahLst/>
              <a:cxnLst/>
              <a:rect r="r" b="b" t="t" l="l"/>
              <a:pathLst>
                <a:path h="2709333" w="1488959">
                  <a:moveTo>
                    <a:pt x="0" y="0"/>
                  </a:moveTo>
                  <a:lnTo>
                    <a:pt x="1488959" y="0"/>
                  </a:lnTo>
                  <a:lnTo>
                    <a:pt x="1488959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EBFEF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47625"/>
              <a:ext cx="1488959" cy="275695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839945" y="2491022"/>
            <a:ext cx="877649" cy="877649"/>
            <a:chOff x="0" y="0"/>
            <a:chExt cx="812800" cy="812800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C5FCFF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76200" y="19050"/>
              <a:ext cx="660400" cy="717550"/>
            </a:xfrm>
            <a:prstGeom prst="rect">
              <a:avLst/>
            </a:prstGeom>
          </p:spPr>
          <p:txBody>
            <a:bodyPr anchor="ctr" rtlCol="false" tIns="44470" lIns="44470" bIns="44470" rIns="44470"/>
            <a:lstStyle/>
            <a:p>
              <a:pPr algn="ctr">
                <a:lnSpc>
                  <a:spcPts val="4199"/>
                </a:lnSpc>
              </a:pPr>
              <a:r>
                <a:rPr lang="en-US" b="true" sz="2999">
                  <a:solidFill>
                    <a:srgbClr val="2EACB3"/>
                  </a:solidFill>
                  <a:latin typeface="Inter Bold"/>
                  <a:ea typeface="Inter Bold"/>
                  <a:cs typeface="Inter Bold"/>
                  <a:sym typeface="Inter Bold"/>
                </a:rPr>
                <a:t>01</a:t>
              </a:r>
            </a:p>
          </p:txBody>
        </p:sp>
      </p:grpSp>
      <p:grpSp>
        <p:nvGrpSpPr>
          <p:cNvPr name="Group 8" id="8"/>
          <p:cNvGrpSpPr/>
          <p:nvPr/>
        </p:nvGrpSpPr>
        <p:grpSpPr>
          <a:xfrm rot="0">
            <a:off x="839945" y="5767066"/>
            <a:ext cx="877649" cy="877649"/>
            <a:chOff x="0" y="0"/>
            <a:chExt cx="812800" cy="8128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C5FCFF"/>
            </a:solidFill>
          </p:spPr>
        </p:sp>
        <p:sp>
          <p:nvSpPr>
            <p:cNvPr name="TextBox 10" id="10"/>
            <p:cNvSpPr txBox="true"/>
            <p:nvPr/>
          </p:nvSpPr>
          <p:spPr>
            <a:xfrm>
              <a:off x="76200" y="19050"/>
              <a:ext cx="660400" cy="717550"/>
            </a:xfrm>
            <a:prstGeom prst="rect">
              <a:avLst/>
            </a:prstGeom>
          </p:spPr>
          <p:txBody>
            <a:bodyPr anchor="ctr" rtlCol="false" tIns="44470" lIns="44470" bIns="44470" rIns="44470"/>
            <a:lstStyle/>
            <a:p>
              <a:pPr algn="ctr">
                <a:lnSpc>
                  <a:spcPts val="4199"/>
                </a:lnSpc>
              </a:pPr>
              <a:r>
                <a:rPr lang="en-US" b="true" sz="2999">
                  <a:solidFill>
                    <a:srgbClr val="2EACB3"/>
                  </a:solidFill>
                  <a:latin typeface="Inter Bold"/>
                  <a:ea typeface="Inter Bold"/>
                  <a:cs typeface="Inter Bold"/>
                  <a:sym typeface="Inter Bold"/>
                </a:rPr>
                <a:t>02</a:t>
              </a:r>
            </a:p>
          </p:txBody>
        </p:sp>
      </p:grpSp>
      <p:grpSp>
        <p:nvGrpSpPr>
          <p:cNvPr name="Group 11" id="11"/>
          <p:cNvGrpSpPr/>
          <p:nvPr/>
        </p:nvGrpSpPr>
        <p:grpSpPr>
          <a:xfrm rot="0">
            <a:off x="9590495" y="5767066"/>
            <a:ext cx="877649" cy="877649"/>
            <a:chOff x="0" y="0"/>
            <a:chExt cx="812800" cy="812800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C5FCFF"/>
            </a:solidFill>
          </p:spPr>
        </p:sp>
        <p:sp>
          <p:nvSpPr>
            <p:cNvPr name="TextBox 13" id="13"/>
            <p:cNvSpPr txBox="true"/>
            <p:nvPr/>
          </p:nvSpPr>
          <p:spPr>
            <a:xfrm>
              <a:off x="76200" y="19050"/>
              <a:ext cx="660400" cy="717550"/>
            </a:xfrm>
            <a:prstGeom prst="rect">
              <a:avLst/>
            </a:prstGeom>
          </p:spPr>
          <p:txBody>
            <a:bodyPr anchor="ctr" rtlCol="false" tIns="44470" lIns="44470" bIns="44470" rIns="44470"/>
            <a:lstStyle/>
            <a:p>
              <a:pPr algn="ctr">
                <a:lnSpc>
                  <a:spcPts val="4199"/>
                </a:lnSpc>
              </a:pPr>
              <a:r>
                <a:rPr lang="en-US" b="true" sz="2999">
                  <a:solidFill>
                    <a:srgbClr val="2EACB3"/>
                  </a:solidFill>
                  <a:latin typeface="Inter Bold"/>
                  <a:ea typeface="Inter Bold"/>
                  <a:cs typeface="Inter Bold"/>
                  <a:sym typeface="Inter Bold"/>
                </a:rPr>
                <a:t>03</a:t>
              </a:r>
            </a:p>
          </p:txBody>
        </p:sp>
      </p:grpSp>
      <p:grpSp>
        <p:nvGrpSpPr>
          <p:cNvPr name="Group 14" id="14"/>
          <p:cNvGrpSpPr/>
          <p:nvPr/>
        </p:nvGrpSpPr>
        <p:grpSpPr>
          <a:xfrm rot="0">
            <a:off x="17400866" y="0"/>
            <a:ext cx="863406" cy="1914819"/>
            <a:chOff x="0" y="0"/>
            <a:chExt cx="227399" cy="504314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227399" cy="504314"/>
            </a:xfrm>
            <a:custGeom>
              <a:avLst/>
              <a:gdLst/>
              <a:ahLst/>
              <a:cxnLst/>
              <a:rect r="r" b="b" t="t" l="l"/>
              <a:pathLst>
                <a:path h="504314" w="227399">
                  <a:moveTo>
                    <a:pt x="0" y="0"/>
                  </a:moveTo>
                  <a:lnTo>
                    <a:pt x="227399" y="0"/>
                  </a:lnTo>
                  <a:lnTo>
                    <a:pt x="227399" y="504314"/>
                  </a:lnTo>
                  <a:lnTo>
                    <a:pt x="0" y="504314"/>
                  </a:lnTo>
                  <a:close/>
                </a:path>
              </a:pathLst>
            </a:custGeom>
            <a:solidFill>
              <a:srgbClr val="2EACB3"/>
            </a:solidFill>
          </p:spPr>
        </p:sp>
        <p:sp>
          <p:nvSpPr>
            <p:cNvPr name="TextBox 16" id="16"/>
            <p:cNvSpPr txBox="true"/>
            <p:nvPr/>
          </p:nvSpPr>
          <p:spPr>
            <a:xfrm>
              <a:off x="0" y="-47625"/>
              <a:ext cx="227399" cy="55193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grpSp>
        <p:nvGrpSpPr>
          <p:cNvPr name="Group 17" id="17"/>
          <p:cNvGrpSpPr/>
          <p:nvPr/>
        </p:nvGrpSpPr>
        <p:grpSpPr>
          <a:xfrm rot="0">
            <a:off x="-1061650" y="8036778"/>
            <a:ext cx="3803190" cy="3803190"/>
            <a:chOff x="0" y="0"/>
            <a:chExt cx="812800" cy="812800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00" cap="sq">
              <a:solidFill>
                <a:srgbClr val="EBFEFF"/>
              </a:solidFill>
              <a:prstDash val="solid"/>
              <a:miter/>
            </a:ln>
          </p:spPr>
        </p:sp>
        <p:sp>
          <p:nvSpPr>
            <p:cNvPr name="TextBox 19" id="19"/>
            <p:cNvSpPr txBox="true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grpSp>
        <p:nvGrpSpPr>
          <p:cNvPr name="Group 20" id="20"/>
          <p:cNvGrpSpPr/>
          <p:nvPr/>
        </p:nvGrpSpPr>
        <p:grpSpPr>
          <a:xfrm rot="0">
            <a:off x="0" y="10094695"/>
            <a:ext cx="18264272" cy="192305"/>
            <a:chOff x="0" y="0"/>
            <a:chExt cx="4810343" cy="50648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4810343" cy="50648"/>
            </a:xfrm>
            <a:custGeom>
              <a:avLst/>
              <a:gdLst/>
              <a:ahLst/>
              <a:cxnLst/>
              <a:rect r="r" b="b" t="t" l="l"/>
              <a:pathLst>
                <a:path h="50648" w="4810343">
                  <a:moveTo>
                    <a:pt x="0" y="0"/>
                  </a:moveTo>
                  <a:lnTo>
                    <a:pt x="4810343" y="0"/>
                  </a:lnTo>
                  <a:lnTo>
                    <a:pt x="4810343" y="50648"/>
                  </a:lnTo>
                  <a:lnTo>
                    <a:pt x="0" y="50648"/>
                  </a:lnTo>
                  <a:close/>
                </a:path>
              </a:pathLst>
            </a:custGeom>
            <a:solidFill>
              <a:srgbClr val="2EACB3"/>
            </a:solidFill>
          </p:spPr>
        </p:sp>
        <p:sp>
          <p:nvSpPr>
            <p:cNvPr name="TextBox 22" id="22"/>
            <p:cNvSpPr txBox="true"/>
            <p:nvPr/>
          </p:nvSpPr>
          <p:spPr>
            <a:xfrm>
              <a:off x="0" y="-47625"/>
              <a:ext cx="4810343" cy="9827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grpSp>
        <p:nvGrpSpPr>
          <p:cNvPr name="Group 23" id="23"/>
          <p:cNvGrpSpPr/>
          <p:nvPr/>
        </p:nvGrpSpPr>
        <p:grpSpPr>
          <a:xfrm rot="0">
            <a:off x="9232905" y="671110"/>
            <a:ext cx="715180" cy="715180"/>
            <a:chOff x="0" y="0"/>
            <a:chExt cx="812800" cy="812800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76200" cap="sq">
              <a:solidFill>
                <a:srgbClr val="2EACB3"/>
              </a:solidFill>
              <a:prstDash val="solid"/>
              <a:miter/>
            </a:ln>
          </p:spPr>
        </p:sp>
        <p:sp>
          <p:nvSpPr>
            <p:cNvPr name="TextBox 25" id="25"/>
            <p:cNvSpPr txBox="true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grpSp>
        <p:nvGrpSpPr>
          <p:cNvPr name="Group 26" id="26"/>
          <p:cNvGrpSpPr/>
          <p:nvPr/>
        </p:nvGrpSpPr>
        <p:grpSpPr>
          <a:xfrm rot="0">
            <a:off x="10157636" y="13629"/>
            <a:ext cx="7674934" cy="5334337"/>
            <a:chOff x="0" y="0"/>
            <a:chExt cx="2021382" cy="1404928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0"/>
              <a:ext cx="2021382" cy="1404928"/>
            </a:xfrm>
            <a:custGeom>
              <a:avLst/>
              <a:gdLst/>
              <a:ahLst/>
              <a:cxnLst/>
              <a:rect r="r" b="b" t="t" l="l"/>
              <a:pathLst>
                <a:path h="1404928" w="2021382">
                  <a:moveTo>
                    <a:pt x="0" y="0"/>
                  </a:moveTo>
                  <a:lnTo>
                    <a:pt x="2021382" y="0"/>
                  </a:lnTo>
                  <a:lnTo>
                    <a:pt x="2021382" y="1404928"/>
                  </a:lnTo>
                  <a:lnTo>
                    <a:pt x="0" y="1404928"/>
                  </a:lnTo>
                  <a:close/>
                </a:path>
              </a:pathLst>
            </a:custGeom>
            <a:solidFill>
              <a:srgbClr val="2EACB3"/>
            </a:solidFill>
          </p:spPr>
        </p:sp>
        <p:sp>
          <p:nvSpPr>
            <p:cNvPr name="TextBox 28" id="28"/>
            <p:cNvSpPr txBox="true"/>
            <p:nvPr/>
          </p:nvSpPr>
          <p:spPr>
            <a:xfrm>
              <a:off x="0" y="-47625"/>
              <a:ext cx="2021382" cy="145255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sp>
        <p:nvSpPr>
          <p:cNvPr name="TextBox 29" id="29"/>
          <p:cNvSpPr txBox="true"/>
          <p:nvPr/>
        </p:nvSpPr>
        <p:spPr>
          <a:xfrm rot="0">
            <a:off x="839945" y="552744"/>
            <a:ext cx="7149728" cy="9944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560"/>
              </a:lnSpc>
            </a:pPr>
            <a:r>
              <a:rPr lang="en-US" sz="7200" b="true">
                <a:solidFill>
                  <a:srgbClr val="2EACB3"/>
                </a:solidFill>
                <a:latin typeface="Inter Bold"/>
                <a:ea typeface="Inter Bold"/>
                <a:cs typeface="Inter Bold"/>
                <a:sym typeface="Inter Bold"/>
              </a:rPr>
              <a:t>THE PROBLEM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1925690" y="2677218"/>
            <a:ext cx="4877173" cy="4648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779"/>
              </a:lnSpc>
            </a:pPr>
            <a:r>
              <a:rPr lang="en-US" sz="2699" b="true">
                <a:solidFill>
                  <a:srgbClr val="2EACB3"/>
                </a:solidFill>
                <a:latin typeface="Inter Bold"/>
                <a:ea typeface="Inter Bold"/>
                <a:cs typeface="Inter Bold"/>
                <a:sym typeface="Inter Bold"/>
              </a:rPr>
              <a:t>PAIN POINT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1925690" y="5953263"/>
            <a:ext cx="4877173" cy="4648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779"/>
              </a:lnSpc>
            </a:pPr>
            <a:r>
              <a:rPr lang="en-US" sz="2699" b="true">
                <a:solidFill>
                  <a:srgbClr val="2EACB3"/>
                </a:solidFill>
                <a:latin typeface="Inter Bold"/>
                <a:ea typeface="Inter Bold"/>
                <a:cs typeface="Inter Bold"/>
                <a:sym typeface="Inter Bold"/>
              </a:rPr>
              <a:t>PAIN POINT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10676240" y="5953263"/>
            <a:ext cx="6724626" cy="4648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779"/>
              </a:lnSpc>
            </a:pPr>
            <a:r>
              <a:rPr lang="en-US" sz="2699" b="true">
                <a:solidFill>
                  <a:srgbClr val="2EACB3"/>
                </a:solidFill>
                <a:latin typeface="Inter Bold"/>
                <a:ea typeface="Inter Bold"/>
                <a:cs typeface="Inter Bold"/>
                <a:sym typeface="Inter Bold"/>
              </a:rPr>
              <a:t>PAIN POINT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1925690" y="3292471"/>
            <a:ext cx="6724626" cy="18364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0" indent="0" lvl="0">
              <a:lnSpc>
                <a:spcPts val="3720"/>
              </a:lnSpc>
            </a:pPr>
            <a:r>
              <a:rPr lang="en-US" sz="2400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How is this impacting the customer? Is the problem getting worse? How is the problem solved today without your business? Why is that solution lacking?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1925690" y="6568515"/>
            <a:ext cx="6724626" cy="18364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0" indent="0" lvl="0">
              <a:lnSpc>
                <a:spcPts val="3720"/>
              </a:lnSpc>
              <a:spcBef>
                <a:spcPct val="0"/>
              </a:spcBef>
            </a:pPr>
            <a:r>
              <a:rPr lang="en-US" sz="2400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How</a:t>
            </a:r>
            <a:r>
              <a:rPr lang="en-US" sz="2400" strike="noStrike" u="none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 is </a:t>
            </a:r>
            <a:r>
              <a:rPr lang="en-US" sz="2400" strike="noStrike" u="none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th</a:t>
            </a:r>
            <a:r>
              <a:rPr lang="en-US" sz="2400" strike="noStrike" u="none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is impacting the customer</a:t>
            </a:r>
            <a:r>
              <a:rPr lang="en-US" sz="2400" strike="noStrike" u="none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? Is the problem getting worse? How is the problem solved today without your business? Why is that solution lacking?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10676240" y="6568515"/>
            <a:ext cx="6724626" cy="18364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0" indent="0" lvl="0">
              <a:lnSpc>
                <a:spcPts val="3720"/>
              </a:lnSpc>
              <a:spcBef>
                <a:spcPct val="0"/>
              </a:spcBef>
            </a:pPr>
            <a:r>
              <a:rPr lang="en-US" sz="2400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How</a:t>
            </a:r>
            <a:r>
              <a:rPr lang="en-US" sz="2400" strike="noStrike" u="none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 is </a:t>
            </a:r>
            <a:r>
              <a:rPr lang="en-US" sz="2400" strike="noStrike" u="none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th</a:t>
            </a:r>
            <a:r>
              <a:rPr lang="en-US" sz="2400" strike="noStrike" u="none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is impacting the customer</a:t>
            </a:r>
            <a:r>
              <a:rPr lang="en-US" sz="2400" strike="noStrike" u="none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? Is the problem getting worse? How is the problem solved today without your business? Why is that solution lacking?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11599967" y="1943562"/>
            <a:ext cx="4877173" cy="14173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779"/>
              </a:lnSpc>
            </a:pPr>
            <a:r>
              <a:rPr lang="en-US" sz="2699" b="true">
                <a:solidFill>
                  <a:srgbClr val="FFFFFF"/>
                </a:solidFill>
                <a:latin typeface="Inter Bold"/>
                <a:ea typeface="Inter Bold"/>
                <a:cs typeface="Inter Bold"/>
                <a:sym typeface="Inter Bold"/>
              </a:rPr>
              <a:t>PLACE HERE AN IMAGE OF THE PROBLEM YOUR CUSTOMER IS FACING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3034758" y="9272603"/>
            <a:ext cx="12396296" cy="4070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3409"/>
              </a:lnSpc>
              <a:spcBef>
                <a:spcPct val="0"/>
              </a:spcBef>
            </a:pPr>
            <a:r>
              <a:rPr lang="en-US" b="true" sz="2199">
                <a:solidFill>
                  <a:srgbClr val="FF89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REMEMBER</a:t>
            </a:r>
            <a:r>
              <a:rPr lang="en-US" b="true" sz="2199">
                <a:solidFill>
                  <a:srgbClr val="FF89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: don’t </a:t>
            </a:r>
            <a:r>
              <a:rPr lang="en-US" b="true" sz="2199">
                <a:solidFill>
                  <a:srgbClr val="FF89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just describe the problem – quantify it. Numbers hit harder than words. 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839945" y="552744"/>
            <a:ext cx="6818840" cy="1946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560"/>
              </a:lnSpc>
            </a:pPr>
            <a:r>
              <a:rPr lang="en-US" sz="7200" b="true">
                <a:solidFill>
                  <a:srgbClr val="2EACB3"/>
                </a:solidFill>
                <a:latin typeface="Inter Bold"/>
                <a:ea typeface="Inter Bold"/>
                <a:cs typeface="Inter Bold"/>
                <a:sym typeface="Inter Bold"/>
              </a:rPr>
              <a:t>SOLUTION &amp; PRODUCT</a:t>
            </a:r>
          </a:p>
        </p:txBody>
      </p:sp>
      <p:grpSp>
        <p:nvGrpSpPr>
          <p:cNvPr name="Group 3" id="3"/>
          <p:cNvGrpSpPr/>
          <p:nvPr/>
        </p:nvGrpSpPr>
        <p:grpSpPr>
          <a:xfrm rot="0">
            <a:off x="9342010" y="-2495059"/>
            <a:ext cx="4384608" cy="4384608"/>
            <a:chOff x="0" y="0"/>
            <a:chExt cx="812800" cy="8128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00" cap="sq">
              <a:solidFill>
                <a:srgbClr val="EBFEFF"/>
              </a:solidFill>
              <a:prstDash val="solid"/>
              <a:miter/>
            </a:ln>
          </p:spPr>
        </p:sp>
        <p:sp>
          <p:nvSpPr>
            <p:cNvPr name="TextBox 5" id="5"/>
            <p:cNvSpPr txBox="true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8903186" y="1238532"/>
            <a:ext cx="877649" cy="877649"/>
            <a:chOff x="0" y="0"/>
            <a:chExt cx="812800" cy="8128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2EACB3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76200" y="19050"/>
              <a:ext cx="660400" cy="717550"/>
            </a:xfrm>
            <a:prstGeom prst="rect">
              <a:avLst/>
            </a:prstGeom>
          </p:spPr>
          <p:txBody>
            <a:bodyPr anchor="ctr" rtlCol="false" tIns="44470" lIns="44470" bIns="44470" rIns="44470"/>
            <a:lstStyle/>
            <a:p>
              <a:pPr algn="ctr">
                <a:lnSpc>
                  <a:spcPts val="4199"/>
                </a:lnSpc>
              </a:pPr>
              <a:r>
                <a:rPr lang="en-US" b="true" sz="2999">
                  <a:solidFill>
                    <a:srgbClr val="EBFEFF"/>
                  </a:solidFill>
                  <a:latin typeface="Inter Bold"/>
                  <a:ea typeface="Inter Bold"/>
                  <a:cs typeface="Inter Bold"/>
                  <a:sym typeface="Inter Bold"/>
                </a:rPr>
                <a:t>01</a:t>
              </a:r>
            </a:p>
          </p:txBody>
        </p:sp>
      </p:grpSp>
      <p:sp>
        <p:nvSpPr>
          <p:cNvPr name="TextBox 9" id="9"/>
          <p:cNvSpPr txBox="true"/>
          <p:nvPr/>
        </p:nvSpPr>
        <p:spPr>
          <a:xfrm rot="0">
            <a:off x="9988931" y="1424729"/>
            <a:ext cx="7641844" cy="4648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779"/>
              </a:lnSpc>
            </a:pPr>
            <a:r>
              <a:rPr lang="en-US" sz="2699" b="true">
                <a:solidFill>
                  <a:srgbClr val="FFFFFF"/>
                </a:solidFill>
                <a:latin typeface="Inter Bold"/>
                <a:ea typeface="Inter Bold"/>
                <a:cs typeface="Inter Bold"/>
                <a:sym typeface="Inter Bold"/>
              </a:rPr>
              <a:t>SOLUTION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9988931" y="1305881"/>
            <a:ext cx="7641844" cy="13696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518160" indent="-259080" lvl="1">
              <a:lnSpc>
                <a:spcPts val="3720"/>
              </a:lnSpc>
              <a:buFont typeface="Arial"/>
              <a:buChar char="•"/>
            </a:pPr>
            <a:r>
              <a:rPr lang="en-US" sz="2400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What’s your solution to the problem?</a:t>
            </a:r>
          </a:p>
          <a:p>
            <a:pPr algn="just" marL="1036320" indent="-345440" lvl="2">
              <a:lnSpc>
                <a:spcPts val="3720"/>
              </a:lnSpc>
              <a:buFont typeface="Arial"/>
              <a:buChar char="⚬"/>
            </a:pPr>
            <a:r>
              <a:rPr lang="en-US" sz="2400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Is it an app, software, a device, or service?</a:t>
            </a:r>
          </a:p>
          <a:p>
            <a:pPr algn="just">
              <a:lnSpc>
                <a:spcPts val="3720"/>
              </a:lnSpc>
            </a:pPr>
          </a:p>
        </p:txBody>
      </p:sp>
      <p:grpSp>
        <p:nvGrpSpPr>
          <p:cNvPr name="Group 11" id="11"/>
          <p:cNvGrpSpPr/>
          <p:nvPr/>
        </p:nvGrpSpPr>
        <p:grpSpPr>
          <a:xfrm rot="0">
            <a:off x="8903186" y="3712819"/>
            <a:ext cx="877649" cy="877649"/>
            <a:chOff x="0" y="0"/>
            <a:chExt cx="812800" cy="812800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2EACB3"/>
            </a:solidFill>
          </p:spPr>
        </p:sp>
        <p:sp>
          <p:nvSpPr>
            <p:cNvPr name="TextBox 13" id="13"/>
            <p:cNvSpPr txBox="true"/>
            <p:nvPr/>
          </p:nvSpPr>
          <p:spPr>
            <a:xfrm>
              <a:off x="76200" y="19050"/>
              <a:ext cx="660400" cy="717550"/>
            </a:xfrm>
            <a:prstGeom prst="rect">
              <a:avLst/>
            </a:prstGeom>
          </p:spPr>
          <p:txBody>
            <a:bodyPr anchor="ctr" rtlCol="false" tIns="44470" lIns="44470" bIns="44470" rIns="44470"/>
            <a:lstStyle/>
            <a:p>
              <a:pPr algn="ctr">
                <a:lnSpc>
                  <a:spcPts val="4199"/>
                </a:lnSpc>
              </a:pPr>
              <a:r>
                <a:rPr lang="en-US" b="true" sz="2999">
                  <a:solidFill>
                    <a:srgbClr val="EBFEFF"/>
                  </a:solidFill>
                  <a:latin typeface="Inter Bold"/>
                  <a:ea typeface="Inter Bold"/>
                  <a:cs typeface="Inter Bold"/>
                  <a:sym typeface="Inter Bold"/>
                </a:rPr>
                <a:t>02</a:t>
              </a:r>
            </a:p>
          </p:txBody>
        </p:sp>
      </p:grpSp>
      <p:sp>
        <p:nvSpPr>
          <p:cNvPr name="TextBox 14" id="14"/>
          <p:cNvSpPr txBox="true"/>
          <p:nvPr/>
        </p:nvSpPr>
        <p:spPr>
          <a:xfrm rot="0">
            <a:off x="9780835" y="3636619"/>
            <a:ext cx="7641844" cy="23031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518160" indent="-259080" lvl="1">
              <a:lnSpc>
                <a:spcPts val="3720"/>
              </a:lnSpc>
              <a:buFont typeface="Arial"/>
              <a:buChar char="•"/>
            </a:pPr>
            <a:r>
              <a:rPr lang="en-US" sz="2400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What are the benefits of your solution? </a:t>
            </a:r>
          </a:p>
          <a:p>
            <a:pPr algn="just" marL="1036320" indent="-345440" lvl="2">
              <a:lnSpc>
                <a:spcPts val="3720"/>
              </a:lnSpc>
              <a:buFont typeface="Arial"/>
              <a:buChar char="⚬"/>
            </a:pPr>
            <a:r>
              <a:rPr lang="en-US" sz="2400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(</a:t>
            </a:r>
            <a:r>
              <a:rPr lang="en-US" sz="2400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Match your solution benefits to the limitations of current solutions listed in your Problem slide.)</a:t>
            </a:r>
          </a:p>
          <a:p>
            <a:pPr algn="just" marL="518160" indent="-259080" lvl="1">
              <a:lnSpc>
                <a:spcPts val="3720"/>
              </a:lnSpc>
              <a:buFont typeface="Arial"/>
              <a:buChar char="•"/>
            </a:pPr>
            <a:r>
              <a:rPr lang="en-US" sz="2400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Why is now the right time for your solution?</a:t>
            </a:r>
          </a:p>
        </p:txBody>
      </p:sp>
      <p:grpSp>
        <p:nvGrpSpPr>
          <p:cNvPr name="Group 15" id="15"/>
          <p:cNvGrpSpPr/>
          <p:nvPr/>
        </p:nvGrpSpPr>
        <p:grpSpPr>
          <a:xfrm rot="0">
            <a:off x="8903186" y="6555105"/>
            <a:ext cx="877649" cy="877649"/>
            <a:chOff x="0" y="0"/>
            <a:chExt cx="812800" cy="812800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2EACB3"/>
            </a:solidFill>
          </p:spPr>
        </p:sp>
        <p:sp>
          <p:nvSpPr>
            <p:cNvPr name="TextBox 17" id="17"/>
            <p:cNvSpPr txBox="true"/>
            <p:nvPr/>
          </p:nvSpPr>
          <p:spPr>
            <a:xfrm>
              <a:off x="76200" y="19050"/>
              <a:ext cx="660400" cy="717550"/>
            </a:xfrm>
            <a:prstGeom prst="rect">
              <a:avLst/>
            </a:prstGeom>
          </p:spPr>
          <p:txBody>
            <a:bodyPr anchor="ctr" rtlCol="false" tIns="44470" lIns="44470" bIns="44470" rIns="44470"/>
            <a:lstStyle/>
            <a:p>
              <a:pPr algn="ctr">
                <a:lnSpc>
                  <a:spcPts val="4199"/>
                </a:lnSpc>
              </a:pPr>
              <a:r>
                <a:rPr lang="en-US" b="true" sz="2999">
                  <a:solidFill>
                    <a:srgbClr val="EBFEFF"/>
                  </a:solidFill>
                  <a:latin typeface="Inter Bold"/>
                  <a:ea typeface="Inter Bold"/>
                  <a:cs typeface="Inter Bold"/>
                  <a:sym typeface="Inter Bold"/>
                </a:rPr>
                <a:t>03</a:t>
              </a:r>
            </a:p>
          </p:txBody>
        </p:sp>
      </p:grpSp>
      <p:sp>
        <p:nvSpPr>
          <p:cNvPr name="TextBox 18" id="18"/>
          <p:cNvSpPr txBox="true"/>
          <p:nvPr/>
        </p:nvSpPr>
        <p:spPr>
          <a:xfrm rot="0">
            <a:off x="9988931" y="6741302"/>
            <a:ext cx="7641844" cy="4648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779"/>
              </a:lnSpc>
            </a:pPr>
            <a:r>
              <a:rPr lang="en-US" sz="2699" b="true">
                <a:solidFill>
                  <a:srgbClr val="FFFFFF"/>
                </a:solidFill>
                <a:latin typeface="Inter Bold"/>
                <a:ea typeface="Inter Bold"/>
                <a:cs typeface="Inter Bold"/>
                <a:sym typeface="Inter Bold"/>
              </a:rPr>
              <a:t>SOLUTION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9988931" y="6722252"/>
            <a:ext cx="7641844" cy="23031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518160" indent="-259080" lvl="1">
              <a:lnSpc>
                <a:spcPts val="3720"/>
              </a:lnSpc>
              <a:buFont typeface="Arial"/>
              <a:buChar char="•"/>
            </a:pPr>
            <a:r>
              <a:rPr lang="en-US" sz="2400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How does your product work or each stakeholder?</a:t>
            </a:r>
          </a:p>
          <a:p>
            <a:pPr algn="just" marL="518160" indent="-259080" lvl="1">
              <a:lnSpc>
                <a:spcPts val="3720"/>
              </a:lnSpc>
              <a:buFont typeface="Arial"/>
              <a:buChar char="•"/>
            </a:pPr>
            <a:r>
              <a:rPr lang="en-US" sz="2400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Where does your product fit in your customer’s workd?</a:t>
            </a:r>
          </a:p>
          <a:p>
            <a:pPr algn="just" marL="518160" indent="-259080" lvl="1">
              <a:lnSpc>
                <a:spcPts val="3720"/>
              </a:lnSpc>
              <a:buFont typeface="Arial"/>
              <a:buChar char="•"/>
            </a:pPr>
            <a:r>
              <a:rPr lang="en-US" sz="2400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What is the user experience?</a:t>
            </a:r>
          </a:p>
        </p:txBody>
      </p:sp>
      <p:grpSp>
        <p:nvGrpSpPr>
          <p:cNvPr name="Group 20" id="20"/>
          <p:cNvGrpSpPr/>
          <p:nvPr/>
        </p:nvGrpSpPr>
        <p:grpSpPr>
          <a:xfrm rot="0">
            <a:off x="-65136" y="2757531"/>
            <a:ext cx="8349197" cy="7529469"/>
            <a:chOff x="0" y="0"/>
            <a:chExt cx="11132263" cy="10039293"/>
          </a:xfrm>
        </p:grpSpPr>
        <p:sp>
          <p:nvSpPr>
            <p:cNvPr name="AutoShape 21" id="21"/>
            <p:cNvSpPr/>
            <p:nvPr/>
          </p:nvSpPr>
          <p:spPr>
            <a:xfrm>
              <a:off x="0" y="0"/>
              <a:ext cx="11132263" cy="10039293"/>
            </a:xfrm>
            <a:prstGeom prst="rect">
              <a:avLst/>
            </a:prstGeom>
            <a:solidFill>
              <a:srgbClr val="2EACB3"/>
            </a:solidFill>
          </p:spPr>
        </p:sp>
      </p:grpSp>
      <p:sp>
        <p:nvSpPr>
          <p:cNvPr name="TextBox 22" id="22"/>
          <p:cNvSpPr txBox="true"/>
          <p:nvPr/>
        </p:nvSpPr>
        <p:spPr>
          <a:xfrm rot="0">
            <a:off x="419973" y="5817870"/>
            <a:ext cx="7658785" cy="14173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779"/>
              </a:lnSpc>
            </a:pPr>
            <a:r>
              <a:rPr lang="en-US" sz="2699" b="true">
                <a:solidFill>
                  <a:srgbClr val="FFFFFF"/>
                </a:solidFill>
                <a:latin typeface="Inter Bold"/>
                <a:ea typeface="Inter Bold"/>
                <a:cs typeface="Inter Bold"/>
                <a:sym typeface="Inter Bold"/>
              </a:rPr>
              <a:t>PLACE HERE AN IMAGE/SCREENSHOT/MOCK-UP/DEMO OF YOUR PRODUCT/SERVICE </a:t>
            </a:r>
          </a:p>
        </p:txBody>
      </p:sp>
      <p:sp>
        <p:nvSpPr>
          <p:cNvPr name="AutoShape 23" id="23"/>
          <p:cNvSpPr/>
          <p:nvPr/>
        </p:nvSpPr>
        <p:spPr>
          <a:xfrm>
            <a:off x="7100538" y="1233566"/>
            <a:ext cx="0" cy="1442010"/>
          </a:xfrm>
          <a:prstGeom prst="line">
            <a:avLst/>
          </a:prstGeom>
          <a:ln cap="flat" w="76200">
            <a:solidFill>
              <a:srgbClr val="C5FCFF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24" id="24"/>
          <p:cNvGrpSpPr/>
          <p:nvPr/>
        </p:nvGrpSpPr>
        <p:grpSpPr>
          <a:xfrm rot="0">
            <a:off x="17422679" y="8372181"/>
            <a:ext cx="863406" cy="1914819"/>
            <a:chOff x="0" y="0"/>
            <a:chExt cx="227399" cy="504314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227399" cy="504314"/>
            </a:xfrm>
            <a:custGeom>
              <a:avLst/>
              <a:gdLst/>
              <a:ahLst/>
              <a:cxnLst/>
              <a:rect r="r" b="b" t="t" l="l"/>
              <a:pathLst>
                <a:path h="504314" w="227399">
                  <a:moveTo>
                    <a:pt x="0" y="0"/>
                  </a:moveTo>
                  <a:lnTo>
                    <a:pt x="227399" y="0"/>
                  </a:lnTo>
                  <a:lnTo>
                    <a:pt x="227399" y="504314"/>
                  </a:lnTo>
                  <a:lnTo>
                    <a:pt x="0" y="504314"/>
                  </a:lnTo>
                  <a:close/>
                </a:path>
              </a:pathLst>
            </a:custGeom>
            <a:solidFill>
              <a:srgbClr val="2EACB3"/>
            </a:solidFill>
          </p:spPr>
        </p:sp>
        <p:sp>
          <p:nvSpPr>
            <p:cNvPr name="TextBox 26" id="26"/>
            <p:cNvSpPr txBox="true"/>
            <p:nvPr/>
          </p:nvSpPr>
          <p:spPr>
            <a:xfrm>
              <a:off x="0" y="-47625"/>
              <a:ext cx="227399" cy="55193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5623939" y="-1734810"/>
            <a:ext cx="4384608" cy="4384608"/>
            <a:chOff x="0" y="0"/>
            <a:chExt cx="812800" cy="8128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00" cap="sq">
              <a:solidFill>
                <a:srgbClr val="EBFEFF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-2113809" y="0"/>
            <a:ext cx="5014166" cy="10287000"/>
            <a:chOff x="0" y="0"/>
            <a:chExt cx="1320603" cy="2709333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1320603" cy="2709333"/>
            </a:xfrm>
            <a:custGeom>
              <a:avLst/>
              <a:gdLst/>
              <a:ahLst/>
              <a:cxnLst/>
              <a:rect r="r" b="b" t="t" l="l"/>
              <a:pathLst>
                <a:path h="2709333" w="1320603">
                  <a:moveTo>
                    <a:pt x="0" y="0"/>
                  </a:moveTo>
                  <a:lnTo>
                    <a:pt x="1320603" y="0"/>
                  </a:lnTo>
                  <a:lnTo>
                    <a:pt x="1320603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EBFEFF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0" y="-47625"/>
              <a:ext cx="1320603" cy="275695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grpSp>
        <p:nvGrpSpPr>
          <p:cNvPr name="Group 8" id="8"/>
          <p:cNvGrpSpPr/>
          <p:nvPr/>
        </p:nvGrpSpPr>
        <p:grpSpPr>
          <a:xfrm rot="0">
            <a:off x="1489199" y="5084387"/>
            <a:ext cx="3086100" cy="3086100"/>
            <a:chOff x="0" y="0"/>
            <a:chExt cx="812800" cy="8128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2EACB3"/>
            </a:solidFill>
          </p:spPr>
        </p:sp>
        <p:sp>
          <p:nvSpPr>
            <p:cNvPr name="TextBox 10" id="10"/>
            <p:cNvSpPr txBox="true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sp>
        <p:nvSpPr>
          <p:cNvPr name="Freeform 11" id="11"/>
          <p:cNvSpPr/>
          <p:nvPr/>
        </p:nvSpPr>
        <p:spPr>
          <a:xfrm flipH="false" flipV="false" rot="0">
            <a:off x="2311578" y="5718649"/>
            <a:ext cx="1441342" cy="762601"/>
          </a:xfrm>
          <a:custGeom>
            <a:avLst/>
            <a:gdLst/>
            <a:ahLst/>
            <a:cxnLst/>
            <a:rect r="r" b="b" t="t" l="l"/>
            <a:pathLst>
              <a:path h="762601" w="1441342">
                <a:moveTo>
                  <a:pt x="0" y="0"/>
                </a:moveTo>
                <a:lnTo>
                  <a:pt x="1441342" y="0"/>
                </a:lnTo>
                <a:lnTo>
                  <a:pt x="1441342" y="762601"/>
                </a:lnTo>
                <a:lnTo>
                  <a:pt x="0" y="76260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grpSp>
        <p:nvGrpSpPr>
          <p:cNvPr name="Group 12" id="12"/>
          <p:cNvGrpSpPr/>
          <p:nvPr/>
        </p:nvGrpSpPr>
        <p:grpSpPr>
          <a:xfrm rot="0">
            <a:off x="14001750" y="5084387"/>
            <a:ext cx="3086100" cy="3086100"/>
            <a:chOff x="0" y="0"/>
            <a:chExt cx="812800" cy="812800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2EACB3"/>
            </a:solidFill>
          </p:spPr>
        </p:sp>
        <p:sp>
          <p:nvSpPr>
            <p:cNvPr name="TextBox 14" id="14"/>
            <p:cNvSpPr txBox="true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grpSp>
        <p:nvGrpSpPr>
          <p:cNvPr name="Group 15" id="15"/>
          <p:cNvGrpSpPr/>
          <p:nvPr/>
        </p:nvGrpSpPr>
        <p:grpSpPr>
          <a:xfrm rot="0">
            <a:off x="7745475" y="5143500"/>
            <a:ext cx="3086100" cy="3086100"/>
            <a:chOff x="0" y="0"/>
            <a:chExt cx="812800" cy="812800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2EACB3"/>
            </a:solidFill>
          </p:spPr>
        </p:sp>
        <p:sp>
          <p:nvSpPr>
            <p:cNvPr name="TextBox 17" id="17"/>
            <p:cNvSpPr txBox="true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sp>
        <p:nvSpPr>
          <p:cNvPr name="Freeform 18" id="18"/>
          <p:cNvSpPr/>
          <p:nvPr/>
        </p:nvSpPr>
        <p:spPr>
          <a:xfrm flipH="false" flipV="false" rot="0">
            <a:off x="15010499" y="5297803"/>
            <a:ext cx="1068602" cy="1242561"/>
          </a:xfrm>
          <a:custGeom>
            <a:avLst/>
            <a:gdLst/>
            <a:ahLst/>
            <a:cxnLst/>
            <a:rect r="r" b="b" t="t" l="l"/>
            <a:pathLst>
              <a:path h="1242561" w="1068602">
                <a:moveTo>
                  <a:pt x="0" y="0"/>
                </a:moveTo>
                <a:lnTo>
                  <a:pt x="1068602" y="0"/>
                </a:lnTo>
                <a:lnTo>
                  <a:pt x="1068602" y="1242560"/>
                </a:lnTo>
                <a:lnTo>
                  <a:pt x="0" y="124256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19" id="19"/>
          <p:cNvSpPr/>
          <p:nvPr/>
        </p:nvSpPr>
        <p:spPr>
          <a:xfrm flipH="false" flipV="false" rot="0">
            <a:off x="8480848" y="8567738"/>
            <a:ext cx="1615353" cy="1692275"/>
          </a:xfrm>
          <a:custGeom>
            <a:avLst/>
            <a:gdLst/>
            <a:ahLst/>
            <a:cxnLst/>
            <a:rect r="r" b="b" t="t" l="l"/>
            <a:pathLst>
              <a:path h="1692275" w="1615353">
                <a:moveTo>
                  <a:pt x="0" y="0"/>
                </a:moveTo>
                <a:lnTo>
                  <a:pt x="1615353" y="0"/>
                </a:lnTo>
                <a:lnTo>
                  <a:pt x="1615353" y="1692275"/>
                </a:lnTo>
                <a:lnTo>
                  <a:pt x="0" y="1692275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0" id="20"/>
          <p:cNvSpPr txBox="true"/>
          <p:nvPr/>
        </p:nvSpPr>
        <p:spPr>
          <a:xfrm rot="0">
            <a:off x="839945" y="552744"/>
            <a:ext cx="12091411" cy="9944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560"/>
              </a:lnSpc>
            </a:pPr>
            <a:r>
              <a:rPr lang="en-US" sz="7200" b="true">
                <a:solidFill>
                  <a:srgbClr val="2EACB3"/>
                </a:solidFill>
                <a:latin typeface="Inter Bold"/>
                <a:ea typeface="Inter Bold"/>
                <a:cs typeface="Inter Bold"/>
                <a:sym typeface="Inter Bold"/>
              </a:rPr>
              <a:t>TRACTION &amp; VALIDATION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1028700" y="1839536"/>
            <a:ext cx="10238735" cy="27114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3099"/>
              </a:lnSpc>
              <a:spcBef>
                <a:spcPct val="0"/>
              </a:spcBef>
            </a:pPr>
            <a:r>
              <a:rPr lang="en-US" b="true" sz="1999">
                <a:solidFill>
                  <a:srgbClr val="FF89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REMEMBER</a:t>
            </a:r>
            <a:r>
              <a:rPr lang="en-US" b="true" sz="1999">
                <a:solidFill>
                  <a:srgbClr val="FF89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: You can still show momentum even if you’re pre-revenue.</a:t>
            </a:r>
            <a:r>
              <a:rPr lang="en-US" b="true" sz="1999">
                <a:solidFill>
                  <a:srgbClr val="FF89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 Here are some ways how you can show this.</a:t>
            </a:r>
          </a:p>
          <a:p>
            <a:pPr algn="just" marL="431797" indent="-215899" lvl="1">
              <a:lnSpc>
                <a:spcPts val="3099"/>
              </a:lnSpc>
              <a:spcBef>
                <a:spcPct val="0"/>
              </a:spcBef>
              <a:buFont typeface="Arial"/>
              <a:buChar char="•"/>
            </a:pPr>
            <a:r>
              <a:rPr lang="en-US" b="true" sz="1999">
                <a:solidFill>
                  <a:srgbClr val="FF89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MVP (make sure you show how it validates your idea)</a:t>
            </a:r>
          </a:p>
          <a:p>
            <a:pPr algn="just" marL="431797" indent="-215899" lvl="1">
              <a:lnSpc>
                <a:spcPts val="3099"/>
              </a:lnSpc>
              <a:spcBef>
                <a:spcPct val="0"/>
              </a:spcBef>
              <a:buFont typeface="Arial"/>
              <a:buChar char="•"/>
            </a:pPr>
            <a:r>
              <a:rPr lang="en-US" b="true" sz="1999">
                <a:solidFill>
                  <a:srgbClr val="FF89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Pre-orders, waiting lists, user sign-ups, or early user feedback</a:t>
            </a:r>
          </a:p>
          <a:p>
            <a:pPr algn="just" marL="431797" indent="-215899" lvl="1">
              <a:lnSpc>
                <a:spcPts val="3099"/>
              </a:lnSpc>
              <a:spcBef>
                <a:spcPct val="0"/>
              </a:spcBef>
              <a:buFont typeface="Arial"/>
              <a:buChar char="•"/>
            </a:pPr>
            <a:r>
              <a:rPr lang="en-US" b="true" sz="1999">
                <a:solidFill>
                  <a:srgbClr val="FF89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Pilot program - share key findings that show early success. </a:t>
            </a:r>
          </a:p>
          <a:p>
            <a:pPr algn="just" marL="431797" indent="-215899" lvl="1">
              <a:lnSpc>
                <a:spcPts val="3099"/>
              </a:lnSpc>
              <a:spcBef>
                <a:spcPct val="0"/>
              </a:spcBef>
              <a:buFont typeface="Arial"/>
              <a:buChar char="•"/>
            </a:pPr>
            <a:r>
              <a:rPr lang="en-US" b="true" sz="1999">
                <a:solidFill>
                  <a:srgbClr val="FF89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Patents, trademarks, and other IP you have secured</a:t>
            </a:r>
          </a:p>
          <a:p>
            <a:pPr algn="just">
              <a:lnSpc>
                <a:spcPts val="3099"/>
              </a:lnSpc>
              <a:spcBef>
                <a:spcPct val="0"/>
              </a:spcBef>
            </a:pPr>
            <a:r>
              <a:rPr lang="en-US" b="true" sz="1999">
                <a:solidFill>
                  <a:srgbClr val="FF89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Parnetshps/signed agreements (make sure to include the logos of any companies)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1774352" y="6532187"/>
            <a:ext cx="2515794" cy="9556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49"/>
              </a:lnSpc>
            </a:pPr>
            <a:r>
              <a:rPr lang="en-US" sz="2999" b="true">
                <a:solidFill>
                  <a:srgbClr val="FF313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7,000 </a:t>
            </a:r>
          </a:p>
          <a:p>
            <a:pPr algn="ctr">
              <a:lnSpc>
                <a:spcPts val="3099"/>
              </a:lnSpc>
              <a:spcBef>
                <a:spcPct val="0"/>
              </a:spcBef>
            </a:pPr>
            <a:r>
              <a:rPr lang="en-US" b="true" sz="1999">
                <a:solidFill>
                  <a:srgbClr val="FF313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pre-orders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14286903" y="6532187"/>
            <a:ext cx="2515794" cy="9556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49"/>
              </a:lnSpc>
            </a:pPr>
            <a:r>
              <a:rPr lang="en-US" sz="2999" b="true">
                <a:solidFill>
                  <a:srgbClr val="FF313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£30k</a:t>
            </a:r>
          </a:p>
          <a:p>
            <a:pPr algn="ctr">
              <a:lnSpc>
                <a:spcPts val="3100"/>
              </a:lnSpc>
              <a:spcBef>
                <a:spcPct val="0"/>
              </a:spcBef>
            </a:pPr>
            <a:r>
              <a:rPr lang="en-US" b="true" sz="2000">
                <a:solidFill>
                  <a:srgbClr val="FF313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MRR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13171278" y="3180974"/>
            <a:ext cx="4747044" cy="17297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89"/>
              </a:lnSpc>
              <a:spcBef>
                <a:spcPct val="0"/>
              </a:spcBef>
            </a:pPr>
            <a:r>
              <a:rPr lang="en-US" b="true" sz="1799">
                <a:solidFill>
                  <a:srgbClr val="FF89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If</a:t>
            </a:r>
            <a:r>
              <a:rPr lang="en-US" b="true" sz="1799">
                <a:solidFill>
                  <a:srgbClr val="FF89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 you’re generating revenue, make sure you include relevant metrics. For example, annual recurring revenue (ARR), monthly recurring revenue (MRR), and Average Revenue Per Use (ARPU).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8030628" y="6591300"/>
            <a:ext cx="2515794" cy="9556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49"/>
              </a:lnSpc>
            </a:pPr>
            <a:r>
              <a:rPr lang="en-US" sz="2999" b="true">
                <a:solidFill>
                  <a:srgbClr val="FF313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Patents </a:t>
            </a:r>
          </a:p>
          <a:p>
            <a:pPr algn="ctr">
              <a:lnSpc>
                <a:spcPts val="3099"/>
              </a:lnSpc>
              <a:spcBef>
                <a:spcPct val="0"/>
              </a:spcBef>
            </a:pPr>
            <a:r>
              <a:rPr lang="en-US" b="true" sz="1999">
                <a:solidFill>
                  <a:srgbClr val="FF313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granted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731868" y="8696325"/>
            <a:ext cx="6344087" cy="7588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0" indent="0" lvl="0">
              <a:lnSpc>
                <a:spcPts val="3099"/>
              </a:lnSpc>
              <a:spcBef>
                <a:spcPct val="0"/>
              </a:spcBef>
            </a:pPr>
            <a:r>
              <a:rPr lang="en-US" b="true" sz="1999">
                <a:solidFill>
                  <a:srgbClr val="FF89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TOP </a:t>
            </a:r>
            <a:r>
              <a:rPr lang="en-US" b="true" sz="1999" strike="noStrike" u="none">
                <a:solidFill>
                  <a:srgbClr val="FF89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TIP: i</a:t>
            </a:r>
            <a:r>
              <a:rPr lang="en-US" b="true" sz="1999" strike="noStrike" u="none">
                <a:solidFill>
                  <a:srgbClr val="FF89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f</a:t>
            </a:r>
            <a:r>
              <a:rPr lang="en-US" b="true" sz="1999" strike="noStrike" u="none">
                <a:solidFill>
                  <a:srgbClr val="FF89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 you have impressive metrics, use a chart - investors love seeing graphs that trend upwards.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8030628" y="5036433"/>
            <a:ext cx="2515794" cy="18700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499"/>
              </a:lnSpc>
              <a:spcBef>
                <a:spcPct val="0"/>
              </a:spcBef>
            </a:pPr>
            <a:r>
              <a:rPr lang="en-US" sz="9999">
                <a:solidFill>
                  <a:srgbClr val="EBFEFF"/>
                </a:solidFill>
                <a:latin typeface="Chewy"/>
                <a:ea typeface="Chewy"/>
                <a:cs typeface="Chewy"/>
                <a:sym typeface="Chewy"/>
              </a:rPr>
              <a:t>2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10154686" y="9182100"/>
            <a:ext cx="7820758" cy="8356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0" indent="0" lvl="0">
              <a:lnSpc>
                <a:spcPts val="3409"/>
              </a:lnSpc>
              <a:spcBef>
                <a:spcPct val="0"/>
              </a:spcBef>
            </a:pPr>
            <a:r>
              <a:rPr lang="en-US" sz="2199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“Lorem ipsum dolor sit amet, consectetur adipiscing elit, sed do eiusmod tempor incididunt ut labore”</a:t>
            </a:r>
          </a:p>
        </p:txBody>
      </p:sp>
      <p:grpSp>
        <p:nvGrpSpPr>
          <p:cNvPr name="Group 29" id="29"/>
          <p:cNvGrpSpPr/>
          <p:nvPr/>
        </p:nvGrpSpPr>
        <p:grpSpPr>
          <a:xfrm rot="0">
            <a:off x="11636698" y="8626158"/>
            <a:ext cx="2589317" cy="457084"/>
            <a:chOff x="0" y="0"/>
            <a:chExt cx="3452422" cy="609445"/>
          </a:xfrm>
        </p:grpSpPr>
        <p:sp>
          <p:nvSpPr>
            <p:cNvPr name="Freeform 30" id="30"/>
            <p:cNvSpPr/>
            <p:nvPr/>
          </p:nvSpPr>
          <p:spPr>
            <a:xfrm flipH="false" flipV="false" rot="0">
              <a:off x="0" y="0"/>
              <a:ext cx="639684" cy="609445"/>
            </a:xfrm>
            <a:custGeom>
              <a:avLst/>
              <a:gdLst/>
              <a:ahLst/>
              <a:cxnLst/>
              <a:rect r="r" b="b" t="t" l="l"/>
              <a:pathLst>
                <a:path h="609445" w="639684">
                  <a:moveTo>
                    <a:pt x="0" y="0"/>
                  </a:moveTo>
                  <a:lnTo>
                    <a:pt x="639684" y="0"/>
                  </a:lnTo>
                  <a:lnTo>
                    <a:pt x="639684" y="609445"/>
                  </a:lnTo>
                  <a:lnTo>
                    <a:pt x="0" y="60944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1" id="31"/>
            <p:cNvSpPr/>
            <p:nvPr/>
          </p:nvSpPr>
          <p:spPr>
            <a:xfrm flipH="false" flipV="false" rot="0">
              <a:off x="703184" y="0"/>
              <a:ext cx="639684" cy="609445"/>
            </a:xfrm>
            <a:custGeom>
              <a:avLst/>
              <a:gdLst/>
              <a:ahLst/>
              <a:cxnLst/>
              <a:rect r="r" b="b" t="t" l="l"/>
              <a:pathLst>
                <a:path h="609445" w="639684">
                  <a:moveTo>
                    <a:pt x="0" y="0"/>
                  </a:moveTo>
                  <a:lnTo>
                    <a:pt x="639685" y="0"/>
                  </a:lnTo>
                  <a:lnTo>
                    <a:pt x="639685" y="609445"/>
                  </a:lnTo>
                  <a:lnTo>
                    <a:pt x="0" y="60944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2" id="32"/>
            <p:cNvSpPr/>
            <p:nvPr/>
          </p:nvSpPr>
          <p:spPr>
            <a:xfrm flipH="false" flipV="false" rot="0">
              <a:off x="1406369" y="0"/>
              <a:ext cx="639684" cy="609445"/>
            </a:xfrm>
            <a:custGeom>
              <a:avLst/>
              <a:gdLst/>
              <a:ahLst/>
              <a:cxnLst/>
              <a:rect r="r" b="b" t="t" l="l"/>
              <a:pathLst>
                <a:path h="609445" w="639684">
                  <a:moveTo>
                    <a:pt x="0" y="0"/>
                  </a:moveTo>
                  <a:lnTo>
                    <a:pt x="639684" y="0"/>
                  </a:lnTo>
                  <a:lnTo>
                    <a:pt x="639684" y="609445"/>
                  </a:lnTo>
                  <a:lnTo>
                    <a:pt x="0" y="60944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3" id="33"/>
            <p:cNvSpPr/>
            <p:nvPr/>
          </p:nvSpPr>
          <p:spPr>
            <a:xfrm flipH="false" flipV="false" rot="0">
              <a:off x="2109553" y="0"/>
              <a:ext cx="639684" cy="609445"/>
            </a:xfrm>
            <a:custGeom>
              <a:avLst/>
              <a:gdLst/>
              <a:ahLst/>
              <a:cxnLst/>
              <a:rect r="r" b="b" t="t" l="l"/>
              <a:pathLst>
                <a:path h="609445" w="639684">
                  <a:moveTo>
                    <a:pt x="0" y="0"/>
                  </a:moveTo>
                  <a:lnTo>
                    <a:pt x="639685" y="0"/>
                  </a:lnTo>
                  <a:lnTo>
                    <a:pt x="639685" y="609445"/>
                  </a:lnTo>
                  <a:lnTo>
                    <a:pt x="0" y="60944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4" id="34"/>
            <p:cNvSpPr/>
            <p:nvPr/>
          </p:nvSpPr>
          <p:spPr>
            <a:xfrm flipH="false" flipV="false" rot="0">
              <a:off x="2812738" y="0"/>
              <a:ext cx="639684" cy="609445"/>
            </a:xfrm>
            <a:custGeom>
              <a:avLst/>
              <a:gdLst/>
              <a:ahLst/>
              <a:cxnLst/>
              <a:rect r="r" b="b" t="t" l="l"/>
              <a:pathLst>
                <a:path h="609445" w="639684">
                  <a:moveTo>
                    <a:pt x="0" y="0"/>
                  </a:moveTo>
                  <a:lnTo>
                    <a:pt x="639684" y="0"/>
                  </a:lnTo>
                  <a:lnTo>
                    <a:pt x="639684" y="609445"/>
                  </a:lnTo>
                  <a:lnTo>
                    <a:pt x="0" y="60944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</p:grpSp>
      <p:sp>
        <p:nvSpPr>
          <p:cNvPr name="TextBox 35" id="35"/>
          <p:cNvSpPr txBox="true"/>
          <p:nvPr/>
        </p:nvSpPr>
        <p:spPr>
          <a:xfrm rot="0">
            <a:off x="10154686" y="8646996"/>
            <a:ext cx="1353777" cy="4362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0" indent="0" lvl="0">
              <a:lnSpc>
                <a:spcPts val="3719"/>
              </a:lnSpc>
              <a:spcBef>
                <a:spcPct val="0"/>
              </a:spcBef>
            </a:pPr>
            <a:r>
              <a:rPr lang="en-US" b="true" sz="2399">
                <a:solidFill>
                  <a:srgbClr val="FF313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Jane Doe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0"/>
            <a:ext cx="8428838" cy="10287000"/>
            <a:chOff x="0" y="0"/>
            <a:chExt cx="2219941" cy="270933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219941" cy="2709333"/>
            </a:xfrm>
            <a:custGeom>
              <a:avLst/>
              <a:gdLst/>
              <a:ahLst/>
              <a:cxnLst/>
              <a:rect r="r" b="b" t="t" l="l"/>
              <a:pathLst>
                <a:path h="2709333" w="2219941">
                  <a:moveTo>
                    <a:pt x="0" y="0"/>
                  </a:moveTo>
                  <a:lnTo>
                    <a:pt x="2219941" y="0"/>
                  </a:lnTo>
                  <a:lnTo>
                    <a:pt x="2219941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2EACB3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47625"/>
              <a:ext cx="2219941" cy="275695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839945" y="552744"/>
            <a:ext cx="8147912" cy="1946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560"/>
              </a:lnSpc>
            </a:pPr>
            <a:r>
              <a:rPr lang="en-US" sz="7200" b="true">
                <a:solidFill>
                  <a:srgbClr val="FFFFFF"/>
                </a:solidFill>
                <a:latin typeface="Inter Bold"/>
                <a:ea typeface="Inter Bold"/>
                <a:cs typeface="Inter Bold"/>
                <a:sym typeface="Inter Bold"/>
              </a:rPr>
              <a:t>MARKET</a:t>
            </a:r>
          </a:p>
          <a:p>
            <a:pPr algn="l">
              <a:lnSpc>
                <a:spcPts val="7560"/>
              </a:lnSpc>
            </a:pPr>
            <a:r>
              <a:rPr lang="en-US" sz="7200" b="true">
                <a:solidFill>
                  <a:srgbClr val="FFFFFF"/>
                </a:solidFill>
                <a:latin typeface="Inter Bold"/>
                <a:ea typeface="Inter Bold"/>
                <a:cs typeface="Inter Bold"/>
                <a:sym typeface="Inter Bold"/>
              </a:rPr>
              <a:t>OPPORTUNITY</a:t>
            </a:r>
          </a:p>
        </p:txBody>
      </p:sp>
      <p:sp>
        <p:nvSpPr>
          <p:cNvPr name="AutoShape 6" id="6"/>
          <p:cNvSpPr/>
          <p:nvPr/>
        </p:nvSpPr>
        <p:spPr>
          <a:xfrm>
            <a:off x="839945" y="2979726"/>
            <a:ext cx="1858299" cy="0"/>
          </a:xfrm>
          <a:prstGeom prst="line">
            <a:avLst/>
          </a:prstGeom>
          <a:ln cap="flat" w="76200">
            <a:solidFill>
              <a:srgbClr val="C5FC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7" id="7"/>
          <p:cNvSpPr/>
          <p:nvPr/>
        </p:nvSpPr>
        <p:spPr>
          <a:xfrm flipH="false" flipV="false" rot="0">
            <a:off x="2310939" y="3455976"/>
            <a:ext cx="3806960" cy="5881540"/>
          </a:xfrm>
          <a:custGeom>
            <a:avLst/>
            <a:gdLst/>
            <a:ahLst/>
            <a:cxnLst/>
            <a:rect r="r" b="b" t="t" l="l"/>
            <a:pathLst>
              <a:path h="5881540" w="3806960">
                <a:moveTo>
                  <a:pt x="0" y="0"/>
                </a:moveTo>
                <a:lnTo>
                  <a:pt x="3806960" y="0"/>
                </a:lnTo>
                <a:lnTo>
                  <a:pt x="3806960" y="5881540"/>
                </a:lnTo>
                <a:lnTo>
                  <a:pt x="0" y="588154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8" id="8"/>
          <p:cNvSpPr/>
          <p:nvPr/>
        </p:nvSpPr>
        <p:spPr>
          <a:xfrm flipH="false" flipV="false" rot="0">
            <a:off x="4857720" y="6700446"/>
            <a:ext cx="292554" cy="417934"/>
          </a:xfrm>
          <a:custGeom>
            <a:avLst/>
            <a:gdLst/>
            <a:ahLst/>
            <a:cxnLst/>
            <a:rect r="r" b="b" t="t" l="l"/>
            <a:pathLst>
              <a:path h="417934" w="292554">
                <a:moveTo>
                  <a:pt x="0" y="0"/>
                </a:moveTo>
                <a:lnTo>
                  <a:pt x="292554" y="0"/>
                </a:lnTo>
                <a:lnTo>
                  <a:pt x="292554" y="417934"/>
                </a:lnTo>
                <a:lnTo>
                  <a:pt x="0" y="41793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5150274" y="8370994"/>
            <a:ext cx="292554" cy="417934"/>
          </a:xfrm>
          <a:custGeom>
            <a:avLst/>
            <a:gdLst/>
            <a:ahLst/>
            <a:cxnLst/>
            <a:rect r="r" b="b" t="t" l="l"/>
            <a:pathLst>
              <a:path h="417934" w="292554">
                <a:moveTo>
                  <a:pt x="0" y="0"/>
                </a:moveTo>
                <a:lnTo>
                  <a:pt x="292554" y="0"/>
                </a:lnTo>
                <a:lnTo>
                  <a:pt x="292554" y="417935"/>
                </a:lnTo>
                <a:lnTo>
                  <a:pt x="0" y="41793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0" id="10"/>
          <p:cNvGrpSpPr/>
          <p:nvPr/>
        </p:nvGrpSpPr>
        <p:grpSpPr>
          <a:xfrm rot="0">
            <a:off x="8987857" y="1147185"/>
            <a:ext cx="6683462" cy="553720"/>
            <a:chOff x="0" y="0"/>
            <a:chExt cx="1760253" cy="145836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1760253" cy="145836"/>
            </a:xfrm>
            <a:custGeom>
              <a:avLst/>
              <a:gdLst/>
              <a:ahLst/>
              <a:cxnLst/>
              <a:rect r="r" b="b" t="t" l="l"/>
              <a:pathLst>
                <a:path h="145836" w="1760253">
                  <a:moveTo>
                    <a:pt x="59077" y="0"/>
                  </a:moveTo>
                  <a:lnTo>
                    <a:pt x="1701177" y="0"/>
                  </a:lnTo>
                  <a:cubicBezTo>
                    <a:pt x="1716845" y="0"/>
                    <a:pt x="1731871" y="6224"/>
                    <a:pt x="1742950" y="17303"/>
                  </a:cubicBezTo>
                  <a:cubicBezTo>
                    <a:pt x="1754029" y="28382"/>
                    <a:pt x="1760253" y="43409"/>
                    <a:pt x="1760253" y="59077"/>
                  </a:cubicBezTo>
                  <a:lnTo>
                    <a:pt x="1760253" y="86759"/>
                  </a:lnTo>
                  <a:cubicBezTo>
                    <a:pt x="1760253" y="119386"/>
                    <a:pt x="1733804" y="145836"/>
                    <a:pt x="1701177" y="145836"/>
                  </a:cubicBezTo>
                  <a:lnTo>
                    <a:pt x="59077" y="145836"/>
                  </a:lnTo>
                  <a:cubicBezTo>
                    <a:pt x="43409" y="145836"/>
                    <a:pt x="28382" y="139611"/>
                    <a:pt x="17303" y="128532"/>
                  </a:cubicBezTo>
                  <a:cubicBezTo>
                    <a:pt x="6224" y="117453"/>
                    <a:pt x="0" y="102427"/>
                    <a:pt x="0" y="86759"/>
                  </a:cubicBezTo>
                  <a:lnTo>
                    <a:pt x="0" y="59077"/>
                  </a:lnTo>
                  <a:cubicBezTo>
                    <a:pt x="0" y="26450"/>
                    <a:pt x="26450" y="0"/>
                    <a:pt x="59077" y="0"/>
                  </a:cubicBezTo>
                  <a:close/>
                </a:path>
              </a:pathLst>
            </a:custGeom>
            <a:solidFill>
              <a:srgbClr val="2EACB3"/>
            </a:solidFill>
          </p:spPr>
        </p:sp>
        <p:sp>
          <p:nvSpPr>
            <p:cNvPr name="TextBox 12" id="12"/>
            <p:cNvSpPr txBox="true"/>
            <p:nvPr/>
          </p:nvSpPr>
          <p:spPr>
            <a:xfrm>
              <a:off x="0" y="-38100"/>
              <a:ext cx="1760253" cy="18393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079"/>
                </a:lnSpc>
              </a:pPr>
              <a:r>
                <a:rPr lang="en-US" b="true" sz="2199">
                  <a:solidFill>
                    <a:srgbClr val="FFFFFF"/>
                  </a:solidFill>
                  <a:latin typeface="Inter Bold"/>
                  <a:ea typeface="Inter Bold"/>
                  <a:cs typeface="Inter Bold"/>
                  <a:sym typeface="Inter Bold"/>
                </a:rPr>
                <a:t>TOTAL ADDRESSABLE MARKET</a:t>
              </a:r>
            </a:p>
          </p:txBody>
        </p:sp>
      </p:grpSp>
      <p:grpSp>
        <p:nvGrpSpPr>
          <p:cNvPr name="Group 13" id="13"/>
          <p:cNvGrpSpPr/>
          <p:nvPr/>
        </p:nvGrpSpPr>
        <p:grpSpPr>
          <a:xfrm rot="0">
            <a:off x="8987857" y="4537347"/>
            <a:ext cx="6683462" cy="553720"/>
            <a:chOff x="0" y="0"/>
            <a:chExt cx="1760253" cy="145836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1760253" cy="145836"/>
            </a:xfrm>
            <a:custGeom>
              <a:avLst/>
              <a:gdLst/>
              <a:ahLst/>
              <a:cxnLst/>
              <a:rect r="r" b="b" t="t" l="l"/>
              <a:pathLst>
                <a:path h="145836" w="1760253">
                  <a:moveTo>
                    <a:pt x="59077" y="0"/>
                  </a:moveTo>
                  <a:lnTo>
                    <a:pt x="1701177" y="0"/>
                  </a:lnTo>
                  <a:cubicBezTo>
                    <a:pt x="1716845" y="0"/>
                    <a:pt x="1731871" y="6224"/>
                    <a:pt x="1742950" y="17303"/>
                  </a:cubicBezTo>
                  <a:cubicBezTo>
                    <a:pt x="1754029" y="28382"/>
                    <a:pt x="1760253" y="43409"/>
                    <a:pt x="1760253" y="59077"/>
                  </a:cubicBezTo>
                  <a:lnTo>
                    <a:pt x="1760253" y="86759"/>
                  </a:lnTo>
                  <a:cubicBezTo>
                    <a:pt x="1760253" y="119386"/>
                    <a:pt x="1733804" y="145836"/>
                    <a:pt x="1701177" y="145836"/>
                  </a:cubicBezTo>
                  <a:lnTo>
                    <a:pt x="59077" y="145836"/>
                  </a:lnTo>
                  <a:cubicBezTo>
                    <a:pt x="43409" y="145836"/>
                    <a:pt x="28382" y="139611"/>
                    <a:pt x="17303" y="128532"/>
                  </a:cubicBezTo>
                  <a:cubicBezTo>
                    <a:pt x="6224" y="117453"/>
                    <a:pt x="0" y="102427"/>
                    <a:pt x="0" y="86759"/>
                  </a:cubicBezTo>
                  <a:lnTo>
                    <a:pt x="0" y="59077"/>
                  </a:lnTo>
                  <a:cubicBezTo>
                    <a:pt x="0" y="26450"/>
                    <a:pt x="26450" y="0"/>
                    <a:pt x="59077" y="0"/>
                  </a:cubicBezTo>
                  <a:close/>
                </a:path>
              </a:pathLst>
            </a:custGeom>
            <a:solidFill>
              <a:srgbClr val="2EACB3"/>
            </a:solidFill>
          </p:spPr>
        </p:sp>
        <p:sp>
          <p:nvSpPr>
            <p:cNvPr name="TextBox 15" id="15"/>
            <p:cNvSpPr txBox="true"/>
            <p:nvPr/>
          </p:nvSpPr>
          <p:spPr>
            <a:xfrm>
              <a:off x="0" y="-38100"/>
              <a:ext cx="1760253" cy="18393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079"/>
                </a:lnSpc>
              </a:pPr>
              <a:r>
                <a:rPr lang="en-US" b="true" sz="2199">
                  <a:solidFill>
                    <a:srgbClr val="FFFFFF"/>
                  </a:solidFill>
                  <a:latin typeface="Inter Bold"/>
                  <a:ea typeface="Inter Bold"/>
                  <a:cs typeface="Inter Bold"/>
                  <a:sym typeface="Inter Bold"/>
                </a:rPr>
                <a:t>SERVICEABLE ADDRESSABLE MARKET</a:t>
              </a:r>
            </a:p>
          </p:txBody>
        </p:sp>
      </p:grpSp>
      <p:grpSp>
        <p:nvGrpSpPr>
          <p:cNvPr name="Group 16" id="16"/>
          <p:cNvGrpSpPr/>
          <p:nvPr/>
        </p:nvGrpSpPr>
        <p:grpSpPr>
          <a:xfrm rot="0">
            <a:off x="8987857" y="7507877"/>
            <a:ext cx="6683462" cy="553720"/>
            <a:chOff x="0" y="0"/>
            <a:chExt cx="1760253" cy="145836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1760253" cy="145836"/>
            </a:xfrm>
            <a:custGeom>
              <a:avLst/>
              <a:gdLst/>
              <a:ahLst/>
              <a:cxnLst/>
              <a:rect r="r" b="b" t="t" l="l"/>
              <a:pathLst>
                <a:path h="145836" w="1760253">
                  <a:moveTo>
                    <a:pt x="59077" y="0"/>
                  </a:moveTo>
                  <a:lnTo>
                    <a:pt x="1701177" y="0"/>
                  </a:lnTo>
                  <a:cubicBezTo>
                    <a:pt x="1716845" y="0"/>
                    <a:pt x="1731871" y="6224"/>
                    <a:pt x="1742950" y="17303"/>
                  </a:cubicBezTo>
                  <a:cubicBezTo>
                    <a:pt x="1754029" y="28382"/>
                    <a:pt x="1760253" y="43409"/>
                    <a:pt x="1760253" y="59077"/>
                  </a:cubicBezTo>
                  <a:lnTo>
                    <a:pt x="1760253" y="86759"/>
                  </a:lnTo>
                  <a:cubicBezTo>
                    <a:pt x="1760253" y="119386"/>
                    <a:pt x="1733804" y="145836"/>
                    <a:pt x="1701177" y="145836"/>
                  </a:cubicBezTo>
                  <a:lnTo>
                    <a:pt x="59077" y="145836"/>
                  </a:lnTo>
                  <a:cubicBezTo>
                    <a:pt x="43409" y="145836"/>
                    <a:pt x="28382" y="139611"/>
                    <a:pt x="17303" y="128532"/>
                  </a:cubicBezTo>
                  <a:cubicBezTo>
                    <a:pt x="6224" y="117453"/>
                    <a:pt x="0" y="102427"/>
                    <a:pt x="0" y="86759"/>
                  </a:cubicBezTo>
                  <a:lnTo>
                    <a:pt x="0" y="59077"/>
                  </a:lnTo>
                  <a:cubicBezTo>
                    <a:pt x="0" y="26450"/>
                    <a:pt x="26450" y="0"/>
                    <a:pt x="59077" y="0"/>
                  </a:cubicBezTo>
                  <a:close/>
                </a:path>
              </a:pathLst>
            </a:custGeom>
            <a:solidFill>
              <a:srgbClr val="2EACB3"/>
            </a:solidFill>
          </p:spPr>
        </p:sp>
        <p:sp>
          <p:nvSpPr>
            <p:cNvPr name="TextBox 18" id="18"/>
            <p:cNvSpPr txBox="true"/>
            <p:nvPr/>
          </p:nvSpPr>
          <p:spPr>
            <a:xfrm>
              <a:off x="0" y="-38100"/>
              <a:ext cx="1760253" cy="18393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079"/>
                </a:lnSpc>
              </a:pPr>
              <a:r>
                <a:rPr lang="en-US" b="true" sz="2199">
                  <a:solidFill>
                    <a:srgbClr val="FFFFFF"/>
                  </a:solidFill>
                  <a:latin typeface="Inter Bold"/>
                  <a:ea typeface="Inter Bold"/>
                  <a:cs typeface="Inter Bold"/>
                  <a:sym typeface="Inter Bold"/>
                </a:rPr>
                <a:t>SERVICEABLE OBTAINABLE MARKET</a:t>
              </a:r>
            </a:p>
          </p:txBody>
        </p:sp>
      </p:grpSp>
      <p:grpSp>
        <p:nvGrpSpPr>
          <p:cNvPr name="Group 19" id="19"/>
          <p:cNvGrpSpPr/>
          <p:nvPr/>
        </p:nvGrpSpPr>
        <p:grpSpPr>
          <a:xfrm rot="0">
            <a:off x="15941633" y="7975432"/>
            <a:ext cx="3803190" cy="3803190"/>
            <a:chOff x="0" y="0"/>
            <a:chExt cx="812800" cy="812800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00" cap="sq">
              <a:solidFill>
                <a:srgbClr val="C5FCFF"/>
              </a:solidFill>
              <a:prstDash val="solid"/>
              <a:miter/>
            </a:ln>
          </p:spPr>
        </p:sp>
        <p:sp>
          <p:nvSpPr>
            <p:cNvPr name="TextBox 21" id="21"/>
            <p:cNvSpPr txBox="true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sp>
        <p:nvSpPr>
          <p:cNvPr name="TextBox 22" id="22"/>
          <p:cNvSpPr txBox="true"/>
          <p:nvPr/>
        </p:nvSpPr>
        <p:spPr>
          <a:xfrm rot="0">
            <a:off x="8987857" y="1817042"/>
            <a:ext cx="8271443" cy="21215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3410"/>
              </a:lnSpc>
            </a:pPr>
            <a:r>
              <a:rPr lang="en-US" sz="2200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The largest possible market size. This is the total  revenue opportunity if your company captured 100% market share for your product/service. </a:t>
            </a:r>
          </a:p>
          <a:p>
            <a:pPr algn="just" marL="0" indent="0" lvl="0">
              <a:lnSpc>
                <a:spcPts val="3410"/>
              </a:lnSpc>
            </a:pPr>
            <a:r>
              <a:rPr lang="en-US" b="true" sz="2200">
                <a:solidFill>
                  <a:srgbClr val="FF313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Remember</a:t>
            </a:r>
            <a:r>
              <a:rPr lang="en-US" sz="2200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: investors prefer a bottom-up approach to calculating TAM.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8987857" y="5214892"/>
            <a:ext cx="8271443" cy="1692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0" indent="0" lvl="0">
              <a:lnSpc>
                <a:spcPts val="3410"/>
              </a:lnSpc>
            </a:pPr>
            <a:r>
              <a:rPr lang="en-US" sz="2200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This is the portion of the market that your product/servce can serve given your business model and scope - i.e. the segment of TAM that sits within your target geography, customer demographic, or product/service category.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8987857" y="8184117"/>
            <a:ext cx="8271443" cy="1692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0" indent="0" lvl="0">
              <a:lnSpc>
                <a:spcPts val="3410"/>
              </a:lnSpc>
            </a:pPr>
            <a:r>
              <a:rPr lang="en-US" sz="2200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This is the share of the SAM that you can realistically capture - your target market. If you are pre-revenue history, SOM is often an educated guess – e.g., you might say, “In our first year, we aim to capture 5% of the SAM”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8987857" y="119187"/>
            <a:ext cx="8855371" cy="8356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409"/>
              </a:lnSpc>
              <a:spcBef>
                <a:spcPct val="0"/>
              </a:spcBef>
            </a:pPr>
            <a:r>
              <a:rPr lang="en-US" b="true" sz="2199">
                <a:solidFill>
                  <a:srgbClr val="FF89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TOP TIP:</a:t>
            </a:r>
            <a:r>
              <a:rPr lang="en-US" b="true" sz="2199">
                <a:solidFill>
                  <a:srgbClr val="FF89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  </a:t>
            </a:r>
            <a:r>
              <a:rPr lang="en-US" b="true" sz="2199">
                <a:solidFill>
                  <a:srgbClr val="FF89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validate your market with third-party research or competitor benchmarks.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7259300" y="9151339"/>
            <a:ext cx="1028700" cy="1135661"/>
            <a:chOff x="0" y="0"/>
            <a:chExt cx="270933" cy="299104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70933" cy="299104"/>
            </a:xfrm>
            <a:custGeom>
              <a:avLst/>
              <a:gdLst/>
              <a:ahLst/>
              <a:cxnLst/>
              <a:rect r="r" b="b" t="t" l="l"/>
              <a:pathLst>
                <a:path h="299104" w="270933">
                  <a:moveTo>
                    <a:pt x="0" y="0"/>
                  </a:moveTo>
                  <a:lnTo>
                    <a:pt x="270933" y="0"/>
                  </a:lnTo>
                  <a:lnTo>
                    <a:pt x="270933" y="299104"/>
                  </a:lnTo>
                  <a:lnTo>
                    <a:pt x="0" y="299104"/>
                  </a:lnTo>
                  <a:close/>
                </a:path>
              </a:pathLst>
            </a:custGeom>
            <a:solidFill>
              <a:srgbClr val="C5FCF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47625"/>
              <a:ext cx="270933" cy="34672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3741492" y="-2408416"/>
            <a:ext cx="5402508" cy="5402508"/>
            <a:chOff x="0" y="0"/>
            <a:chExt cx="812800" cy="812800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00" cap="sq">
              <a:solidFill>
                <a:srgbClr val="EBFEFF"/>
              </a:solidFill>
              <a:prstDash val="solid"/>
              <a:miter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graphicFrame>
        <p:nvGraphicFramePr>
          <p:cNvPr name="Table 8" id="8"/>
          <p:cNvGraphicFramePr>
            <a:graphicFrameLocks noGrp="true"/>
          </p:cNvGraphicFramePr>
          <p:nvPr/>
        </p:nvGraphicFramePr>
        <p:xfrm>
          <a:off x="5615875" y="3170949"/>
          <a:ext cx="10110578" cy="5400675"/>
        </p:xfrm>
        <a:graphic>
          <a:graphicData uri="http://schemas.openxmlformats.org/drawingml/2006/table">
            <a:tbl>
              <a:tblPr/>
              <a:tblGrid>
                <a:gridCol w="3372356"/>
                <a:gridCol w="3532165"/>
                <a:gridCol w="3206056"/>
              </a:tblGrid>
              <a:tr h="138347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99"/>
                        </a:lnSpc>
                        <a:defRPr/>
                      </a:pPr>
                      <a:r>
                        <a:rPr lang="en-US" sz="1999" b="true">
                          <a:solidFill>
                            <a:srgbClr val="FFFFFF"/>
                          </a:solidFill>
                          <a:latin typeface="Inter Bold"/>
                          <a:ea typeface="Inter Bold"/>
                          <a:cs typeface="Inter Bold"/>
                          <a:sym typeface="Inter Bold"/>
                        </a:rPr>
                        <a:t>YOUR COMPANY NAME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57150">
                      <a:solidFill>
                        <a:srgbClr val="2EAC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57150">
                      <a:solidFill>
                        <a:srgbClr val="2EAC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57150">
                      <a:solidFill>
                        <a:srgbClr val="2EAC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57150">
                      <a:solidFill>
                        <a:srgbClr val="2EAC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ACB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99"/>
                        </a:lnSpc>
                        <a:defRPr/>
                      </a:pPr>
                      <a:r>
                        <a:rPr lang="en-US" sz="1999" b="true">
                          <a:solidFill>
                            <a:srgbClr val="000000"/>
                          </a:solidFill>
                          <a:latin typeface="Inter Bold"/>
                          <a:ea typeface="Inter Bold"/>
                          <a:cs typeface="Inter Bold"/>
                          <a:sym typeface="Inter Bold"/>
                        </a:rPr>
                        <a:t>NAME OF COMPETITOR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57150">
                      <a:solidFill>
                        <a:srgbClr val="2EAC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99"/>
                        </a:lnSpc>
                        <a:defRPr/>
                      </a:pPr>
                      <a:r>
                        <a:rPr lang="en-US" sz="1999" b="true">
                          <a:solidFill>
                            <a:srgbClr val="000000"/>
                          </a:solidFill>
                          <a:latin typeface="Inter Bold"/>
                          <a:ea typeface="Inter Bold"/>
                          <a:cs typeface="Inter Bold"/>
                          <a:sym typeface="Inter Bold"/>
                        </a:rPr>
                        <a:t>NAME OF COMPETITOR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4300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99"/>
                        </a:lnSpc>
                        <a:defRPr/>
                      </a:pPr>
                      <a:r>
                        <a:rPr lang="en-US" sz="1999" b="true">
                          <a:solidFill>
                            <a:srgbClr val="2EACB3"/>
                          </a:solidFill>
                          <a:latin typeface="Inter Bold"/>
                          <a:ea typeface="Inter Bold"/>
                          <a:cs typeface="Inter Bold"/>
                          <a:sym typeface="Inter Bold"/>
                        </a:rPr>
                        <a:t>Lorem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57150">
                      <a:solidFill>
                        <a:srgbClr val="2EAC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57150">
                      <a:solidFill>
                        <a:srgbClr val="2EAC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57150">
                      <a:solidFill>
                        <a:srgbClr val="2EAC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57150">
                      <a:solidFill>
                        <a:srgbClr val="2EAC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Inter"/>
                          <a:ea typeface="Inter"/>
                          <a:cs typeface="Inter"/>
                          <a:sym typeface="Inter"/>
                        </a:rPr>
                        <a:t>Lorem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57150">
                      <a:solidFill>
                        <a:srgbClr val="2EAC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Inter"/>
                          <a:ea typeface="Inter"/>
                          <a:cs typeface="Inter"/>
                          <a:sym typeface="Inter"/>
                        </a:rPr>
                        <a:t>Lorem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4300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99"/>
                        </a:lnSpc>
                        <a:defRPr/>
                      </a:pPr>
                      <a:r>
                        <a:rPr lang="en-US" sz="1999" b="true">
                          <a:solidFill>
                            <a:srgbClr val="2EACB3"/>
                          </a:solidFill>
                          <a:latin typeface="Inter Bold"/>
                          <a:ea typeface="Inter Bold"/>
                          <a:cs typeface="Inter Bold"/>
                          <a:sym typeface="Inter Bold"/>
                        </a:rPr>
                        <a:t>Lorem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57150">
                      <a:solidFill>
                        <a:srgbClr val="2EAC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57150">
                      <a:solidFill>
                        <a:srgbClr val="2EAC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57150">
                      <a:solidFill>
                        <a:srgbClr val="2EAC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57150">
                      <a:solidFill>
                        <a:srgbClr val="2EAC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Inter"/>
                          <a:ea typeface="Inter"/>
                          <a:cs typeface="Inter"/>
                          <a:sym typeface="Inter"/>
                        </a:rPr>
                        <a:t>Lorem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57150">
                      <a:solidFill>
                        <a:srgbClr val="2EAC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Inter"/>
                          <a:ea typeface="Inter"/>
                          <a:cs typeface="Inter"/>
                          <a:sym typeface="Inter"/>
                        </a:rPr>
                        <a:t>Lorem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4300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99"/>
                        </a:lnSpc>
                        <a:defRPr/>
                      </a:pPr>
                      <a:r>
                        <a:rPr lang="en-US" sz="1999" b="true">
                          <a:solidFill>
                            <a:srgbClr val="2EACB3"/>
                          </a:solidFill>
                          <a:latin typeface="Inter Bold"/>
                          <a:ea typeface="Inter Bold"/>
                          <a:cs typeface="Inter Bold"/>
                          <a:sym typeface="Inter Bold"/>
                        </a:rPr>
                        <a:t>Lorem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57150">
                      <a:solidFill>
                        <a:srgbClr val="2EAC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57150">
                      <a:solidFill>
                        <a:srgbClr val="2EAC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57150">
                      <a:solidFill>
                        <a:srgbClr val="2EAC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57150">
                      <a:solidFill>
                        <a:srgbClr val="2EAC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Inter"/>
                          <a:ea typeface="Inter"/>
                          <a:cs typeface="Inter"/>
                          <a:sym typeface="Inter"/>
                        </a:rPr>
                        <a:t>Lorem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57150">
                      <a:solidFill>
                        <a:srgbClr val="2EAC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Inter"/>
                          <a:ea typeface="Inter"/>
                          <a:cs typeface="Inter"/>
                          <a:sym typeface="Inter"/>
                        </a:rPr>
                        <a:t>Lorem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4300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99"/>
                        </a:lnSpc>
                        <a:defRPr/>
                      </a:pPr>
                      <a:r>
                        <a:rPr lang="en-US" sz="1999" b="true">
                          <a:solidFill>
                            <a:srgbClr val="2EACB3"/>
                          </a:solidFill>
                          <a:latin typeface="Inter Bold"/>
                          <a:ea typeface="Inter Bold"/>
                          <a:cs typeface="Inter Bold"/>
                          <a:sym typeface="Inter Bold"/>
                        </a:rPr>
                        <a:t>Lorem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57150">
                      <a:solidFill>
                        <a:srgbClr val="2EAC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57150">
                      <a:solidFill>
                        <a:srgbClr val="2EAC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57150">
                      <a:solidFill>
                        <a:srgbClr val="2EAC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57150">
                      <a:solidFill>
                        <a:srgbClr val="2EAC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Inter"/>
                          <a:ea typeface="Inter"/>
                          <a:cs typeface="Inter"/>
                          <a:sym typeface="Inter"/>
                        </a:rPr>
                        <a:t>Lorem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57150">
                      <a:solidFill>
                        <a:srgbClr val="2EAC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Inter"/>
                          <a:ea typeface="Inter"/>
                          <a:cs typeface="Inter"/>
                          <a:sym typeface="Inter"/>
                        </a:rPr>
                        <a:t>Lorem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name="TextBox 9" id="9"/>
          <p:cNvSpPr txBox="true"/>
          <p:nvPr/>
        </p:nvSpPr>
        <p:spPr>
          <a:xfrm rot="0">
            <a:off x="512764" y="8828799"/>
            <a:ext cx="16241464" cy="9410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3779"/>
              </a:lnSpc>
            </a:pPr>
            <a:r>
              <a:rPr lang="en-US" sz="2699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Think about: </a:t>
            </a:r>
            <a:r>
              <a:rPr lang="en-US" sz="2699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Who are your main competitors? How will you beat them? How sustainable are your advantages?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839945" y="4631886"/>
            <a:ext cx="4759215" cy="9228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734"/>
              </a:lnSpc>
              <a:spcBef>
                <a:spcPct val="0"/>
              </a:spcBef>
            </a:pPr>
            <a:r>
              <a:rPr lang="en-US" sz="2667">
                <a:solidFill>
                  <a:srgbClr val="FF3131"/>
                </a:solidFill>
                <a:latin typeface="Inter"/>
                <a:ea typeface="Inter"/>
                <a:cs typeface="Inter"/>
                <a:sym typeface="Inter"/>
              </a:rPr>
              <a:t>Advantage 1 (e.g., price, speed, features, usability)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3404265" y="5814137"/>
            <a:ext cx="2035448" cy="4561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734"/>
              </a:lnSpc>
              <a:spcBef>
                <a:spcPct val="0"/>
              </a:spcBef>
            </a:pPr>
            <a:r>
              <a:rPr lang="en-US" sz="2667">
                <a:solidFill>
                  <a:srgbClr val="FF3131"/>
                </a:solidFill>
                <a:latin typeface="Inter"/>
                <a:ea typeface="Inter"/>
                <a:cs typeface="Inter"/>
                <a:sym typeface="Inter"/>
              </a:rPr>
              <a:t>Advantage 2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3398981" y="6839345"/>
            <a:ext cx="2046015" cy="4561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734"/>
              </a:lnSpc>
              <a:spcBef>
                <a:spcPct val="0"/>
              </a:spcBef>
            </a:pPr>
            <a:r>
              <a:rPr lang="en-US" sz="2667">
                <a:solidFill>
                  <a:srgbClr val="FF3131"/>
                </a:solidFill>
                <a:latin typeface="Inter"/>
                <a:ea typeface="Inter"/>
                <a:cs typeface="Inter"/>
                <a:sym typeface="Inter"/>
              </a:rPr>
              <a:t>Advantage 3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3398014" y="7864553"/>
            <a:ext cx="2047949" cy="4561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734"/>
              </a:lnSpc>
              <a:spcBef>
                <a:spcPct val="0"/>
              </a:spcBef>
            </a:pPr>
            <a:r>
              <a:rPr lang="en-US" sz="2667">
                <a:solidFill>
                  <a:srgbClr val="FF3131"/>
                </a:solidFill>
                <a:latin typeface="Inter"/>
                <a:ea typeface="Inter"/>
                <a:cs typeface="Inter"/>
                <a:sym typeface="Inter"/>
              </a:rPr>
              <a:t>Advantage 4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839945" y="552744"/>
            <a:ext cx="9509963" cy="9944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560"/>
              </a:lnSpc>
            </a:pPr>
            <a:r>
              <a:rPr lang="en-US" sz="7200" b="true">
                <a:solidFill>
                  <a:srgbClr val="2EACB3"/>
                </a:solidFill>
                <a:latin typeface="Inter Bold"/>
                <a:ea typeface="Inter Bold"/>
                <a:cs typeface="Inter Bold"/>
                <a:sym typeface="Inter Bold"/>
              </a:rPr>
              <a:t>COMPETITION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1005613" y="1649198"/>
            <a:ext cx="8138387" cy="3962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3359"/>
              </a:lnSpc>
            </a:pPr>
            <a:r>
              <a:rPr lang="en-US" b="true" sz="2400" spc="177">
                <a:solidFill>
                  <a:srgbClr val="2EACB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WE BEAT COMPETITORS ON</a:t>
            </a:r>
            <a:r>
              <a:rPr lang="en-US" b="true" sz="2400" spc="177">
                <a:solidFill>
                  <a:srgbClr val="FF313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 X,Y,Z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9144000" y="235688"/>
            <a:ext cx="8629650" cy="28460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3779"/>
              </a:lnSpc>
              <a:spcBef>
                <a:spcPct val="0"/>
              </a:spcBef>
            </a:pPr>
            <a:r>
              <a:rPr lang="en-US" b="true" sz="2699">
                <a:solidFill>
                  <a:srgbClr val="FF89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TOP TIP:</a:t>
            </a:r>
            <a:r>
              <a:rPr lang="en-US" sz="2699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 don’t claim you have 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“no competition” - This is naive and wiill cause invcestors to switch off. It’s better to acknowledge your comp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e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ti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tors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’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stre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n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g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t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hs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 but make it clear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 w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h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y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 your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s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olu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t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io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n 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is be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t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t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e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r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for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 your s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pec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i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f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i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c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targe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t 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marke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t.</a:t>
            </a:r>
          </a:p>
          <a:p>
            <a:pPr algn="just">
              <a:lnSpc>
                <a:spcPts val="3779"/>
              </a:lnSpc>
              <a:spcBef>
                <a:spcPct val="0"/>
              </a:spcBef>
            </a:pP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5765930" y="-1486031"/>
            <a:ext cx="4110522" cy="4110522"/>
            <a:chOff x="0" y="0"/>
            <a:chExt cx="812800" cy="8128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00" cap="sq">
              <a:solidFill>
                <a:srgbClr val="C5FCFF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839945" y="2005492"/>
            <a:ext cx="9506323" cy="63569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200"/>
              </a:lnSpc>
            </a:pPr>
            <a:r>
              <a:rPr lang="en-US" sz="2400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On this slide you should explain how you make money / who is paying for this and how much?</a:t>
            </a:r>
          </a:p>
          <a:p>
            <a:pPr algn="l">
              <a:lnSpc>
                <a:spcPts val="4200"/>
              </a:lnSpc>
            </a:pPr>
          </a:p>
          <a:p>
            <a:pPr algn="l" marL="518160" indent="-259080" lvl="1">
              <a:lnSpc>
                <a:spcPts val="4200"/>
              </a:lnSpc>
              <a:buFont typeface="Arial"/>
              <a:buChar char="•"/>
            </a:pPr>
            <a:r>
              <a:rPr lang="en-US" sz="2400" strike="noStrike" u="none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What is y</a:t>
            </a:r>
            <a:r>
              <a:rPr lang="en-US" sz="2400" strike="noStrike" u="none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our pricing model (subscription, transaction fees, enterprise sales, etc.)</a:t>
            </a:r>
          </a:p>
          <a:p>
            <a:pPr algn="l" marL="518160" indent="-259080" lvl="1">
              <a:lnSpc>
                <a:spcPts val="4200"/>
              </a:lnSpc>
              <a:buFont typeface="Arial"/>
              <a:buChar char="•"/>
            </a:pPr>
            <a:r>
              <a:rPr lang="en-US" sz="2400" strike="noStrike" u="none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List all revenue streams if you have more than one.</a:t>
            </a:r>
          </a:p>
          <a:p>
            <a:pPr algn="l" marL="518160" indent="-259080" lvl="1">
              <a:lnSpc>
                <a:spcPts val="4200"/>
              </a:lnSpc>
              <a:buFont typeface="Arial"/>
              <a:buChar char="•"/>
            </a:pPr>
            <a:r>
              <a:rPr lang="en-US" sz="2400" strike="noStrike" u="none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Whst is your  customer acquisition strategy? </a:t>
            </a:r>
          </a:p>
          <a:p>
            <a:pPr algn="l" marL="1036320" indent="-345440" lvl="2">
              <a:lnSpc>
                <a:spcPts val="4200"/>
              </a:lnSpc>
              <a:buFont typeface="Arial"/>
              <a:buChar char="⚬"/>
            </a:pPr>
            <a:r>
              <a:rPr lang="en-US" sz="2400" strike="noStrike" u="none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Who is your target customer, and how do you define them?</a:t>
            </a:r>
          </a:p>
          <a:p>
            <a:pPr algn="l" marL="1036320" indent="-345440" lvl="2">
              <a:lnSpc>
                <a:spcPts val="4200"/>
              </a:lnSpc>
              <a:buFont typeface="Arial"/>
              <a:buChar char="⚬"/>
            </a:pPr>
            <a:r>
              <a:rPr lang="en-US" sz="2400" strike="noStrike" u="none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W</a:t>
            </a:r>
            <a:r>
              <a:rPr lang="en-US" sz="2400" strike="noStrike" u="none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hat channels will you use to reach and acquire these customers?</a:t>
            </a:r>
          </a:p>
          <a:p>
            <a:pPr algn="l" marL="518160" indent="-259080" lvl="1">
              <a:lnSpc>
                <a:spcPts val="4200"/>
              </a:lnSpc>
              <a:buFont typeface="Arial"/>
              <a:buChar char="•"/>
            </a:pPr>
            <a:r>
              <a:rPr lang="en-US" sz="2400" strike="noStrike" u="none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How much will it cost to acquire each customer, and how does this compare to their lifetime value (LTV)?</a:t>
            </a:r>
          </a:p>
        </p:txBody>
      </p:sp>
      <p:grpSp>
        <p:nvGrpSpPr>
          <p:cNvPr name="Group 6" id="6"/>
          <p:cNvGrpSpPr/>
          <p:nvPr/>
        </p:nvGrpSpPr>
        <p:grpSpPr>
          <a:xfrm rot="0">
            <a:off x="10812931" y="2129317"/>
            <a:ext cx="6028378" cy="5989210"/>
            <a:chOff x="0" y="0"/>
            <a:chExt cx="8037837" cy="7985613"/>
          </a:xfrm>
        </p:grpSpPr>
        <p:sp>
          <p:nvSpPr>
            <p:cNvPr name="AutoShape 7" id="7"/>
            <p:cNvSpPr/>
            <p:nvPr/>
          </p:nvSpPr>
          <p:spPr>
            <a:xfrm>
              <a:off x="0" y="0"/>
              <a:ext cx="8037837" cy="7985613"/>
            </a:xfrm>
            <a:prstGeom prst="rect">
              <a:avLst/>
            </a:prstGeom>
            <a:solidFill>
              <a:srgbClr val="2EACB3"/>
            </a:solidFill>
          </p:spPr>
        </p:sp>
      </p:grpSp>
      <p:sp>
        <p:nvSpPr>
          <p:cNvPr name="TextBox 8" id="8"/>
          <p:cNvSpPr txBox="true"/>
          <p:nvPr/>
        </p:nvSpPr>
        <p:spPr>
          <a:xfrm rot="0">
            <a:off x="11388534" y="4148562"/>
            <a:ext cx="4877173" cy="18935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779"/>
              </a:lnSpc>
            </a:pPr>
            <a:r>
              <a:rPr lang="en-US" sz="2699" b="true">
                <a:solidFill>
                  <a:srgbClr val="FFFFFF"/>
                </a:solidFill>
                <a:latin typeface="Inter Bold"/>
                <a:ea typeface="Inter Bold"/>
                <a:cs typeface="Inter Bold"/>
                <a:sym typeface="Inter Bold"/>
              </a:rPr>
              <a:t>PLACE HERE AN IMAGE OR CHART/GRAPH THAT DESCRIBES YOUR BUSINESS MODEL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849470" y="8877966"/>
            <a:ext cx="15991839" cy="7588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3099"/>
              </a:lnSpc>
              <a:spcBef>
                <a:spcPct val="0"/>
              </a:spcBef>
            </a:pPr>
            <a:r>
              <a:rPr lang="en-US" b="true" sz="1999">
                <a:solidFill>
                  <a:srgbClr val="FF89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TOP TIP: </a:t>
            </a:r>
            <a:r>
              <a:rPr lang="en-US" b="true" sz="1999">
                <a:solidFill>
                  <a:srgbClr val="FF89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Keep </a:t>
            </a:r>
            <a:r>
              <a:rPr lang="en-US" b="true" sz="1999">
                <a:solidFill>
                  <a:srgbClr val="FF89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it simple. A simple pricing structure (e.g., “£40/month per user”) is far better than a complicated multi-tier model. You should be able to explain your pricing model within 30s .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839945" y="552744"/>
            <a:ext cx="9509963" cy="9944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560"/>
              </a:lnSpc>
            </a:pPr>
            <a:r>
              <a:rPr lang="en-US" sz="7200" b="true">
                <a:solidFill>
                  <a:srgbClr val="2EACB3"/>
                </a:solidFill>
                <a:latin typeface="Inter Bold"/>
                <a:ea typeface="Inter Bold"/>
                <a:cs typeface="Inter Bold"/>
                <a:sym typeface="Inter Bold"/>
              </a:rPr>
              <a:t>BUSINESS MODEL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0"/>
            <a:ext cx="18288000" cy="1756449"/>
            <a:chOff x="0" y="0"/>
            <a:chExt cx="4816593" cy="462604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816592" cy="462604"/>
            </a:xfrm>
            <a:custGeom>
              <a:avLst/>
              <a:gdLst/>
              <a:ahLst/>
              <a:cxnLst/>
              <a:rect r="r" b="b" t="t" l="l"/>
              <a:pathLst>
                <a:path h="462604" w="4816592">
                  <a:moveTo>
                    <a:pt x="0" y="0"/>
                  </a:moveTo>
                  <a:lnTo>
                    <a:pt x="4816592" y="0"/>
                  </a:lnTo>
                  <a:lnTo>
                    <a:pt x="4816592" y="462604"/>
                  </a:lnTo>
                  <a:lnTo>
                    <a:pt x="0" y="462604"/>
                  </a:lnTo>
                  <a:close/>
                </a:path>
              </a:pathLst>
            </a:custGeom>
            <a:solidFill>
              <a:srgbClr val="2EACB3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47625"/>
              <a:ext cx="4816593" cy="51022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15745226" y="-1332365"/>
            <a:ext cx="3803190" cy="3803190"/>
            <a:chOff x="0" y="0"/>
            <a:chExt cx="812800" cy="812800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00" cap="sq">
              <a:solidFill>
                <a:srgbClr val="C5FCFF"/>
              </a:solidFill>
              <a:prstDash val="solid"/>
              <a:miter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grpSp>
        <p:nvGrpSpPr>
          <p:cNvPr name="Group 8" id="8"/>
          <p:cNvGrpSpPr/>
          <p:nvPr/>
        </p:nvGrpSpPr>
        <p:grpSpPr>
          <a:xfrm rot="0">
            <a:off x="0" y="6943875"/>
            <a:ext cx="18288000" cy="3422771"/>
            <a:chOff x="0" y="0"/>
            <a:chExt cx="4816593" cy="901471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4816592" cy="901471"/>
            </a:xfrm>
            <a:custGeom>
              <a:avLst/>
              <a:gdLst/>
              <a:ahLst/>
              <a:cxnLst/>
              <a:rect r="r" b="b" t="t" l="l"/>
              <a:pathLst>
                <a:path h="901471" w="4816592">
                  <a:moveTo>
                    <a:pt x="0" y="0"/>
                  </a:moveTo>
                  <a:lnTo>
                    <a:pt x="4816592" y="0"/>
                  </a:lnTo>
                  <a:lnTo>
                    <a:pt x="4816592" y="901471"/>
                  </a:lnTo>
                  <a:lnTo>
                    <a:pt x="0" y="901471"/>
                  </a:lnTo>
                  <a:close/>
                </a:path>
              </a:pathLst>
            </a:custGeom>
            <a:solidFill>
              <a:srgbClr val="EBFEFF"/>
            </a:solidFill>
          </p:spPr>
        </p:sp>
        <p:sp>
          <p:nvSpPr>
            <p:cNvPr name="TextBox 10" id="10"/>
            <p:cNvSpPr txBox="true"/>
            <p:nvPr/>
          </p:nvSpPr>
          <p:spPr>
            <a:xfrm>
              <a:off x="0" y="-47625"/>
              <a:ext cx="4816593" cy="94909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grpSp>
        <p:nvGrpSpPr>
          <p:cNvPr name="Group 11" id="11"/>
          <p:cNvGrpSpPr/>
          <p:nvPr/>
        </p:nvGrpSpPr>
        <p:grpSpPr>
          <a:xfrm rot="0">
            <a:off x="1187552" y="3959483"/>
            <a:ext cx="3619117" cy="3441683"/>
            <a:chOff x="0" y="0"/>
            <a:chExt cx="1165114" cy="1107992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1165114" cy="1107992"/>
            </a:xfrm>
            <a:custGeom>
              <a:avLst/>
              <a:gdLst/>
              <a:ahLst/>
              <a:cxnLst/>
              <a:rect r="r" b="b" t="t" l="l"/>
              <a:pathLst>
                <a:path h="1107992" w="1165114">
                  <a:moveTo>
                    <a:pt x="0" y="0"/>
                  </a:moveTo>
                  <a:lnTo>
                    <a:pt x="1165114" y="0"/>
                  </a:lnTo>
                  <a:lnTo>
                    <a:pt x="1165114" y="1107992"/>
                  </a:lnTo>
                  <a:lnTo>
                    <a:pt x="0" y="1107992"/>
                  </a:lnTo>
                  <a:close/>
                </a:path>
              </a:pathLst>
            </a:custGeom>
            <a:gradFill rotWithShape="true">
              <a:gsLst>
                <a:gs pos="0">
                  <a:srgbClr val="2EACB3">
                    <a:alpha val="100000"/>
                  </a:srgbClr>
                </a:gs>
                <a:gs pos="100000">
                  <a:srgbClr val="F5AEFF">
                    <a:alpha val="0"/>
                  </a:srgbClr>
                </a:gs>
              </a:gsLst>
              <a:lin ang="0"/>
            </a:gradFill>
          </p:spPr>
        </p:sp>
        <p:sp>
          <p:nvSpPr>
            <p:cNvPr name="TextBox 13" id="13"/>
            <p:cNvSpPr txBox="true"/>
            <p:nvPr/>
          </p:nvSpPr>
          <p:spPr>
            <a:xfrm>
              <a:off x="0" y="-38100"/>
              <a:ext cx="1165114" cy="114609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199"/>
                </a:lnSpc>
              </a:pPr>
            </a:p>
          </p:txBody>
        </p:sp>
      </p:grpSp>
      <p:grpSp>
        <p:nvGrpSpPr>
          <p:cNvPr name="Group 14" id="14"/>
          <p:cNvGrpSpPr/>
          <p:nvPr/>
        </p:nvGrpSpPr>
        <p:grpSpPr>
          <a:xfrm rot="0">
            <a:off x="1823041" y="3484786"/>
            <a:ext cx="3619117" cy="3441683"/>
            <a:chOff x="0" y="0"/>
            <a:chExt cx="1912521" cy="1818756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1912520" cy="1818756"/>
            </a:xfrm>
            <a:custGeom>
              <a:avLst/>
              <a:gdLst/>
              <a:ahLst/>
              <a:cxnLst/>
              <a:rect r="r" b="b" t="t" l="l"/>
              <a:pathLst>
                <a:path h="1818756" w="1912520">
                  <a:moveTo>
                    <a:pt x="0" y="0"/>
                  </a:moveTo>
                  <a:lnTo>
                    <a:pt x="1912520" y="0"/>
                  </a:lnTo>
                  <a:lnTo>
                    <a:pt x="1912520" y="1818756"/>
                  </a:lnTo>
                  <a:lnTo>
                    <a:pt x="0" y="1818756"/>
                  </a:lnTo>
                  <a:close/>
                </a:path>
              </a:pathLst>
            </a:custGeom>
            <a:solidFill>
              <a:srgbClr val="C5FCFF"/>
            </a:solidFill>
            <a:ln w="12700">
              <a:solidFill>
                <a:srgbClr val="000000"/>
              </a:solidFill>
            </a:ln>
          </p:spPr>
        </p:sp>
      </p:grpSp>
      <p:grpSp>
        <p:nvGrpSpPr>
          <p:cNvPr name="Group 16" id="16"/>
          <p:cNvGrpSpPr/>
          <p:nvPr/>
        </p:nvGrpSpPr>
        <p:grpSpPr>
          <a:xfrm rot="0">
            <a:off x="3189910" y="5680325"/>
            <a:ext cx="2796309" cy="862499"/>
            <a:chOff x="0" y="0"/>
            <a:chExt cx="900225" cy="277667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900225" cy="277667"/>
            </a:xfrm>
            <a:custGeom>
              <a:avLst/>
              <a:gdLst/>
              <a:ahLst/>
              <a:cxnLst/>
              <a:rect r="r" b="b" t="t" l="l"/>
              <a:pathLst>
                <a:path h="277667" w="900225">
                  <a:moveTo>
                    <a:pt x="0" y="0"/>
                  </a:moveTo>
                  <a:lnTo>
                    <a:pt x="900225" y="0"/>
                  </a:lnTo>
                  <a:lnTo>
                    <a:pt x="900225" y="277667"/>
                  </a:lnTo>
                  <a:lnTo>
                    <a:pt x="0" y="277667"/>
                  </a:lnTo>
                  <a:close/>
                </a:path>
              </a:pathLst>
            </a:custGeom>
            <a:gradFill rotWithShape="true">
              <a:gsLst>
                <a:gs pos="0">
                  <a:srgbClr val="006CCD">
                    <a:alpha val="0"/>
                  </a:srgbClr>
                </a:gs>
                <a:gs pos="50000">
                  <a:srgbClr val="4CBFC5">
                    <a:alpha val="100000"/>
                  </a:srgbClr>
                </a:gs>
                <a:gs pos="100000">
                  <a:srgbClr val="2EACB3">
                    <a:alpha val="100000"/>
                  </a:srgbClr>
                </a:gs>
              </a:gsLst>
              <a:lin ang="0"/>
            </a:gradFill>
          </p:spPr>
        </p:sp>
        <p:sp>
          <p:nvSpPr>
            <p:cNvPr name="TextBox 18" id="18"/>
            <p:cNvSpPr txBox="true"/>
            <p:nvPr/>
          </p:nvSpPr>
          <p:spPr>
            <a:xfrm>
              <a:off x="0" y="-38100"/>
              <a:ext cx="900225" cy="31576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199"/>
                </a:lnSpc>
              </a:pPr>
            </a:p>
          </p:txBody>
        </p:sp>
      </p:grpSp>
      <p:grpSp>
        <p:nvGrpSpPr>
          <p:cNvPr name="Group 19" id="19"/>
          <p:cNvGrpSpPr/>
          <p:nvPr/>
        </p:nvGrpSpPr>
        <p:grpSpPr>
          <a:xfrm rot="0">
            <a:off x="6464018" y="3959483"/>
            <a:ext cx="3619117" cy="3441683"/>
            <a:chOff x="0" y="0"/>
            <a:chExt cx="1165114" cy="1107992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1165114" cy="1107992"/>
            </a:xfrm>
            <a:custGeom>
              <a:avLst/>
              <a:gdLst/>
              <a:ahLst/>
              <a:cxnLst/>
              <a:rect r="r" b="b" t="t" l="l"/>
              <a:pathLst>
                <a:path h="1107992" w="1165114">
                  <a:moveTo>
                    <a:pt x="0" y="0"/>
                  </a:moveTo>
                  <a:lnTo>
                    <a:pt x="1165114" y="0"/>
                  </a:lnTo>
                  <a:lnTo>
                    <a:pt x="1165114" y="1107992"/>
                  </a:lnTo>
                  <a:lnTo>
                    <a:pt x="0" y="1107992"/>
                  </a:lnTo>
                  <a:close/>
                </a:path>
              </a:pathLst>
            </a:custGeom>
            <a:gradFill rotWithShape="true">
              <a:gsLst>
                <a:gs pos="0">
                  <a:srgbClr val="2EACB3">
                    <a:alpha val="100000"/>
                  </a:srgbClr>
                </a:gs>
                <a:gs pos="100000">
                  <a:srgbClr val="F5AEFF">
                    <a:alpha val="0"/>
                  </a:srgbClr>
                </a:gs>
              </a:gsLst>
              <a:lin ang="0"/>
            </a:gradFill>
          </p:spPr>
        </p:sp>
        <p:sp>
          <p:nvSpPr>
            <p:cNvPr name="TextBox 21" id="21"/>
            <p:cNvSpPr txBox="true"/>
            <p:nvPr/>
          </p:nvSpPr>
          <p:spPr>
            <a:xfrm>
              <a:off x="0" y="-38100"/>
              <a:ext cx="1165114" cy="114609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199"/>
                </a:lnSpc>
              </a:pPr>
            </a:p>
          </p:txBody>
        </p:sp>
      </p:grpSp>
      <p:grpSp>
        <p:nvGrpSpPr>
          <p:cNvPr name="Group 22" id="22"/>
          <p:cNvGrpSpPr/>
          <p:nvPr/>
        </p:nvGrpSpPr>
        <p:grpSpPr>
          <a:xfrm rot="0">
            <a:off x="7274824" y="3484786"/>
            <a:ext cx="3619117" cy="3441683"/>
            <a:chOff x="0" y="0"/>
            <a:chExt cx="1912521" cy="1818756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0" y="0"/>
              <a:ext cx="1912520" cy="1818756"/>
            </a:xfrm>
            <a:custGeom>
              <a:avLst/>
              <a:gdLst/>
              <a:ahLst/>
              <a:cxnLst/>
              <a:rect r="r" b="b" t="t" l="l"/>
              <a:pathLst>
                <a:path h="1818756" w="1912520">
                  <a:moveTo>
                    <a:pt x="0" y="0"/>
                  </a:moveTo>
                  <a:lnTo>
                    <a:pt x="1912520" y="0"/>
                  </a:lnTo>
                  <a:lnTo>
                    <a:pt x="1912520" y="1818756"/>
                  </a:lnTo>
                  <a:lnTo>
                    <a:pt x="0" y="1818756"/>
                  </a:lnTo>
                  <a:close/>
                </a:path>
              </a:pathLst>
            </a:custGeom>
            <a:solidFill>
              <a:srgbClr val="C5FCFF"/>
            </a:solidFill>
            <a:ln w="12700">
              <a:solidFill>
                <a:srgbClr val="000000"/>
              </a:solidFill>
            </a:ln>
          </p:spPr>
        </p:sp>
      </p:grpSp>
      <p:grpSp>
        <p:nvGrpSpPr>
          <p:cNvPr name="Group 24" id="24"/>
          <p:cNvGrpSpPr/>
          <p:nvPr/>
        </p:nvGrpSpPr>
        <p:grpSpPr>
          <a:xfrm rot="0">
            <a:off x="8641693" y="5680325"/>
            <a:ext cx="2796309" cy="862499"/>
            <a:chOff x="0" y="0"/>
            <a:chExt cx="900225" cy="277667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900225" cy="277667"/>
            </a:xfrm>
            <a:custGeom>
              <a:avLst/>
              <a:gdLst/>
              <a:ahLst/>
              <a:cxnLst/>
              <a:rect r="r" b="b" t="t" l="l"/>
              <a:pathLst>
                <a:path h="277667" w="900225">
                  <a:moveTo>
                    <a:pt x="0" y="0"/>
                  </a:moveTo>
                  <a:lnTo>
                    <a:pt x="900225" y="0"/>
                  </a:lnTo>
                  <a:lnTo>
                    <a:pt x="900225" y="277667"/>
                  </a:lnTo>
                  <a:lnTo>
                    <a:pt x="0" y="277667"/>
                  </a:lnTo>
                  <a:close/>
                </a:path>
              </a:pathLst>
            </a:custGeom>
            <a:gradFill rotWithShape="true">
              <a:gsLst>
                <a:gs pos="0">
                  <a:srgbClr val="006CCD">
                    <a:alpha val="0"/>
                  </a:srgbClr>
                </a:gs>
                <a:gs pos="50000">
                  <a:srgbClr val="4CBFC5">
                    <a:alpha val="100000"/>
                  </a:srgbClr>
                </a:gs>
                <a:gs pos="100000">
                  <a:srgbClr val="2EACB3">
                    <a:alpha val="100000"/>
                  </a:srgbClr>
                </a:gs>
              </a:gsLst>
              <a:lin ang="0"/>
            </a:gradFill>
            <a:ln cap="sq">
              <a:noFill/>
              <a:prstDash val="solid"/>
              <a:miter/>
            </a:ln>
          </p:spPr>
        </p:sp>
        <p:sp>
          <p:nvSpPr>
            <p:cNvPr name="TextBox 26" id="26"/>
            <p:cNvSpPr txBox="true"/>
            <p:nvPr/>
          </p:nvSpPr>
          <p:spPr>
            <a:xfrm>
              <a:off x="0" y="-38100"/>
              <a:ext cx="900225" cy="31576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marL="0" indent="0" lvl="0">
                <a:lnSpc>
                  <a:spcPts val="219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7" id="27"/>
          <p:cNvGrpSpPr/>
          <p:nvPr/>
        </p:nvGrpSpPr>
        <p:grpSpPr>
          <a:xfrm rot="0">
            <a:off x="12083177" y="3959483"/>
            <a:ext cx="3619117" cy="3441683"/>
            <a:chOff x="0" y="0"/>
            <a:chExt cx="1165114" cy="1107992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1165114" cy="1107992"/>
            </a:xfrm>
            <a:custGeom>
              <a:avLst/>
              <a:gdLst/>
              <a:ahLst/>
              <a:cxnLst/>
              <a:rect r="r" b="b" t="t" l="l"/>
              <a:pathLst>
                <a:path h="1107992" w="1165114">
                  <a:moveTo>
                    <a:pt x="0" y="0"/>
                  </a:moveTo>
                  <a:lnTo>
                    <a:pt x="1165114" y="0"/>
                  </a:lnTo>
                  <a:lnTo>
                    <a:pt x="1165114" y="1107992"/>
                  </a:lnTo>
                  <a:lnTo>
                    <a:pt x="0" y="1107992"/>
                  </a:lnTo>
                  <a:close/>
                </a:path>
              </a:pathLst>
            </a:custGeom>
            <a:solidFill>
              <a:srgbClr val="2EACB3"/>
            </a:solidFill>
            <a:ln cap="sq">
              <a:noFill/>
              <a:prstDash val="solid"/>
              <a:miter/>
            </a:ln>
          </p:spPr>
        </p:sp>
        <p:sp>
          <p:nvSpPr>
            <p:cNvPr name="TextBox 29" id="29"/>
            <p:cNvSpPr txBox="true"/>
            <p:nvPr/>
          </p:nvSpPr>
          <p:spPr>
            <a:xfrm>
              <a:off x="0" y="-47625"/>
              <a:ext cx="1165114" cy="115561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marL="0" indent="0" lvl="0">
                <a:lnSpc>
                  <a:spcPts val="247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30" id="30"/>
          <p:cNvGrpSpPr/>
          <p:nvPr/>
        </p:nvGrpSpPr>
        <p:grpSpPr>
          <a:xfrm rot="0">
            <a:off x="12937269" y="3484786"/>
            <a:ext cx="3619117" cy="3441683"/>
            <a:chOff x="0" y="0"/>
            <a:chExt cx="1912521" cy="1818756"/>
          </a:xfrm>
        </p:grpSpPr>
        <p:sp>
          <p:nvSpPr>
            <p:cNvPr name="Freeform 31" id="31"/>
            <p:cNvSpPr/>
            <p:nvPr/>
          </p:nvSpPr>
          <p:spPr>
            <a:xfrm flipH="false" flipV="false" rot="0">
              <a:off x="0" y="0"/>
              <a:ext cx="1912520" cy="1818756"/>
            </a:xfrm>
            <a:custGeom>
              <a:avLst/>
              <a:gdLst/>
              <a:ahLst/>
              <a:cxnLst/>
              <a:rect r="r" b="b" t="t" l="l"/>
              <a:pathLst>
                <a:path h="1818756" w="1912520">
                  <a:moveTo>
                    <a:pt x="0" y="0"/>
                  </a:moveTo>
                  <a:lnTo>
                    <a:pt x="1912520" y="0"/>
                  </a:lnTo>
                  <a:lnTo>
                    <a:pt x="1912520" y="1818756"/>
                  </a:lnTo>
                  <a:lnTo>
                    <a:pt x="0" y="1818756"/>
                  </a:lnTo>
                  <a:close/>
                </a:path>
              </a:pathLst>
            </a:custGeom>
            <a:solidFill>
              <a:srgbClr val="C5FCFF"/>
            </a:solidFill>
            <a:ln w="12700">
              <a:solidFill>
                <a:srgbClr val="000000"/>
              </a:solidFill>
            </a:ln>
          </p:spPr>
        </p:sp>
      </p:grpSp>
      <p:grpSp>
        <p:nvGrpSpPr>
          <p:cNvPr name="Group 32" id="32"/>
          <p:cNvGrpSpPr/>
          <p:nvPr/>
        </p:nvGrpSpPr>
        <p:grpSpPr>
          <a:xfrm rot="0">
            <a:off x="14304139" y="5680325"/>
            <a:ext cx="2796309" cy="862499"/>
            <a:chOff x="0" y="0"/>
            <a:chExt cx="900225" cy="277667"/>
          </a:xfrm>
        </p:grpSpPr>
        <p:sp>
          <p:nvSpPr>
            <p:cNvPr name="Freeform 33" id="33"/>
            <p:cNvSpPr/>
            <p:nvPr/>
          </p:nvSpPr>
          <p:spPr>
            <a:xfrm flipH="false" flipV="false" rot="0">
              <a:off x="0" y="0"/>
              <a:ext cx="900225" cy="277667"/>
            </a:xfrm>
            <a:custGeom>
              <a:avLst/>
              <a:gdLst/>
              <a:ahLst/>
              <a:cxnLst/>
              <a:rect r="r" b="b" t="t" l="l"/>
              <a:pathLst>
                <a:path h="277667" w="900225">
                  <a:moveTo>
                    <a:pt x="0" y="0"/>
                  </a:moveTo>
                  <a:lnTo>
                    <a:pt x="900225" y="0"/>
                  </a:lnTo>
                  <a:lnTo>
                    <a:pt x="900225" y="277667"/>
                  </a:lnTo>
                  <a:lnTo>
                    <a:pt x="0" y="277667"/>
                  </a:lnTo>
                  <a:close/>
                </a:path>
              </a:pathLst>
            </a:custGeom>
            <a:gradFill rotWithShape="true">
              <a:gsLst>
                <a:gs pos="0">
                  <a:srgbClr val="006CCD">
                    <a:alpha val="0"/>
                  </a:srgbClr>
                </a:gs>
                <a:gs pos="50000">
                  <a:srgbClr val="4CBFC5">
                    <a:alpha val="100000"/>
                  </a:srgbClr>
                </a:gs>
                <a:gs pos="100000">
                  <a:srgbClr val="2EACB3">
                    <a:alpha val="100000"/>
                  </a:srgbClr>
                </a:gs>
              </a:gsLst>
              <a:lin ang="0"/>
            </a:gradFill>
            <a:ln cap="sq">
              <a:noFill/>
              <a:prstDash val="solid"/>
              <a:miter/>
            </a:ln>
          </p:spPr>
        </p:sp>
        <p:sp>
          <p:nvSpPr>
            <p:cNvPr name="TextBox 34" id="34"/>
            <p:cNvSpPr txBox="true"/>
            <p:nvPr/>
          </p:nvSpPr>
          <p:spPr>
            <a:xfrm>
              <a:off x="0" y="-38100"/>
              <a:ext cx="900225" cy="31576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marL="0" indent="0" lvl="0">
                <a:lnSpc>
                  <a:spcPts val="219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35" id="35"/>
          <p:cNvSpPr txBox="true"/>
          <p:nvPr/>
        </p:nvSpPr>
        <p:spPr>
          <a:xfrm rot="0">
            <a:off x="4362350" y="5854036"/>
            <a:ext cx="1623870" cy="42511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343"/>
              </a:lnSpc>
            </a:pPr>
            <a:r>
              <a:rPr lang="en-US" sz="2388" b="true">
                <a:solidFill>
                  <a:srgbClr val="FF3131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NAME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9655799" y="5854036"/>
            <a:ext cx="1623870" cy="42511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343"/>
              </a:lnSpc>
            </a:pPr>
            <a:r>
              <a:rPr lang="en-US" sz="2388" b="true">
                <a:solidFill>
                  <a:srgbClr val="FF3131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NAME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15150554" y="5854036"/>
            <a:ext cx="1623870" cy="42511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343"/>
              </a:lnSpc>
            </a:pPr>
            <a:r>
              <a:rPr lang="en-US" sz="2388" b="true">
                <a:solidFill>
                  <a:srgbClr val="FF3131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NAME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1028700" y="466764"/>
            <a:ext cx="10244717" cy="9944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560"/>
              </a:lnSpc>
            </a:pPr>
            <a:r>
              <a:rPr lang="en-US" sz="7200" b="true">
                <a:solidFill>
                  <a:srgbClr val="FFFFFF"/>
                </a:solidFill>
                <a:latin typeface="Inter Bold"/>
                <a:ea typeface="Inter Bold"/>
                <a:cs typeface="Inter Bold"/>
                <a:sym typeface="Inter Bold"/>
              </a:rPr>
              <a:t>TEAM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13119023" y="4155558"/>
            <a:ext cx="3255609" cy="123443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60"/>
              </a:lnSpc>
            </a:pPr>
            <a:r>
              <a:rPr lang="en-US" sz="2400" b="true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PLACE HERE A PHOTO OF YOUR TEAM MEMBER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1346404" y="7648048"/>
            <a:ext cx="7273637" cy="20008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634"/>
              </a:lnSpc>
            </a:pPr>
            <a:r>
              <a:rPr lang="en-US" sz="1699" b="true">
                <a:solidFill>
                  <a:srgbClr val="FF89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THINK ABOUT:</a:t>
            </a:r>
          </a:p>
          <a:p>
            <a:pPr algn="just" marL="367029" indent="-183514" lvl="1">
              <a:lnSpc>
                <a:spcPts val="2634"/>
              </a:lnSpc>
              <a:buFont typeface="Arial"/>
              <a:buChar char="•"/>
            </a:pPr>
            <a:r>
              <a:rPr lang="en-US" b="true" sz="1699">
                <a:solidFill>
                  <a:srgbClr val="FF89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Why is your team the best team for this opportunity?</a:t>
            </a:r>
          </a:p>
          <a:p>
            <a:pPr algn="just" marL="367029" indent="-183514" lvl="1">
              <a:lnSpc>
                <a:spcPts val="2634"/>
              </a:lnSpc>
              <a:buFont typeface="Arial"/>
              <a:buChar char="•"/>
            </a:pPr>
            <a:r>
              <a:rPr lang="en-US" b="true" sz="1699">
                <a:solidFill>
                  <a:srgbClr val="FF89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What experience do you have solving similar problems?</a:t>
            </a:r>
          </a:p>
          <a:p>
            <a:pPr algn="just" marL="367029" indent="-183514" lvl="1">
              <a:lnSpc>
                <a:spcPts val="2634"/>
              </a:lnSpc>
              <a:buFont typeface="Arial"/>
              <a:buChar char="•"/>
            </a:pPr>
            <a:r>
              <a:rPr lang="en-US" b="true" sz="1699">
                <a:solidFill>
                  <a:srgbClr val="FF89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What experience do you have building similar solutions?</a:t>
            </a:r>
          </a:p>
          <a:p>
            <a:pPr algn="just" marL="388618" indent="-194309" lvl="1">
              <a:lnSpc>
                <a:spcPts val="2789"/>
              </a:lnSpc>
              <a:buFont typeface="Arial"/>
              <a:buChar char="•"/>
            </a:pPr>
            <a:r>
              <a:rPr lang="en-US" b="true" sz="1799">
                <a:solidFill>
                  <a:srgbClr val="FF89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What experience/success have you had with similar startups?</a:t>
            </a:r>
          </a:p>
          <a:p>
            <a:pPr algn="just" marL="367029" indent="-183514" lvl="1">
              <a:lnSpc>
                <a:spcPts val="2634"/>
              </a:lnSpc>
              <a:buFont typeface="Arial"/>
              <a:buChar char="•"/>
            </a:pPr>
            <a:r>
              <a:rPr lang="en-US" b="true" sz="1699">
                <a:solidFill>
                  <a:srgbClr val="FF89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Have team members worked well together in prior companies?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7456578" y="4155558"/>
            <a:ext cx="3255609" cy="123443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60"/>
              </a:lnSpc>
            </a:pPr>
            <a:r>
              <a:rPr lang="en-US" sz="2400" b="true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PLACE HERE A PHOTO OF YOUR TEAM MEMBER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2017785" y="3971190"/>
            <a:ext cx="3255609" cy="123443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60"/>
              </a:lnSpc>
            </a:pPr>
            <a:r>
              <a:rPr lang="en-US" sz="2400" b="true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PLACE HERE A PHOTO OF YOUR TEAM MEMBER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5601009" y="2889924"/>
            <a:ext cx="7796557" cy="2908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479"/>
              </a:lnSpc>
            </a:pPr>
            <a:r>
              <a:rPr lang="en-US" b="true" sz="1599">
                <a:solidFill>
                  <a:srgbClr val="FF89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ADJUST THE PLACEMENT FOR THE NUMBER OF TEAM MEMBERS YOUI HAVE. 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10027078" y="7657573"/>
            <a:ext cx="6906198" cy="13773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789"/>
              </a:lnSpc>
              <a:spcBef>
                <a:spcPct val="0"/>
              </a:spcBef>
            </a:pPr>
            <a:r>
              <a:rPr lang="en-US" b="true" sz="1799">
                <a:solidFill>
                  <a:srgbClr val="FF89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TOP TIP:</a:t>
            </a:r>
            <a:r>
              <a:rPr lang="en-US" b="true" sz="1799">
                <a:solidFill>
                  <a:srgbClr val="FF89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 do not overwhelm the investors with your job history - this is n</a:t>
            </a:r>
            <a:r>
              <a:rPr lang="en-US" b="true" sz="1799" strike="noStrike" u="none">
                <a:solidFill>
                  <a:srgbClr val="FF89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ot a CV. Use c</a:t>
            </a:r>
            <a:r>
              <a:rPr lang="en-US" b="true" sz="1799" strike="noStrike" u="none">
                <a:solidFill>
                  <a:srgbClr val="FF89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oncise taglines to emphasise relevant experience, and incliude logos f previous employers (if relevant) .</a:t>
            </a:r>
          </a:p>
        </p:txBody>
      </p:sp>
      <p:sp>
        <p:nvSpPr>
          <p:cNvPr name="TextBox 45" id="45"/>
          <p:cNvSpPr txBox="true"/>
          <p:nvPr/>
        </p:nvSpPr>
        <p:spPr>
          <a:xfrm rot="0">
            <a:off x="347617" y="1860604"/>
            <a:ext cx="9851082" cy="3683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0" indent="0" lvl="0">
              <a:lnSpc>
                <a:spcPts val="3099"/>
              </a:lnSpc>
              <a:spcBef>
                <a:spcPct val="0"/>
              </a:spcBef>
            </a:pPr>
            <a:r>
              <a:rPr lang="en-US" sz="19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This is your core team (usually founders and one or two essential hires or advisors).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DAGtsviugSk</dc:identifier>
  <dcterms:modified xsi:type="dcterms:W3CDTF">2011-08-01T06:04:30Z</dcterms:modified>
  <cp:revision>1</cp:revision>
  <dc:title>Pre-seed pitch deck template - 2025</dc:title>
</cp:coreProperties>
</file>