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2"/>
  </p:notesMasterIdLst>
  <p:sldIdLst>
    <p:sldId id="257" r:id="rId5"/>
    <p:sldId id="2166" r:id="rId6"/>
    <p:sldId id="2167" r:id="rId7"/>
    <p:sldId id="2184" r:id="rId8"/>
    <p:sldId id="2168" r:id="rId9"/>
    <p:sldId id="2164" r:id="rId10"/>
    <p:sldId id="2214" r:id="rId11"/>
    <p:sldId id="2173" r:id="rId12"/>
    <p:sldId id="2215" r:id="rId13"/>
    <p:sldId id="2176" r:id="rId14"/>
    <p:sldId id="2154" r:id="rId15"/>
    <p:sldId id="2213" r:id="rId16"/>
    <p:sldId id="2201" r:id="rId17"/>
    <p:sldId id="2202" r:id="rId18"/>
    <p:sldId id="2172" r:id="rId19"/>
    <p:sldId id="2203" r:id="rId20"/>
    <p:sldId id="2115" r:id="rId21"/>
  </p:sldIdLst>
  <p:sldSz cx="12192000" cy="6858000"/>
  <p:notesSz cx="6858000" cy="9144000"/>
  <p:embeddedFontLst>
    <p:embeddedFont>
      <p:font typeface="Century Gothic" panose="020B0502020202020204" pitchFamily="34" charset="0"/>
      <p:regular r:id="rId23"/>
      <p:bold r:id="rId24"/>
      <p:italic r:id="rId25"/>
      <p:boldItalic r:id="rId26"/>
    </p:embeddedFont>
  </p:embeddedFontLst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DF93385-2119-CE93-D9B3-3BF15DC51573}" name="Amy Jeffs" initials="AJ" userId="S::amy@heyme.co.uk::3902bfa5-1045-4190-9104-ac18f9f1b2b9" providerId="AD"/>
  <p188:author id="{27159EB4-7C6C-B981-1D71-BDA484D16B46}" name="Emma Lever" initials="EL" userId="S::emma@heyme.co.uk::ec7b3a70-43fc-4bed-900f-f9bc1a88349a" providerId="AD"/>
  <p188:author id="{17FE7CDE-6D8B-8E8B-8A28-1C2D33D02C03}" name="Molly Bramham" initials="MB" userId="S::molly@heyme.co.uk::d3d3bb9d-0d67-44de-ab16-7c94781bf6c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407B"/>
    <a:srgbClr val="09B4BC"/>
    <a:srgbClr val="A74E83"/>
    <a:srgbClr val="FDB03C"/>
    <a:srgbClr val="40AC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76" autoAdjust="0"/>
    <p:restoredTop sz="87749" autoAdjust="0"/>
  </p:normalViewPr>
  <p:slideViewPr>
    <p:cSldViewPr snapToGrid="0">
      <p:cViewPr varScale="1">
        <p:scale>
          <a:sx n="52" d="100"/>
          <a:sy n="52" d="100"/>
        </p:scale>
        <p:origin x="12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gs" Target="tags/tag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y Jeffs" userId="3902bfa5-1045-4190-9104-ac18f9f1b2b9" providerId="ADAL" clId="{1897A309-A2A3-489D-A076-224440389C76}"/>
    <pc:docChg chg="modSld">
      <pc:chgData name="Amy Jeffs" userId="3902bfa5-1045-4190-9104-ac18f9f1b2b9" providerId="ADAL" clId="{1897A309-A2A3-489D-A076-224440389C76}" dt="2026-02-18T15:37:07.578" v="12" actId="20577"/>
      <pc:docMkLst>
        <pc:docMk/>
      </pc:docMkLst>
      <pc:sldChg chg="modNotesTx">
        <pc:chgData name="Amy Jeffs" userId="3902bfa5-1045-4190-9104-ac18f9f1b2b9" providerId="ADAL" clId="{1897A309-A2A3-489D-A076-224440389C76}" dt="2026-02-18T15:36:19.022" v="1" actId="20577"/>
        <pc:sldMkLst>
          <pc:docMk/>
          <pc:sldMk cId="2904636001" sldId="257"/>
        </pc:sldMkLst>
      </pc:sldChg>
      <pc:sldChg chg="modNotesTx">
        <pc:chgData name="Amy Jeffs" userId="3902bfa5-1045-4190-9104-ac18f9f1b2b9" providerId="ADAL" clId="{1897A309-A2A3-489D-A076-224440389C76}" dt="2026-02-18T15:36:55.254" v="9" actId="20577"/>
        <pc:sldMkLst>
          <pc:docMk/>
          <pc:sldMk cId="3018839594" sldId="2154"/>
        </pc:sldMkLst>
      </pc:sldChg>
      <pc:sldChg chg="modNotesTx">
        <pc:chgData name="Amy Jeffs" userId="3902bfa5-1045-4190-9104-ac18f9f1b2b9" providerId="ADAL" clId="{1897A309-A2A3-489D-A076-224440389C76}" dt="2026-02-18T15:36:30.547" v="3" actId="20577"/>
        <pc:sldMkLst>
          <pc:docMk/>
          <pc:sldMk cId="1770680127" sldId="2168"/>
        </pc:sldMkLst>
      </pc:sldChg>
      <pc:sldChg chg="modNotesTx">
        <pc:chgData name="Amy Jeffs" userId="3902bfa5-1045-4190-9104-ac18f9f1b2b9" providerId="ADAL" clId="{1897A309-A2A3-489D-A076-224440389C76}" dt="2026-02-18T15:37:07.578" v="12" actId="20577"/>
        <pc:sldMkLst>
          <pc:docMk/>
          <pc:sldMk cId="3896752051" sldId="2172"/>
        </pc:sldMkLst>
      </pc:sldChg>
      <pc:sldChg chg="modNotesTx">
        <pc:chgData name="Amy Jeffs" userId="3902bfa5-1045-4190-9104-ac18f9f1b2b9" providerId="ADAL" clId="{1897A309-A2A3-489D-A076-224440389C76}" dt="2026-02-18T15:36:41.147" v="5" actId="20577"/>
        <pc:sldMkLst>
          <pc:docMk/>
          <pc:sldMk cId="1763287415" sldId="2173"/>
        </pc:sldMkLst>
      </pc:sldChg>
      <pc:sldChg chg="modNotesTx">
        <pc:chgData name="Amy Jeffs" userId="3902bfa5-1045-4190-9104-ac18f9f1b2b9" providerId="ADAL" clId="{1897A309-A2A3-489D-A076-224440389C76}" dt="2026-02-18T15:36:50.414" v="8" actId="20577"/>
        <pc:sldMkLst>
          <pc:docMk/>
          <pc:sldMk cId="1443533422" sldId="2176"/>
        </pc:sldMkLst>
      </pc:sldChg>
      <pc:sldChg chg="modNotesTx">
        <pc:chgData name="Amy Jeffs" userId="3902bfa5-1045-4190-9104-ac18f9f1b2b9" providerId="ADAL" clId="{1897A309-A2A3-489D-A076-224440389C76}" dt="2026-02-18T15:36:25.819" v="2" actId="20577"/>
        <pc:sldMkLst>
          <pc:docMk/>
          <pc:sldMk cId="1003892984" sldId="2184"/>
        </pc:sldMkLst>
      </pc:sldChg>
      <pc:sldChg chg="modNotesTx">
        <pc:chgData name="Amy Jeffs" userId="3902bfa5-1045-4190-9104-ac18f9f1b2b9" providerId="ADAL" clId="{1897A309-A2A3-489D-A076-224440389C76}" dt="2026-02-18T15:36:59.331" v="10" actId="20577"/>
        <pc:sldMkLst>
          <pc:docMk/>
          <pc:sldMk cId="2461135078" sldId="2201"/>
        </pc:sldMkLst>
      </pc:sldChg>
      <pc:sldChg chg="modNotesTx">
        <pc:chgData name="Amy Jeffs" userId="3902bfa5-1045-4190-9104-ac18f9f1b2b9" providerId="ADAL" clId="{1897A309-A2A3-489D-A076-224440389C76}" dt="2026-02-18T15:37:03.694" v="11" actId="20577"/>
        <pc:sldMkLst>
          <pc:docMk/>
          <pc:sldMk cId="1070114514" sldId="2202"/>
        </pc:sldMkLst>
      </pc:sldChg>
      <pc:sldChg chg="modNotesTx">
        <pc:chgData name="Amy Jeffs" userId="3902bfa5-1045-4190-9104-ac18f9f1b2b9" providerId="ADAL" clId="{1897A309-A2A3-489D-A076-224440389C76}" dt="2026-02-18T15:36:36.972" v="4" actId="20577"/>
        <pc:sldMkLst>
          <pc:docMk/>
          <pc:sldMk cId="2985897428" sldId="2214"/>
        </pc:sldMkLst>
      </pc:sldChg>
      <pc:sldChg chg="modNotesTx">
        <pc:chgData name="Amy Jeffs" userId="3902bfa5-1045-4190-9104-ac18f9f1b2b9" providerId="ADAL" clId="{1897A309-A2A3-489D-A076-224440389C76}" dt="2026-02-18T15:36:43.908" v="6" actId="20577"/>
        <pc:sldMkLst>
          <pc:docMk/>
          <pc:sldMk cId="3341108697" sldId="221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59F7E-0FB7-4706-8EBE-F9EF95B56AEB}" type="datetimeFigureOut">
              <a:rPr lang="en-GB" smtClean="0"/>
              <a:t>18/02/2026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66E5A5-B658-4010-9521-C0222EDFF87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9835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6EF28-5316-49E6-94C4-3B6431CA5490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5886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6EF28-5316-49E6-94C4-3B6431CA5490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4800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6EF28-5316-49E6-94C4-3B6431CA5490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1687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3ABF1-C137-4355-7811-C34ECA54B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E86C11-4FE6-14D5-EB07-B32D8F294D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99BA61-570C-A66F-875E-4F794B9619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862139-FF10-5CB7-0786-E082F9028C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6EF28-5316-49E6-94C4-3B6431CA5490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4256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D0A90-7501-0B30-1F0C-CBC42F930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43EA89-BBC4-096C-9C24-20AF612CFE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A45F75-FC50-3286-B239-5077D0D9EB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7B8530-774C-1669-B393-E4519C742C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6EF28-5316-49E6-94C4-3B6431CA5490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57561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E1C8D-E595-B3C6-7A32-CC3AC98BD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A074AF-4A41-D7A0-A99E-573EF9A70D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C08023-35DC-F823-F32D-C9F72BF52B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5C1104-AF2F-8AA9-5969-E847C93F6D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6EF28-5316-49E6-94C4-3B6431CA5490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97360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6EF28-5316-49E6-94C4-3B6431CA549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32280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5BD72-6DF4-5849-7550-3B858A4F3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03D09F-8BCB-13C0-431A-C38B731DEF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257C49-C211-F802-CC75-09F87BD1DA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2B901-623F-B91B-477E-11AA4FCE8F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6EF28-5316-49E6-94C4-3B6431CA5490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32960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6EF28-5316-49E6-94C4-3B6431CA5490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094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6E5A5-B658-4010-9521-C0222EDFF870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4413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6EF28-5316-49E6-94C4-3B6431CA5490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817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6EF28-5316-49E6-94C4-3B6431CA5490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303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6EF28-5316-49E6-94C4-3B6431CA5490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12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6EF28-5316-49E6-94C4-3B6431CA5490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100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690B7-2440-B166-3060-AB34931C5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FEF2A8-EF4E-7FBA-D245-2651783CF9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0E440A-894A-2A2C-A4F9-1C901F8D0C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38585-0D18-7369-5D59-44E2D9109D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6EF28-5316-49E6-94C4-3B6431CA5490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2724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6EF28-5316-49E6-94C4-3B6431CA5490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94334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63D8E-2804-D020-9C97-8D6722CB3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BCDD98-2211-DDC7-3AC1-EE75E2F762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93C165-E720-A930-4298-E257760D0E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46E6A5-B77E-7686-1A3C-D18630FADF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6EF28-5316-49E6-94C4-3B6431CA5490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559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AEFEC-F0D6-4E33-B2E3-78A373EBF6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DF0104-7B6A-DBCE-2A33-7A5A3B81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5E0CE-D47B-9C66-D097-5542A0569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19270-9CA6-4161-ACAB-5FE414C768B2}" type="datetimeFigureOut">
              <a:rPr lang="en-GB" smtClean="0"/>
              <a:t>18/02/2026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F5CA4-5E05-DDBA-A984-27647B60B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4405C-AF1E-0A61-8F3F-C97471101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7F022-D891-42B5-8828-09B09B92819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0893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BCBBD-7CEE-E0C8-2A33-62F364065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CCE472-264D-66D8-B7E3-E7FB8D4853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6942D-BA37-30D4-9E24-D9705FC87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19270-9CA6-4161-ACAB-5FE414C768B2}" type="datetimeFigureOut">
              <a:rPr lang="en-GB" smtClean="0"/>
              <a:t>18/02/2026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17EFCF-9E37-7CEE-A959-6F17031D6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FEBCB-9340-9C79-CE98-11F94EAA1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7F022-D891-42B5-8828-09B09B92819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7553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95EE9F-7FB3-6610-D8F3-1F5297F5A2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706DC1-DE50-D170-80C8-428D456406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4B660-D705-FE34-DDE5-1257F93A1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19270-9CA6-4161-ACAB-5FE414C768B2}" type="datetimeFigureOut">
              <a:rPr lang="en-GB" smtClean="0"/>
              <a:t>18/02/2026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9620C-9C94-266B-E256-3C319CB49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A8863-62EF-8DF3-2EA7-4287C8FCA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7F022-D891-42B5-8828-09B09B92819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912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446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992D8-6E91-165D-2BA0-DC6093704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5612F-F15D-6F79-1F68-C12B0D26B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BD5B77-EC95-85DF-6F5C-FB283F202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19270-9CA6-4161-ACAB-5FE414C768B2}" type="datetimeFigureOut">
              <a:rPr lang="en-GB" smtClean="0"/>
              <a:t>18/02/2026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4BB7B-7C33-7D75-3D74-9081E0274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F6441-73D7-6D9A-5939-890B1DB80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7F022-D891-42B5-8828-09B09B92819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9643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E11B1-1104-7694-99DC-28B70D8E7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E7947D-8989-AA08-64C2-C21134B8E2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2E8CE-C3FC-8D1A-14BB-65A1D558F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19270-9CA6-4161-ACAB-5FE414C768B2}" type="datetimeFigureOut">
              <a:rPr lang="en-GB" smtClean="0"/>
              <a:t>18/02/2026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F3DC25-C631-E8EB-86E9-6EE077A52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2F70F-4F03-FFF3-5445-C051C0E52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7F022-D891-42B5-8828-09B09B92819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2463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F0513-33A7-4E3B-0E48-297244C13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3C0C0-9730-669C-C9C8-B502A0E3A7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D21040-DC76-0E63-DC6F-65582E871A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2982B5-388E-FD60-EB6D-A85968915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19270-9CA6-4161-ACAB-5FE414C768B2}" type="datetimeFigureOut">
              <a:rPr lang="en-GB" smtClean="0"/>
              <a:t>18/02/2026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0F1A98-A939-6521-77DE-9EAC5D1F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BA64FC-F259-9721-2DCB-771506D0D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7F022-D891-42B5-8828-09B09B92819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3212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591A4-CFDC-2E91-A7F1-BF4663BCC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BB5EFD-191E-FBD0-A529-149C7283A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F4847D-EF27-822D-FD1C-717F0B199A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D1DC5B-0F2A-8884-5638-D31F23334B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54C331-7075-9DF3-2FAF-D6C0BDC9BF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58A5DC-9FB4-440F-24AB-5E90F5C6C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19270-9CA6-4161-ACAB-5FE414C768B2}" type="datetimeFigureOut">
              <a:rPr lang="en-GB" smtClean="0"/>
              <a:t>18/02/2026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0890EB-B139-7796-3942-BACACE91C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BB6C50-115E-F7D1-3267-CAFA8B564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7F022-D891-42B5-8828-09B09B92819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1250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C4368-018D-874B-9F1E-11B545D06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DBE254-6533-2202-0F21-CF4D8C2B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19270-9CA6-4161-ACAB-5FE414C768B2}" type="datetimeFigureOut">
              <a:rPr lang="en-GB" smtClean="0"/>
              <a:t>18/02/2026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F289B0-BDE1-7DDF-D7D4-8F14495C8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BA682B-47D2-B249-7785-65087F90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7F022-D891-42B5-8828-09B09B92819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1255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3239B6-04D3-218A-2DEB-E0BF19A24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19270-9CA6-4161-ACAB-5FE414C768B2}" type="datetimeFigureOut">
              <a:rPr lang="en-GB" smtClean="0"/>
              <a:t>18/02/2026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4C9585-028A-E43E-5AAE-CB1A3659C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80A0F1-4148-F292-34CC-62566852F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7F022-D891-42B5-8828-09B09B92819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3800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D3D29-20E2-0F20-911A-035736954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ACC9C-7DAA-5702-63D3-90D765020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1B306A-7766-C117-E847-FF55A8133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77FA30-7712-0217-0910-42FA217C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19270-9CA6-4161-ACAB-5FE414C768B2}" type="datetimeFigureOut">
              <a:rPr lang="en-GB" smtClean="0"/>
              <a:t>18/02/2026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6F16FE-26AF-B504-AAFA-94999F048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BC468-3901-D0C5-35E8-31A1D8990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7F022-D891-42B5-8828-09B09B92819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3939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EE50-4AA7-1BA5-DD7F-F76F6A07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CA1FCC-21BD-5760-349C-896D869DD4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898135-9AA4-B9E1-604B-FC81D3B533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0438A0-88C2-365C-FCB4-769E9F67C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19270-9CA6-4161-ACAB-5FE414C768B2}" type="datetimeFigureOut">
              <a:rPr lang="en-GB" smtClean="0"/>
              <a:t>18/02/2026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A6EAF3-B066-16F0-E028-F0B3B5DC3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6469D1-D1C9-CCFD-997A-0655A87A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7F022-D891-42B5-8828-09B09B92819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009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EFDF7F-87EB-92B6-ABBB-3FA032BDC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23E06E-2042-9DAE-D2DE-7E731D42C4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5F45C-C8AB-F3A5-7609-48CAAD2328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919270-9CA6-4161-ACAB-5FE414C768B2}" type="datetimeFigureOut">
              <a:rPr lang="en-GB" smtClean="0"/>
              <a:t>18/02/2026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C17E6-A958-3478-3D16-21B14004F2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B6DB4-D17C-E973-E6CF-71230F1A0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B7F022-D891-42B5-8828-09B09B92819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7516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5.jpeg"/><Relationship Id="rId7" Type="http://schemas.openxmlformats.org/officeDocument/2006/relationships/hyperlink" Target="https://www.linkedin.com/company/hey-me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linkedin.com/in/amyjbell/" TargetMode="External"/><Relationship Id="rId5" Type="http://schemas.openxmlformats.org/officeDocument/2006/relationships/hyperlink" Target="mailto:amy@heyme.co.uk" TargetMode="External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blue and white background&#10;&#10;Description automatically generated">
            <a:extLst>
              <a:ext uri="{FF2B5EF4-FFF2-40B4-BE49-F238E27FC236}">
                <a16:creationId xmlns:a16="http://schemas.microsoft.com/office/drawing/2014/main" id="{2A0F5F35-D749-6D67-13E2-5D1D02682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C5EA9E-A28F-46D6-A96E-BC299A8907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675" y="3503071"/>
            <a:ext cx="10189459" cy="2855616"/>
          </a:xfrm>
        </p:spPr>
        <p:txBody>
          <a:bodyPr anchor="ctr">
            <a:normAutofit/>
          </a:bodyPr>
          <a:lstStyle/>
          <a:p>
            <a:pPr algn="l"/>
            <a:r>
              <a:rPr lang="en-GB" sz="3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Harnessing the power of communications </a:t>
            </a:r>
            <a:br>
              <a:rPr lang="en-GB" sz="3000" b="1" dirty="0">
                <a:solidFill>
                  <a:schemeClr val="tx2"/>
                </a:solidFill>
                <a:latin typeface="Century Gothic" panose="020B0502020202020204" pitchFamily="34" charset="0"/>
              </a:rPr>
            </a:br>
            <a:r>
              <a:rPr lang="en-GB" sz="3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to promote and grow your business</a:t>
            </a:r>
            <a:br>
              <a:rPr lang="en-GB" sz="3000" b="1" dirty="0">
                <a:solidFill>
                  <a:schemeClr val="tx2"/>
                </a:solidFill>
                <a:latin typeface="Century Gothic" panose="020B0502020202020204" pitchFamily="34" charset="0"/>
              </a:rPr>
            </a:br>
            <a:br>
              <a:rPr lang="en-GB" sz="3000" b="1" dirty="0">
                <a:solidFill>
                  <a:schemeClr val="tx2"/>
                </a:solidFill>
                <a:latin typeface="Century Gothic" panose="020B0502020202020204" pitchFamily="34" charset="0"/>
              </a:rPr>
            </a:br>
            <a:r>
              <a:rPr lang="en-GB" sz="3000" b="1" dirty="0">
                <a:solidFill>
                  <a:srgbClr val="1C407B"/>
                </a:solidFill>
                <a:latin typeface="Century Gothic" panose="020B0502020202020204" pitchFamily="34" charset="0"/>
              </a:rPr>
              <a:t>Turn outreach into sales </a:t>
            </a:r>
            <a:endParaRPr lang="en-GB" sz="3000" dirty="0">
              <a:solidFill>
                <a:srgbClr val="1C407B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EDA1AF-0D70-4D1B-862C-0A378EC8C8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30302" y="6082776"/>
            <a:ext cx="3214023" cy="600482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heyme.co.uk</a:t>
            </a:r>
            <a:endParaRPr lang="en-GB" b="1" dirty="0">
              <a:solidFill>
                <a:schemeClr val="accent6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AutoShape 2" descr="Image result for mojo mortgages">
            <a:extLst>
              <a:ext uri="{FF2B5EF4-FFF2-40B4-BE49-F238E27FC236}">
                <a16:creationId xmlns:a16="http://schemas.microsoft.com/office/drawing/2014/main" id="{09A6DA0F-EBFD-4515-9554-504777DD88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1" name="Picture 10" descr="A blue and black logo&#10;&#10;Description automatically generated">
            <a:extLst>
              <a:ext uri="{FF2B5EF4-FFF2-40B4-BE49-F238E27FC236}">
                <a16:creationId xmlns:a16="http://schemas.microsoft.com/office/drawing/2014/main" id="{AB284387-D52D-9032-01DF-3F0B0B93FA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914804"/>
            <a:ext cx="3384921" cy="2238675"/>
          </a:xfrm>
          <a:prstGeom prst="rect">
            <a:avLst/>
          </a:prstGeom>
        </p:spPr>
      </p:pic>
      <p:pic>
        <p:nvPicPr>
          <p:cNvPr id="4" name="Camera 3">
            <a:extLst>
              <a:ext uri="{FF2B5EF4-FFF2-40B4-BE49-F238E27FC236}">
                <a16:creationId xmlns:a16="http://schemas.microsoft.com/office/drawing/2014/main" id="{001CB404-1FF4-E48C-817F-54A518E546A9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17125" y="98946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04636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red and white drill&#10;&#10;Description automatically generated">
            <a:extLst>
              <a:ext uri="{FF2B5EF4-FFF2-40B4-BE49-F238E27FC236}">
                <a16:creationId xmlns:a16="http://schemas.microsoft.com/office/drawing/2014/main" id="{E99E8FAC-8AAB-B26F-D0BF-A720F1D8FB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 flipV="1">
            <a:off x="6597317" y="1263318"/>
            <a:ext cx="6857999" cy="4331370"/>
          </a:xfrm>
          <a:prstGeom prst="rect">
            <a:avLst/>
          </a:prstGeom>
        </p:spPr>
      </p:pic>
      <p:sp>
        <p:nvSpPr>
          <p:cNvPr id="5" name="AutoShape 2" descr="Image result for mojo mortgages">
            <a:extLst>
              <a:ext uri="{FF2B5EF4-FFF2-40B4-BE49-F238E27FC236}">
                <a16:creationId xmlns:a16="http://schemas.microsoft.com/office/drawing/2014/main" id="{09A6DA0F-EBFD-4515-9554-504777DD88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4" name="Picture 13" descr="A blue and black logo&#10;&#10;Description automatically generated">
            <a:extLst>
              <a:ext uri="{FF2B5EF4-FFF2-40B4-BE49-F238E27FC236}">
                <a16:creationId xmlns:a16="http://schemas.microsoft.com/office/drawing/2014/main" id="{DC2A7767-D6C1-CFEB-E949-CEDF918C56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40" y="478917"/>
            <a:ext cx="1401327" cy="926791"/>
          </a:xfrm>
          <a:prstGeom prst="rect">
            <a:avLst/>
          </a:prstGeom>
        </p:spPr>
      </p:pic>
      <p:sp>
        <p:nvSpPr>
          <p:cNvPr id="20" name="Subtitle 2">
            <a:extLst>
              <a:ext uri="{FF2B5EF4-FFF2-40B4-BE49-F238E27FC236}">
                <a16:creationId xmlns:a16="http://schemas.microsoft.com/office/drawing/2014/main" id="{D95639F7-8BC7-DE4D-AEAA-BA79B72B8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0932" y="3429000"/>
            <a:ext cx="6038785" cy="1787261"/>
          </a:xfrm>
        </p:spPr>
        <p:txBody>
          <a:bodyPr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latin typeface="Century Gothic" panose="020B0502020202020204" pitchFamily="34" charset="0"/>
              </a:rPr>
              <a:t>Are you giving your audience added value?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latin typeface="Century Gothic" panose="020B0502020202020204" pitchFamily="34" charset="0"/>
              </a:rPr>
              <a:t>Are you speaking the right language?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latin typeface="Century Gothic" panose="020B0502020202020204" pitchFamily="34" charset="0"/>
              </a:rPr>
              <a:t>Are you giving your audience a reason to believe?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pPr algn="l"/>
            <a:endParaRPr lang="en-US" sz="18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pPr algn="l"/>
            <a:r>
              <a:rPr lang="en-US" sz="1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E0BF2F2B-98E4-041A-AC11-743F1F3558E7}"/>
              </a:ext>
            </a:extLst>
          </p:cNvPr>
          <p:cNvSpPr txBox="1">
            <a:spLocks/>
          </p:cNvSpPr>
          <p:nvPr/>
        </p:nvSpPr>
        <p:spPr>
          <a:xfrm>
            <a:off x="992535" y="2203290"/>
            <a:ext cx="9292797" cy="8298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F393E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algn="l"/>
            <a:r>
              <a:rPr lang="en-GB" sz="4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How are you saying it? </a:t>
            </a:r>
          </a:p>
        </p:txBody>
      </p:sp>
      <p:pic>
        <p:nvPicPr>
          <p:cNvPr id="3" name="Camera 2">
            <a:extLst>
              <a:ext uri="{FF2B5EF4-FFF2-40B4-BE49-F238E27FC236}">
                <a16:creationId xmlns:a16="http://schemas.microsoft.com/office/drawing/2014/main" id="{1DAFBCA2-5198-2D67-83C8-64E2DBCCF656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25158" y="146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43533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diagram&#10;&#10;Description automatically generated">
            <a:extLst>
              <a:ext uri="{FF2B5EF4-FFF2-40B4-BE49-F238E27FC236}">
                <a16:creationId xmlns:a16="http://schemas.microsoft.com/office/drawing/2014/main" id="{37537FEB-4329-7BF4-ADFE-A79EED606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EFDFA03-01E3-A328-C378-50C340D5E484}"/>
              </a:ext>
            </a:extLst>
          </p:cNvPr>
          <p:cNvSpPr txBox="1">
            <a:spLocks/>
          </p:cNvSpPr>
          <p:nvPr/>
        </p:nvSpPr>
        <p:spPr>
          <a:xfrm>
            <a:off x="2443505" y="540868"/>
            <a:ext cx="7375765" cy="818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F393E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algn="l"/>
            <a:r>
              <a:rPr lang="en-GB" sz="4000" b="1" dirty="0">
                <a:solidFill>
                  <a:srgbClr val="1C407B"/>
                </a:solidFill>
                <a:latin typeface="Century Gothic" panose="020B0502020202020204" pitchFamily="34" charset="0"/>
              </a:rPr>
              <a:t>Where are you saying it?</a:t>
            </a:r>
            <a:endParaRPr lang="en-GB" b="1" dirty="0">
              <a:solidFill>
                <a:srgbClr val="1C407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27CBD85F-D8C7-BD86-6C75-D541CF9D9F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40" y="478917"/>
            <a:ext cx="1401327" cy="926791"/>
          </a:xfrm>
          <a:prstGeom prst="rect">
            <a:avLst/>
          </a:prstGeom>
        </p:spPr>
      </p:pic>
      <p:pic>
        <p:nvPicPr>
          <p:cNvPr id="2" name="Camera 1">
            <a:extLst>
              <a:ext uri="{FF2B5EF4-FFF2-40B4-BE49-F238E27FC236}">
                <a16:creationId xmlns:a16="http://schemas.microsoft.com/office/drawing/2014/main" id="{32A1CF90-8D69-9C9D-55E3-98B6A48F3844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50320" y="133628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18839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F9AC6-77E2-BA57-C3E1-A71549656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mojo mortgages">
            <a:extLst>
              <a:ext uri="{FF2B5EF4-FFF2-40B4-BE49-F238E27FC236}">
                <a16:creationId xmlns:a16="http://schemas.microsoft.com/office/drawing/2014/main" id="{8B103D5F-BB75-A575-72CA-ADFDA61043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4" name="Picture 13" descr="A blue and black logo&#10;&#10;Description automatically generated">
            <a:extLst>
              <a:ext uri="{FF2B5EF4-FFF2-40B4-BE49-F238E27FC236}">
                <a16:creationId xmlns:a16="http://schemas.microsoft.com/office/drawing/2014/main" id="{69A4F1A7-A708-96AE-548B-6C2F10721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40" y="478917"/>
            <a:ext cx="1401327" cy="926791"/>
          </a:xfrm>
          <a:prstGeom prst="rect">
            <a:avLst/>
          </a:prstGeom>
        </p:spPr>
      </p:pic>
      <p:sp>
        <p:nvSpPr>
          <p:cNvPr id="20" name="Subtitle 2">
            <a:extLst>
              <a:ext uri="{FF2B5EF4-FFF2-40B4-BE49-F238E27FC236}">
                <a16:creationId xmlns:a16="http://schemas.microsoft.com/office/drawing/2014/main" id="{0EECE20D-3567-81B7-A2B0-A45F355603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7829" y="3429000"/>
            <a:ext cx="6183533" cy="269976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latin typeface="Century Gothic"/>
              </a:rPr>
              <a:t>Keep the intention in mind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latin typeface="Century Gothic"/>
              </a:rPr>
              <a:t>Look at trends over time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latin typeface="Century Gothic"/>
              </a:rPr>
              <a:t>What triggers action and at what level: browsing, enquiries or sales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latin typeface="Century Gothic"/>
              </a:rPr>
              <a:t>How long does it take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latin typeface="Century Gothic"/>
              </a:rPr>
              <a:t>What’s the cost per lead </a:t>
            </a:r>
          </a:p>
          <a:p>
            <a:pPr algn="l"/>
            <a:endParaRPr lang="en-US" sz="18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pPr algn="l"/>
            <a:endParaRPr lang="en-US" sz="18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pPr algn="l"/>
            <a:endParaRPr lang="en-US" sz="18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pPr algn="l"/>
            <a:endParaRPr lang="en-US" sz="18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pPr algn="l"/>
            <a:endParaRPr lang="en-US" sz="18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pPr algn="l"/>
            <a:endParaRPr lang="en-US" sz="18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CEA608F-431E-A307-6FB5-25D5E36635EF}"/>
              </a:ext>
            </a:extLst>
          </p:cNvPr>
          <p:cNvSpPr txBox="1">
            <a:spLocks/>
          </p:cNvSpPr>
          <p:nvPr/>
        </p:nvSpPr>
        <p:spPr>
          <a:xfrm>
            <a:off x="987829" y="2203704"/>
            <a:ext cx="7064476" cy="8298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F393E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algn="l"/>
            <a:r>
              <a:rPr lang="en-GB" sz="4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Is it working? </a:t>
            </a:r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B5E963FD-0862-CC74-2EA3-575D671F3E62}"/>
              </a:ext>
            </a:extLst>
          </p:cNvPr>
          <p:cNvGrpSpPr/>
          <p:nvPr/>
        </p:nvGrpSpPr>
        <p:grpSpPr>
          <a:xfrm>
            <a:off x="7868092" y="0"/>
            <a:ext cx="4323907" cy="6858000"/>
            <a:chOff x="0" y="0"/>
            <a:chExt cx="1586922" cy="2709333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3EB6E66E-5214-E3CD-C829-750DBA93DCC4}"/>
                </a:ext>
              </a:extLst>
            </p:cNvPr>
            <p:cNvSpPr/>
            <p:nvPr/>
          </p:nvSpPr>
          <p:spPr>
            <a:xfrm>
              <a:off x="0" y="0"/>
              <a:ext cx="1586922" cy="2709333"/>
            </a:xfrm>
            <a:custGeom>
              <a:avLst/>
              <a:gdLst/>
              <a:ahLst/>
              <a:cxnLst/>
              <a:rect l="l" t="t" r="r" b="b"/>
              <a:pathLst>
                <a:path w="1586922" h="2709333">
                  <a:moveTo>
                    <a:pt x="0" y="0"/>
                  </a:moveTo>
                  <a:lnTo>
                    <a:pt x="1586922" y="0"/>
                  </a:lnTo>
                  <a:lnTo>
                    <a:pt x="158692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87E7E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36C1A303-AEF6-2204-6125-76D6F2984664}"/>
                </a:ext>
              </a:extLst>
            </p:cNvPr>
            <p:cNvSpPr txBox="1"/>
            <p:nvPr/>
          </p:nvSpPr>
          <p:spPr>
            <a:xfrm>
              <a:off x="0" y="-47625"/>
              <a:ext cx="1586922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pic>
        <p:nvPicPr>
          <p:cNvPr id="3" name="Camera 2">
            <a:extLst>
              <a:ext uri="{FF2B5EF4-FFF2-40B4-BE49-F238E27FC236}">
                <a16:creationId xmlns:a16="http://schemas.microsoft.com/office/drawing/2014/main" id="{F9A0732B-94F6-B387-A5F2-C4074E0EEDA2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25158" y="146304"/>
            <a:ext cx="2057400" cy="2057400"/>
          </a:xfrm>
          <a:prstGeom prst="ellipse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C4BC79FC-6C70-AF91-2DE6-BF7BE82D4C0A}"/>
              </a:ext>
            </a:extLst>
          </p:cNvPr>
          <p:cNvSpPr/>
          <p:nvPr/>
        </p:nvSpPr>
        <p:spPr>
          <a:xfrm>
            <a:off x="8161746" y="1611614"/>
            <a:ext cx="3817602" cy="5163880"/>
          </a:xfrm>
          <a:custGeom>
            <a:avLst/>
            <a:gdLst/>
            <a:ahLst/>
            <a:cxnLst/>
            <a:rect l="l" t="t" r="r" b="b"/>
            <a:pathLst>
              <a:path w="5300096" h="7997207">
                <a:moveTo>
                  <a:pt x="0" y="0"/>
                </a:moveTo>
                <a:lnTo>
                  <a:pt x="5300096" y="0"/>
                </a:lnTo>
                <a:lnTo>
                  <a:pt x="5300096" y="7997208"/>
                </a:lnTo>
                <a:lnTo>
                  <a:pt x="0" y="79972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0626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4F98F-B847-83EB-BF13-36970FF8C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mojo mortgages">
            <a:extLst>
              <a:ext uri="{FF2B5EF4-FFF2-40B4-BE49-F238E27FC236}">
                <a16:creationId xmlns:a16="http://schemas.microsoft.com/office/drawing/2014/main" id="{D82F78B3-A31D-C4CB-A1DB-B08847E7A6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4" name="Picture 13" descr="A blue and black logo&#10;&#10;Description automatically generated">
            <a:extLst>
              <a:ext uri="{FF2B5EF4-FFF2-40B4-BE49-F238E27FC236}">
                <a16:creationId xmlns:a16="http://schemas.microsoft.com/office/drawing/2014/main" id="{5E6B3928-7C36-52D8-68AD-B9BD4184A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40" y="478917"/>
            <a:ext cx="1401327" cy="926791"/>
          </a:xfrm>
          <a:prstGeom prst="rect">
            <a:avLst/>
          </a:prstGeom>
        </p:spPr>
      </p:pic>
      <p:sp>
        <p:nvSpPr>
          <p:cNvPr id="20" name="Subtitle 2">
            <a:extLst>
              <a:ext uri="{FF2B5EF4-FFF2-40B4-BE49-F238E27FC236}">
                <a16:creationId xmlns:a16="http://schemas.microsoft.com/office/drawing/2014/main" id="{D04ACB56-8D1A-8A93-3963-88DCA10AAE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3633" y="3451048"/>
            <a:ext cx="5829504" cy="1571174"/>
          </a:xfrm>
        </p:spPr>
        <p:txBody>
          <a:bodyPr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latin typeface="Century Gothic" panose="020B0502020202020204" pitchFamily="34" charset="0"/>
              </a:rPr>
              <a:t>Where does your audience get their information?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latin typeface="Century Gothic" panose="020B0502020202020204" pitchFamily="34" charset="0"/>
              </a:rPr>
              <a:t>What sources do they use?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latin typeface="Century Gothic" panose="020B0502020202020204" pitchFamily="34" charset="0"/>
              </a:rPr>
              <a:t>Which sources do they take more seriously? </a:t>
            </a:r>
          </a:p>
          <a:p>
            <a:pPr algn="l"/>
            <a:endParaRPr lang="en-US" sz="18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pPr algn="l"/>
            <a:endParaRPr lang="en-US" sz="18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pPr algn="l"/>
            <a:r>
              <a:rPr lang="en-US" sz="1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3ACA412-4226-A0CA-3BE7-4CED473BEBDC}"/>
              </a:ext>
            </a:extLst>
          </p:cNvPr>
          <p:cNvSpPr txBox="1">
            <a:spLocks/>
          </p:cNvSpPr>
          <p:nvPr/>
        </p:nvSpPr>
        <p:spPr>
          <a:xfrm>
            <a:off x="1033633" y="2357779"/>
            <a:ext cx="6554284" cy="92678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F393E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algn="l"/>
            <a:r>
              <a:rPr lang="en-GB" sz="4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Where does your audience</a:t>
            </a:r>
          </a:p>
          <a:p>
            <a:pPr algn="l"/>
            <a:r>
              <a:rPr lang="en-GB" sz="4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hang out?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6570E7-0B06-C790-0599-225C60CF5B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643" y="0"/>
            <a:ext cx="4419357" cy="6874555"/>
          </a:xfrm>
          <a:prstGeom prst="rect">
            <a:avLst/>
          </a:prstGeom>
        </p:spPr>
      </p:pic>
      <p:pic>
        <p:nvPicPr>
          <p:cNvPr id="3" name="Camera 2">
            <a:extLst>
              <a:ext uri="{FF2B5EF4-FFF2-40B4-BE49-F238E27FC236}">
                <a16:creationId xmlns:a16="http://schemas.microsoft.com/office/drawing/2014/main" id="{5606E55D-3469-8380-A65E-4FD4C32AB1B9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26315" y="955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61135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55A72-4CCC-4062-FCBD-282259AAD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mojo mortgages">
            <a:extLst>
              <a:ext uri="{FF2B5EF4-FFF2-40B4-BE49-F238E27FC236}">
                <a16:creationId xmlns:a16="http://schemas.microsoft.com/office/drawing/2014/main" id="{9A159233-750C-D2CD-2F5A-47E32BE673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4" name="Picture 13" descr="A blue and black logo&#10;&#10;Description automatically generated">
            <a:extLst>
              <a:ext uri="{FF2B5EF4-FFF2-40B4-BE49-F238E27FC236}">
                <a16:creationId xmlns:a16="http://schemas.microsoft.com/office/drawing/2014/main" id="{4815CFBF-1B48-50CA-BD3D-DFCDF74E6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40" y="478917"/>
            <a:ext cx="1401327" cy="926791"/>
          </a:xfrm>
          <a:prstGeom prst="rect">
            <a:avLst/>
          </a:prstGeom>
        </p:spPr>
      </p:pic>
      <p:sp>
        <p:nvSpPr>
          <p:cNvPr id="20" name="Subtitle 2">
            <a:extLst>
              <a:ext uri="{FF2B5EF4-FFF2-40B4-BE49-F238E27FC236}">
                <a16:creationId xmlns:a16="http://schemas.microsoft.com/office/drawing/2014/main" id="{1442DE85-5406-D73D-297C-021884EDD2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1754" y="3467528"/>
            <a:ext cx="5740835" cy="1787261"/>
          </a:xfrm>
        </p:spPr>
        <p:txBody>
          <a:bodyPr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latin typeface="Century Gothic" panose="020B0502020202020204" pitchFamily="34" charset="0"/>
              </a:rPr>
              <a:t>If not you then who?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latin typeface="Century Gothic" panose="020B0502020202020204" pitchFamily="34" charset="0"/>
              </a:rPr>
              <a:t>If not you then what?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latin typeface="Century Gothic" panose="020B0502020202020204" pitchFamily="34" charset="0"/>
              </a:rPr>
              <a:t>Is there anybody in between you and them? </a:t>
            </a:r>
          </a:p>
          <a:p>
            <a:pPr algn="l"/>
            <a:endParaRPr lang="en-US" sz="18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pPr algn="l"/>
            <a:r>
              <a:rPr lang="en-US" sz="1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76EEEDA-964C-A95D-E5D4-374D759F9C7C}"/>
              </a:ext>
            </a:extLst>
          </p:cNvPr>
          <p:cNvSpPr txBox="1">
            <a:spLocks/>
          </p:cNvSpPr>
          <p:nvPr/>
        </p:nvSpPr>
        <p:spPr>
          <a:xfrm>
            <a:off x="1023751" y="2203704"/>
            <a:ext cx="5818838" cy="82981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F393E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algn="l"/>
            <a:r>
              <a:rPr lang="en-GB" sz="4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What’s grabbing their attention?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6EE3D0-F35C-F10A-15F4-6B2859041C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62758" y="0"/>
            <a:ext cx="4324799" cy="6858000"/>
          </a:xfrm>
          <a:prstGeom prst="rect">
            <a:avLst/>
          </a:prstGeom>
        </p:spPr>
      </p:pic>
      <p:pic>
        <p:nvPicPr>
          <p:cNvPr id="3" name="Camera 2">
            <a:extLst>
              <a:ext uri="{FF2B5EF4-FFF2-40B4-BE49-F238E27FC236}">
                <a16:creationId xmlns:a16="http://schemas.microsoft.com/office/drawing/2014/main" id="{365033E9-BC62-C1A9-A54A-F6AAA0E76715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25158" y="146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70114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nk pen next to a clipboard&#10;&#10;AI-generated content may be incorrect.">
            <a:extLst>
              <a:ext uri="{FF2B5EF4-FFF2-40B4-BE49-F238E27FC236}">
                <a16:creationId xmlns:a16="http://schemas.microsoft.com/office/drawing/2014/main" id="{5348797C-8D57-265F-ECB9-7846641A4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58" y="-116156"/>
            <a:ext cx="12228657" cy="697415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EFDFA03-01E3-A328-C378-50C340D5E484}"/>
              </a:ext>
            </a:extLst>
          </p:cNvPr>
          <p:cNvSpPr txBox="1">
            <a:spLocks/>
          </p:cNvSpPr>
          <p:nvPr/>
        </p:nvSpPr>
        <p:spPr>
          <a:xfrm>
            <a:off x="523440" y="1690531"/>
            <a:ext cx="7375765" cy="818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F393E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algn="l"/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Using your learning </a:t>
            </a:r>
            <a:endParaRPr lang="en-GB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6D1F7-D5FE-45DB-893B-412E9FEF9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719" y="2788685"/>
            <a:ext cx="6259170" cy="32054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Follow these 7 simple steps: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Know your intentions 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Know your audience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Tailor your message to your audience needs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Give them a reason to believe 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Choose the right tools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Is it easy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Ask “So what?” </a:t>
            </a:r>
          </a:p>
          <a:p>
            <a:pPr marL="0" indent="0">
              <a:buNone/>
            </a:pP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DC17E47-0A12-F4C2-4028-8F62A2B23D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40" y="483472"/>
            <a:ext cx="1401327" cy="927168"/>
          </a:xfrm>
          <a:prstGeom prst="rect">
            <a:avLst/>
          </a:prstGeom>
        </p:spPr>
      </p:pic>
      <p:pic>
        <p:nvPicPr>
          <p:cNvPr id="4" name="Camera 3">
            <a:extLst>
              <a:ext uri="{FF2B5EF4-FFF2-40B4-BE49-F238E27FC236}">
                <a16:creationId xmlns:a16="http://schemas.microsoft.com/office/drawing/2014/main" id="{14C247BB-33AB-E0FF-0AF9-AA5F11B6997D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26904" y="1336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96752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C446A-C30F-96C7-7440-EA00923F2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blue and black logo&#10;&#10;Description automatically generated">
            <a:extLst>
              <a:ext uri="{FF2B5EF4-FFF2-40B4-BE49-F238E27FC236}">
                <a16:creationId xmlns:a16="http://schemas.microsoft.com/office/drawing/2014/main" id="{8CDFEF40-D6B8-ADA5-DD8E-90454321F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40" y="478917"/>
            <a:ext cx="1401327" cy="926791"/>
          </a:xfrm>
          <a:prstGeom prst="rect">
            <a:avLst/>
          </a:prstGeom>
        </p:spPr>
      </p:pic>
      <p:sp>
        <p:nvSpPr>
          <p:cNvPr id="52" name="TextBox 41">
            <a:extLst>
              <a:ext uri="{FF2B5EF4-FFF2-40B4-BE49-F238E27FC236}">
                <a16:creationId xmlns:a16="http://schemas.microsoft.com/office/drawing/2014/main" id="{CE5FF521-958E-AAEA-ECFB-C4EBE21D4196}"/>
              </a:ext>
            </a:extLst>
          </p:cNvPr>
          <p:cNvSpPr txBox="1"/>
          <p:nvPr/>
        </p:nvSpPr>
        <p:spPr>
          <a:xfrm>
            <a:off x="749225" y="3132700"/>
            <a:ext cx="3262689" cy="296300"/>
          </a:xfrm>
          <a:prstGeom prst="rect">
            <a:avLst/>
          </a:prstGeom>
          <a:solidFill>
            <a:srgbClr val="FDB03C"/>
          </a:solidFill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Health Check</a:t>
            </a:r>
          </a:p>
        </p:txBody>
      </p:sp>
      <p:sp>
        <p:nvSpPr>
          <p:cNvPr id="55" name="Freeform 17">
            <a:extLst>
              <a:ext uri="{FF2B5EF4-FFF2-40B4-BE49-F238E27FC236}">
                <a16:creationId xmlns:a16="http://schemas.microsoft.com/office/drawing/2014/main" id="{5F3D32C2-13D1-30A3-21EA-2F26F8234CE9}"/>
              </a:ext>
            </a:extLst>
          </p:cNvPr>
          <p:cNvSpPr/>
          <p:nvPr/>
        </p:nvSpPr>
        <p:spPr>
          <a:xfrm>
            <a:off x="749225" y="3429000"/>
            <a:ext cx="3262689" cy="2807058"/>
          </a:xfrm>
          <a:custGeom>
            <a:avLst/>
            <a:gdLst>
              <a:gd name="connsiteX0" fmla="*/ 0 w 2157524"/>
              <a:gd name="connsiteY0" fmla="*/ 0 h 2591280"/>
              <a:gd name="connsiteX1" fmla="*/ 2157524 w 2157524"/>
              <a:gd name="connsiteY1" fmla="*/ 0 h 2591280"/>
              <a:gd name="connsiteX2" fmla="*/ 2157524 w 2157524"/>
              <a:gd name="connsiteY2" fmla="*/ 2591280 h 2591280"/>
              <a:gd name="connsiteX3" fmla="*/ 0 w 2157524"/>
              <a:gd name="connsiteY3" fmla="*/ 2591280 h 2591280"/>
              <a:gd name="connsiteX4" fmla="*/ 0 w 2157524"/>
              <a:gd name="connsiteY4" fmla="*/ 0 h 259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7524" h="2591280">
                <a:moveTo>
                  <a:pt x="0" y="0"/>
                </a:moveTo>
                <a:lnTo>
                  <a:pt x="2157524" y="0"/>
                </a:lnTo>
                <a:lnTo>
                  <a:pt x="2157524" y="2591280"/>
                </a:lnTo>
                <a:lnTo>
                  <a:pt x="0" y="25912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0000" tIns="192000" rIns="240000" bIns="74676" numCol="1" spcCol="1270" anchor="t" anchorCtr="0">
            <a:noAutofit/>
          </a:bodyPr>
          <a:lstStyle/>
          <a:p>
            <a:pPr marL="76198" lvl="1" indent="-76198" defTabSz="414856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dirty="0">
                <a:latin typeface="Century Gothic" panose="020B0502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Review business plan</a:t>
            </a:r>
          </a:p>
          <a:p>
            <a:pPr marL="76198" lvl="1" indent="-76198" defTabSz="414856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dirty="0">
                <a:latin typeface="Century Gothic" panose="020B0502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Auditing existing comms vs competitors</a:t>
            </a:r>
          </a:p>
          <a:p>
            <a:pPr marL="76198" lvl="1" indent="-76198" defTabSz="414856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dirty="0">
                <a:latin typeface="Century Gothic" panose="020B0502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Audience benchmarking</a:t>
            </a:r>
            <a:endParaRPr lang="en-GB" dirty="0">
              <a:latin typeface="Century Gothic" panose="020B0502020202020204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56" name="TextBox 41">
            <a:extLst>
              <a:ext uri="{FF2B5EF4-FFF2-40B4-BE49-F238E27FC236}">
                <a16:creationId xmlns:a16="http://schemas.microsoft.com/office/drawing/2014/main" id="{779BACC9-B63D-F877-E73A-A1D971C1487E}"/>
              </a:ext>
            </a:extLst>
          </p:cNvPr>
          <p:cNvSpPr txBox="1"/>
          <p:nvPr/>
        </p:nvSpPr>
        <p:spPr>
          <a:xfrm>
            <a:off x="4429697" y="3132700"/>
            <a:ext cx="3262689" cy="296300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FINDING YOUR VOICE</a:t>
            </a:r>
          </a:p>
        </p:txBody>
      </p:sp>
      <p:sp>
        <p:nvSpPr>
          <p:cNvPr id="57" name="Freeform 17">
            <a:extLst>
              <a:ext uri="{FF2B5EF4-FFF2-40B4-BE49-F238E27FC236}">
                <a16:creationId xmlns:a16="http://schemas.microsoft.com/office/drawing/2014/main" id="{D9274E0B-44AF-5A05-0F85-0464A5A008A8}"/>
              </a:ext>
            </a:extLst>
          </p:cNvPr>
          <p:cNvSpPr/>
          <p:nvPr/>
        </p:nvSpPr>
        <p:spPr>
          <a:xfrm>
            <a:off x="4429697" y="3429000"/>
            <a:ext cx="3262689" cy="2807058"/>
          </a:xfrm>
          <a:custGeom>
            <a:avLst/>
            <a:gdLst>
              <a:gd name="connsiteX0" fmla="*/ 0 w 2157524"/>
              <a:gd name="connsiteY0" fmla="*/ 0 h 2591280"/>
              <a:gd name="connsiteX1" fmla="*/ 2157524 w 2157524"/>
              <a:gd name="connsiteY1" fmla="*/ 0 h 2591280"/>
              <a:gd name="connsiteX2" fmla="*/ 2157524 w 2157524"/>
              <a:gd name="connsiteY2" fmla="*/ 2591280 h 2591280"/>
              <a:gd name="connsiteX3" fmla="*/ 0 w 2157524"/>
              <a:gd name="connsiteY3" fmla="*/ 2591280 h 2591280"/>
              <a:gd name="connsiteX4" fmla="*/ 0 w 2157524"/>
              <a:gd name="connsiteY4" fmla="*/ 0 h 259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7524" h="2591280">
                <a:moveTo>
                  <a:pt x="0" y="0"/>
                </a:moveTo>
                <a:lnTo>
                  <a:pt x="2157524" y="0"/>
                </a:lnTo>
                <a:lnTo>
                  <a:pt x="2157524" y="2591280"/>
                </a:lnTo>
                <a:lnTo>
                  <a:pt x="0" y="25912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0000" tIns="192000" rIns="240000" bIns="74676" numCol="1" spcCol="1270" anchor="t" anchorCtr="0">
            <a:noAutofit/>
          </a:bodyPr>
          <a:lstStyle/>
          <a:p>
            <a:pPr marL="76198" lvl="1" indent="-76198" defTabSz="414856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dirty="0">
                <a:latin typeface="Century Gothic" panose="020B0502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Culture</a:t>
            </a:r>
          </a:p>
          <a:p>
            <a:pPr marL="76198" lvl="1" indent="-76198" defTabSz="414856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dirty="0">
                <a:latin typeface="Century Gothic" panose="020B0502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Personality</a:t>
            </a:r>
          </a:p>
          <a:p>
            <a:pPr marL="76198" lvl="1" indent="-76198" defTabSz="414856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dirty="0">
                <a:latin typeface="Century Gothic" panose="020B0502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Messaging</a:t>
            </a:r>
          </a:p>
          <a:p>
            <a:pPr marL="76198" lvl="1" indent="-76198" defTabSz="414856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dirty="0">
                <a:latin typeface="Century Gothic" panose="020B0502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Tone</a:t>
            </a:r>
          </a:p>
        </p:txBody>
      </p:sp>
      <p:sp>
        <p:nvSpPr>
          <p:cNvPr id="58" name="TextBox 41">
            <a:extLst>
              <a:ext uri="{FF2B5EF4-FFF2-40B4-BE49-F238E27FC236}">
                <a16:creationId xmlns:a16="http://schemas.microsoft.com/office/drawing/2014/main" id="{CCF95E1A-875F-0A08-8D1F-0C544AC28F65}"/>
              </a:ext>
            </a:extLst>
          </p:cNvPr>
          <p:cNvSpPr txBox="1"/>
          <p:nvPr/>
        </p:nvSpPr>
        <p:spPr>
          <a:xfrm>
            <a:off x="8198154" y="3132700"/>
            <a:ext cx="3262689" cy="296300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CUT THROUGH THE NOISE</a:t>
            </a:r>
          </a:p>
        </p:txBody>
      </p:sp>
      <p:sp>
        <p:nvSpPr>
          <p:cNvPr id="59" name="Freeform 17">
            <a:extLst>
              <a:ext uri="{FF2B5EF4-FFF2-40B4-BE49-F238E27FC236}">
                <a16:creationId xmlns:a16="http://schemas.microsoft.com/office/drawing/2014/main" id="{FEE43EC8-80F7-AAB9-D4C7-C4BF3430D341}"/>
              </a:ext>
            </a:extLst>
          </p:cNvPr>
          <p:cNvSpPr/>
          <p:nvPr/>
        </p:nvSpPr>
        <p:spPr>
          <a:xfrm>
            <a:off x="8198154" y="3429000"/>
            <a:ext cx="3262689" cy="2807058"/>
          </a:xfrm>
          <a:custGeom>
            <a:avLst/>
            <a:gdLst>
              <a:gd name="connsiteX0" fmla="*/ 0 w 2157524"/>
              <a:gd name="connsiteY0" fmla="*/ 0 h 2591280"/>
              <a:gd name="connsiteX1" fmla="*/ 2157524 w 2157524"/>
              <a:gd name="connsiteY1" fmla="*/ 0 h 2591280"/>
              <a:gd name="connsiteX2" fmla="*/ 2157524 w 2157524"/>
              <a:gd name="connsiteY2" fmla="*/ 2591280 h 2591280"/>
              <a:gd name="connsiteX3" fmla="*/ 0 w 2157524"/>
              <a:gd name="connsiteY3" fmla="*/ 2591280 h 2591280"/>
              <a:gd name="connsiteX4" fmla="*/ 0 w 2157524"/>
              <a:gd name="connsiteY4" fmla="*/ 0 h 259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7524" h="2591280">
                <a:moveTo>
                  <a:pt x="0" y="0"/>
                </a:moveTo>
                <a:lnTo>
                  <a:pt x="2157524" y="0"/>
                </a:lnTo>
                <a:lnTo>
                  <a:pt x="2157524" y="2591280"/>
                </a:lnTo>
                <a:lnTo>
                  <a:pt x="0" y="25912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0000" tIns="192000" rIns="240000" bIns="74676" numCol="1" spcCol="1270" anchor="t" anchorCtr="0">
            <a:noAutofit/>
          </a:bodyPr>
          <a:lstStyle/>
          <a:p>
            <a:pPr marL="76198" lvl="1" indent="-76198" defTabSz="414856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dirty="0">
                <a:latin typeface="Century Gothic" panose="020B0502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Tailored communications</a:t>
            </a:r>
          </a:p>
          <a:p>
            <a:pPr marL="76198" lvl="1" indent="-76198" defTabSz="414856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dirty="0">
                <a:latin typeface="Century Gothic" panose="020B0502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Channel</a:t>
            </a:r>
          </a:p>
          <a:p>
            <a:pPr marL="76198" lvl="1" indent="-76198" defTabSz="414856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dirty="0">
                <a:latin typeface="Century Gothic" panose="020B0502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Method</a:t>
            </a:r>
          </a:p>
          <a:p>
            <a:pPr marL="76198" lvl="1" indent="-76198" defTabSz="414856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dirty="0">
                <a:latin typeface="Century Gothic" panose="020B0502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Timings and frequency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8FAD28-E422-6721-7598-794646244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473" y="2152903"/>
            <a:ext cx="920151" cy="8418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5B3834-DBC2-F78F-65E5-01176360EF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6133" y="2085874"/>
            <a:ext cx="908871" cy="9088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56C623-33AF-A30C-2073-310712E021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1944" y="2067964"/>
            <a:ext cx="971093" cy="95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35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rectangles&#10;&#10;Description automatically generated">
            <a:extLst>
              <a:ext uri="{FF2B5EF4-FFF2-40B4-BE49-F238E27FC236}">
                <a16:creationId xmlns:a16="http://schemas.microsoft.com/office/drawing/2014/main" id="{4A267831-636A-E913-596A-BA9CB7FE0C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utoShape 2" descr="Image result for mojo mortgages">
            <a:extLst>
              <a:ext uri="{FF2B5EF4-FFF2-40B4-BE49-F238E27FC236}">
                <a16:creationId xmlns:a16="http://schemas.microsoft.com/office/drawing/2014/main" id="{09A6DA0F-EBFD-4515-9554-504777DD88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6CE2623-DD2A-9AD4-9A41-4E04EC2895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40" y="483472"/>
            <a:ext cx="1401327" cy="92716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406CFF1-C1F8-BE6B-82B6-BF89F1B630BD}"/>
              </a:ext>
            </a:extLst>
          </p:cNvPr>
          <p:cNvSpPr txBox="1">
            <a:spLocks/>
          </p:cNvSpPr>
          <p:nvPr/>
        </p:nvSpPr>
        <p:spPr>
          <a:xfrm>
            <a:off x="431068" y="1992992"/>
            <a:ext cx="9126669" cy="1131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F393E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What’s next?</a:t>
            </a:r>
          </a:p>
          <a:p>
            <a:pPr algn="l"/>
            <a:endParaRPr lang="en-GB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149FD46-6859-CCEF-2E32-96488E1418B5}"/>
              </a:ext>
            </a:extLst>
          </p:cNvPr>
          <p:cNvSpPr txBox="1">
            <a:spLocks/>
          </p:cNvSpPr>
          <p:nvPr/>
        </p:nvSpPr>
        <p:spPr>
          <a:xfrm>
            <a:off x="447675" y="3130193"/>
            <a:ext cx="8047750" cy="29820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Craft your message</a:t>
            </a:r>
          </a:p>
          <a:p>
            <a:pPr marL="0" indent="0" algn="l">
              <a:buNone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Thursday 26</a:t>
            </a:r>
            <a:r>
              <a:rPr lang="en-US" sz="24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th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February </a:t>
            </a:r>
          </a:p>
          <a:p>
            <a:pPr marL="0" indent="0" algn="l">
              <a:buNone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10am – 11am </a:t>
            </a:r>
          </a:p>
          <a:p>
            <a:pPr marL="0" indent="0" algn="l">
              <a:buNone/>
            </a:pP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email 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hlinkClick r:id="rId5"/>
              </a:rPr>
              <a:t>amy@heyme.co.uk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LinkedIn 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hlinkClick r:id="rId6"/>
              </a:rPr>
              <a:t>https://www.linkedin.com/in/amyjbell/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LinkedIn Hey Me </a:t>
            </a:r>
          </a:p>
          <a:p>
            <a:pPr marL="0" indent="0">
              <a:buNone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hlinkClick r:id="rId7"/>
              </a:rPr>
              <a:t>https://www.linkedin.com/company/hey-me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 </a:t>
            </a:r>
          </a:p>
          <a:p>
            <a:pPr marL="0" indent="0" algn="l">
              <a:buNone/>
            </a:pPr>
            <a:endParaRPr lang="en-GB" sz="2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F1AAD23-BE7F-CDD1-2E4A-34B913EAF4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30302" y="6082776"/>
            <a:ext cx="3214023" cy="600482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heyme.co.uk</a:t>
            </a:r>
            <a:endParaRPr lang="en-GB" b="1" dirty="0">
              <a:solidFill>
                <a:schemeClr val="accent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Camera 1">
            <a:extLst>
              <a:ext uri="{FF2B5EF4-FFF2-40B4-BE49-F238E27FC236}">
                <a16:creationId xmlns:a16="http://schemas.microsoft.com/office/drawing/2014/main" id="{5FE58B22-DA75-73BE-D01E-1979FB43E819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88804" y="110718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99863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F286D0F7-FF0D-1903-418F-13A9228DF367}"/>
              </a:ext>
            </a:extLst>
          </p:cNvPr>
          <p:cNvSpPr/>
          <p:nvPr/>
        </p:nvSpPr>
        <p:spPr>
          <a:xfrm>
            <a:off x="0" y="3914175"/>
            <a:ext cx="12192000" cy="2943825"/>
          </a:xfrm>
          <a:prstGeom prst="rect">
            <a:avLst/>
          </a:prstGeom>
          <a:solidFill>
            <a:srgbClr val="1C40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>
            <a:off x="9428229" y="3010528"/>
            <a:ext cx="2253775" cy="2163961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 dirty="0"/>
          </a:p>
        </p:txBody>
      </p:sp>
      <p:sp>
        <p:nvSpPr>
          <p:cNvPr id="19" name="Freeform 19"/>
          <p:cNvSpPr/>
          <p:nvPr/>
        </p:nvSpPr>
        <p:spPr>
          <a:xfrm>
            <a:off x="3464444" y="3038882"/>
            <a:ext cx="2221249" cy="2132730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 dirty="0"/>
          </a:p>
        </p:txBody>
      </p:sp>
      <p:sp>
        <p:nvSpPr>
          <p:cNvPr id="36" name="Freeform 36"/>
          <p:cNvSpPr/>
          <p:nvPr/>
        </p:nvSpPr>
        <p:spPr>
          <a:xfrm>
            <a:off x="482552" y="3038882"/>
            <a:ext cx="2221249" cy="2132730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 dirty="0"/>
          </a:p>
        </p:txBody>
      </p:sp>
      <p:pic>
        <p:nvPicPr>
          <p:cNvPr id="51" name="Picture 50" descr="A person smiling at camera&#10;&#10;Description automatically generated">
            <a:extLst>
              <a:ext uri="{FF2B5EF4-FFF2-40B4-BE49-F238E27FC236}">
                <a16:creationId xmlns:a16="http://schemas.microsoft.com/office/drawing/2014/main" id="{F2FEC24D-2460-E988-9727-38FDC423E6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337" y="3014627"/>
            <a:ext cx="2221249" cy="2163961"/>
          </a:xfrm>
          <a:prstGeom prst="ellipse">
            <a:avLst/>
          </a:prstGeom>
        </p:spPr>
      </p:pic>
      <p:sp>
        <p:nvSpPr>
          <p:cNvPr id="10" name="TextBox 41">
            <a:extLst>
              <a:ext uri="{FF2B5EF4-FFF2-40B4-BE49-F238E27FC236}">
                <a16:creationId xmlns:a16="http://schemas.microsoft.com/office/drawing/2014/main" id="{5348C6A7-0DDB-CC5C-5C73-3090E3989EF8}"/>
              </a:ext>
            </a:extLst>
          </p:cNvPr>
          <p:cNvSpPr txBox="1"/>
          <p:nvPr/>
        </p:nvSpPr>
        <p:spPr>
          <a:xfrm>
            <a:off x="1159966" y="5390955"/>
            <a:ext cx="866419" cy="293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b="1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Amy</a:t>
            </a:r>
          </a:p>
        </p:txBody>
      </p:sp>
      <p:sp>
        <p:nvSpPr>
          <p:cNvPr id="12" name="TextBox 42">
            <a:extLst>
              <a:ext uri="{FF2B5EF4-FFF2-40B4-BE49-F238E27FC236}">
                <a16:creationId xmlns:a16="http://schemas.microsoft.com/office/drawing/2014/main" id="{4F4C1046-796F-7246-9793-2CF8EC330280}"/>
              </a:ext>
            </a:extLst>
          </p:cNvPr>
          <p:cNvSpPr txBox="1"/>
          <p:nvPr/>
        </p:nvSpPr>
        <p:spPr>
          <a:xfrm>
            <a:off x="7192465" y="5390955"/>
            <a:ext cx="742568" cy="293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b="1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Molly</a:t>
            </a:r>
          </a:p>
        </p:txBody>
      </p:sp>
      <p:sp>
        <p:nvSpPr>
          <p:cNvPr id="13" name="TextBox 43">
            <a:extLst>
              <a:ext uri="{FF2B5EF4-FFF2-40B4-BE49-F238E27FC236}">
                <a16:creationId xmlns:a16="http://schemas.microsoft.com/office/drawing/2014/main" id="{901B10E3-04C6-085D-082F-EB18A4E14C72}"/>
              </a:ext>
            </a:extLst>
          </p:cNvPr>
          <p:cNvSpPr txBox="1"/>
          <p:nvPr/>
        </p:nvSpPr>
        <p:spPr>
          <a:xfrm>
            <a:off x="4248820" y="5390955"/>
            <a:ext cx="742569" cy="293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b="1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Emma</a:t>
            </a:r>
          </a:p>
        </p:txBody>
      </p:sp>
      <p:sp>
        <p:nvSpPr>
          <p:cNvPr id="14" name="TextBox 44">
            <a:extLst>
              <a:ext uri="{FF2B5EF4-FFF2-40B4-BE49-F238E27FC236}">
                <a16:creationId xmlns:a16="http://schemas.microsoft.com/office/drawing/2014/main" id="{7066E2BF-6E5C-65C6-A3DD-5996417783FB}"/>
              </a:ext>
            </a:extLst>
          </p:cNvPr>
          <p:cNvSpPr txBox="1"/>
          <p:nvPr/>
        </p:nvSpPr>
        <p:spPr>
          <a:xfrm>
            <a:off x="10268828" y="5390955"/>
            <a:ext cx="572575" cy="293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b="1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Katie</a:t>
            </a:r>
          </a:p>
        </p:txBody>
      </p:sp>
      <p:sp>
        <p:nvSpPr>
          <p:cNvPr id="15" name="TextBox 41">
            <a:extLst>
              <a:ext uri="{FF2B5EF4-FFF2-40B4-BE49-F238E27FC236}">
                <a16:creationId xmlns:a16="http://schemas.microsoft.com/office/drawing/2014/main" id="{6012C598-3E57-E07C-D8FA-F481E3773B46}"/>
              </a:ext>
            </a:extLst>
          </p:cNvPr>
          <p:cNvSpPr txBox="1"/>
          <p:nvPr/>
        </p:nvSpPr>
        <p:spPr>
          <a:xfrm>
            <a:off x="371411" y="5756806"/>
            <a:ext cx="2443528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Founder and</a:t>
            </a:r>
          </a:p>
          <a:p>
            <a:pPr algn="ctr">
              <a:spcBef>
                <a:spcPct val="0"/>
              </a:spcBef>
            </a:pP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Managing Director</a:t>
            </a:r>
          </a:p>
        </p:txBody>
      </p:sp>
      <p:sp>
        <p:nvSpPr>
          <p:cNvPr id="16" name="TextBox 41">
            <a:extLst>
              <a:ext uri="{FF2B5EF4-FFF2-40B4-BE49-F238E27FC236}">
                <a16:creationId xmlns:a16="http://schemas.microsoft.com/office/drawing/2014/main" id="{384C83D1-BF28-A5FC-0512-0CC0E5D72940}"/>
              </a:ext>
            </a:extLst>
          </p:cNvPr>
          <p:cNvSpPr txBox="1"/>
          <p:nvPr/>
        </p:nvSpPr>
        <p:spPr>
          <a:xfrm>
            <a:off x="3398340" y="5757113"/>
            <a:ext cx="2443528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Senior Communications Manager </a:t>
            </a:r>
          </a:p>
        </p:txBody>
      </p:sp>
      <p:sp>
        <p:nvSpPr>
          <p:cNvPr id="17" name="TextBox 41">
            <a:extLst>
              <a:ext uri="{FF2B5EF4-FFF2-40B4-BE49-F238E27FC236}">
                <a16:creationId xmlns:a16="http://schemas.microsoft.com/office/drawing/2014/main" id="{7AA8A775-724B-6AEF-AA8B-4CC1AE42B8F5}"/>
              </a:ext>
            </a:extLst>
          </p:cNvPr>
          <p:cNvSpPr txBox="1"/>
          <p:nvPr/>
        </p:nvSpPr>
        <p:spPr>
          <a:xfrm>
            <a:off x="6344265" y="5756806"/>
            <a:ext cx="2443528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Communications</a:t>
            </a:r>
          </a:p>
          <a:p>
            <a:pPr algn="ctr">
              <a:spcBef>
                <a:spcPct val="0"/>
              </a:spcBef>
            </a:pP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Executive</a:t>
            </a:r>
          </a:p>
        </p:txBody>
      </p:sp>
      <p:sp>
        <p:nvSpPr>
          <p:cNvPr id="18" name="TextBox 41">
            <a:extLst>
              <a:ext uri="{FF2B5EF4-FFF2-40B4-BE49-F238E27FC236}">
                <a16:creationId xmlns:a16="http://schemas.microsoft.com/office/drawing/2014/main" id="{FE31721E-3070-FB9B-CE58-855A4196490F}"/>
              </a:ext>
            </a:extLst>
          </p:cNvPr>
          <p:cNvSpPr txBox="1"/>
          <p:nvPr/>
        </p:nvSpPr>
        <p:spPr>
          <a:xfrm>
            <a:off x="9377061" y="5757113"/>
            <a:ext cx="2443528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Business Support</a:t>
            </a:r>
          </a:p>
          <a:p>
            <a:pPr algn="ctr">
              <a:spcBef>
                <a:spcPct val="0"/>
              </a:spcBef>
            </a:pP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Manager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0903792-9209-1746-43A1-635780714677}"/>
              </a:ext>
            </a:extLst>
          </p:cNvPr>
          <p:cNvSpPr txBox="1">
            <a:spLocks/>
          </p:cNvSpPr>
          <p:nvPr/>
        </p:nvSpPr>
        <p:spPr>
          <a:xfrm>
            <a:off x="482552" y="1604498"/>
            <a:ext cx="7375765" cy="818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F393E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algn="l"/>
            <a:r>
              <a:rPr lang="en-GB" sz="4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Your Hey Me Team </a:t>
            </a:r>
            <a:endParaRPr lang="en-GB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Picture 20" descr="A blue and black logo&#10;&#10;Description automatically generated">
            <a:extLst>
              <a:ext uri="{FF2B5EF4-FFF2-40B4-BE49-F238E27FC236}">
                <a16:creationId xmlns:a16="http://schemas.microsoft.com/office/drawing/2014/main" id="{147DFD5D-857C-ECCD-C0CB-25DAACD58B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40" y="478917"/>
            <a:ext cx="1401327" cy="926791"/>
          </a:xfrm>
          <a:prstGeom prst="rect">
            <a:avLst/>
          </a:prstGeom>
        </p:spPr>
      </p:pic>
      <p:pic>
        <p:nvPicPr>
          <p:cNvPr id="2" name="Camera 1">
            <a:extLst>
              <a:ext uri="{FF2B5EF4-FFF2-40B4-BE49-F238E27FC236}">
                <a16:creationId xmlns:a16="http://schemas.microsoft.com/office/drawing/2014/main" id="{BD39DCAE-B9BF-DF02-D9D7-1F8752AB487D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79089" y="99287"/>
            <a:ext cx="2057400" cy="2057400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C38A5B-B008-444F-6F1E-A6692B53C7DD}"/>
              </a:ext>
            </a:extLst>
          </p:cNvPr>
          <p:cNvSpPr txBox="1"/>
          <p:nvPr/>
        </p:nvSpPr>
        <p:spPr>
          <a:xfrm>
            <a:off x="523440" y="2377746"/>
            <a:ext cx="5180211" cy="346251"/>
          </a:xfrm>
          <a:prstGeom prst="rect">
            <a:avLst/>
          </a:prstGeom>
          <a:noFill/>
        </p:spPr>
        <p:txBody>
          <a:bodyPr wrap="square" lIns="68580" tIns="34291" rIns="68580" bIns="34291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alibri Light" charset="0"/>
                <a:cs typeface="Calibri Light" charset="0"/>
              </a:rPr>
              <a:t>40+ years combined experience</a:t>
            </a:r>
          </a:p>
        </p:txBody>
      </p:sp>
    </p:spTree>
    <p:extLst>
      <p:ext uri="{BB962C8B-B14F-4D97-AF65-F5344CB8AC3E}">
        <p14:creationId xmlns:p14="http://schemas.microsoft.com/office/powerpoint/2010/main" val="446338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8B1D4F3-B28A-4A87-B526-14B087002E1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dirty="0"/>
              <a:t>you</a:t>
            </a:r>
          </a:p>
        </p:txBody>
      </p:sp>
      <p:pic>
        <p:nvPicPr>
          <p:cNvPr id="4" name="Picture 3" descr="A person holding a tablet&#10;&#10;Description automatically generated">
            <a:extLst>
              <a:ext uri="{FF2B5EF4-FFF2-40B4-BE49-F238E27FC236}">
                <a16:creationId xmlns:a16="http://schemas.microsoft.com/office/drawing/2014/main" id="{AF038742-CA09-D5E4-804C-2F13957869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135990C-A015-CE15-B8A3-AFDB8C928E9B}"/>
              </a:ext>
            </a:extLst>
          </p:cNvPr>
          <p:cNvSpPr/>
          <p:nvPr/>
        </p:nvSpPr>
        <p:spPr>
          <a:xfrm rot="21067879">
            <a:off x="1523972" y="910303"/>
            <a:ext cx="5970400" cy="4459768"/>
          </a:xfrm>
          <a:prstGeom prst="rect">
            <a:avLst/>
          </a:prstGeom>
          <a:solidFill>
            <a:srgbClr val="FDB0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405819-68EC-481B-970A-6106678A8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096818">
            <a:off x="1995054" y="2399540"/>
            <a:ext cx="5287806" cy="256167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2800" b="1" dirty="0">
                <a:solidFill>
                  <a:schemeClr val="bg1"/>
                </a:solidFill>
                <a:latin typeface="Century Gothic"/>
              </a:rPr>
              <a:t>What promotional activity are you currently doing and is it fit for your audience? </a:t>
            </a: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9D89D7E-98CF-47A0-879C-E540EBC7BA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8612">
            <a:off x="1699213" y="1520133"/>
            <a:ext cx="1534069" cy="1014995"/>
          </a:xfrm>
          <a:prstGeom prst="rect">
            <a:avLst/>
          </a:prstGeom>
        </p:spPr>
      </p:pic>
      <p:pic>
        <p:nvPicPr>
          <p:cNvPr id="7" name="Camera 6">
            <a:extLst>
              <a:ext uri="{FF2B5EF4-FFF2-40B4-BE49-F238E27FC236}">
                <a16:creationId xmlns:a16="http://schemas.microsoft.com/office/drawing/2014/main" id="{A38740B2-BE56-1B55-7D1D-A92BBC0E8E04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51501" y="154756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0858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blue and black logo&#10;&#10;Description automatically generated">
            <a:extLst>
              <a:ext uri="{FF2B5EF4-FFF2-40B4-BE49-F238E27FC236}">
                <a16:creationId xmlns:a16="http://schemas.microsoft.com/office/drawing/2014/main" id="{35F1DBA3-631A-75F7-7825-A42E5D5A2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40" y="478917"/>
            <a:ext cx="1401327" cy="926791"/>
          </a:xfrm>
          <a:prstGeom prst="rect">
            <a:avLst/>
          </a:prstGeom>
        </p:spPr>
      </p:pic>
      <p:sp>
        <p:nvSpPr>
          <p:cNvPr id="52" name="TextBox 41">
            <a:extLst>
              <a:ext uri="{FF2B5EF4-FFF2-40B4-BE49-F238E27FC236}">
                <a16:creationId xmlns:a16="http://schemas.microsoft.com/office/drawing/2014/main" id="{99823E06-BAAB-4780-0674-D4161F9FFF26}"/>
              </a:ext>
            </a:extLst>
          </p:cNvPr>
          <p:cNvSpPr txBox="1"/>
          <p:nvPr/>
        </p:nvSpPr>
        <p:spPr>
          <a:xfrm>
            <a:off x="749225" y="3132700"/>
            <a:ext cx="3262689" cy="296300"/>
          </a:xfrm>
          <a:prstGeom prst="rect">
            <a:avLst/>
          </a:prstGeom>
          <a:solidFill>
            <a:srgbClr val="FDB03C"/>
          </a:solidFill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HEALTH CHECK </a:t>
            </a:r>
          </a:p>
        </p:txBody>
      </p:sp>
      <p:sp>
        <p:nvSpPr>
          <p:cNvPr id="55" name="Freeform 17">
            <a:extLst>
              <a:ext uri="{FF2B5EF4-FFF2-40B4-BE49-F238E27FC236}">
                <a16:creationId xmlns:a16="http://schemas.microsoft.com/office/drawing/2014/main" id="{29C9474E-7FA3-0443-10F0-4A43AC982185}"/>
              </a:ext>
            </a:extLst>
          </p:cNvPr>
          <p:cNvSpPr/>
          <p:nvPr/>
        </p:nvSpPr>
        <p:spPr>
          <a:xfrm>
            <a:off x="749225" y="3429000"/>
            <a:ext cx="3262689" cy="2807058"/>
          </a:xfrm>
          <a:custGeom>
            <a:avLst/>
            <a:gdLst>
              <a:gd name="connsiteX0" fmla="*/ 0 w 2157524"/>
              <a:gd name="connsiteY0" fmla="*/ 0 h 2591280"/>
              <a:gd name="connsiteX1" fmla="*/ 2157524 w 2157524"/>
              <a:gd name="connsiteY1" fmla="*/ 0 h 2591280"/>
              <a:gd name="connsiteX2" fmla="*/ 2157524 w 2157524"/>
              <a:gd name="connsiteY2" fmla="*/ 2591280 h 2591280"/>
              <a:gd name="connsiteX3" fmla="*/ 0 w 2157524"/>
              <a:gd name="connsiteY3" fmla="*/ 2591280 h 2591280"/>
              <a:gd name="connsiteX4" fmla="*/ 0 w 2157524"/>
              <a:gd name="connsiteY4" fmla="*/ 0 h 259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7524" h="2591280">
                <a:moveTo>
                  <a:pt x="0" y="0"/>
                </a:moveTo>
                <a:lnTo>
                  <a:pt x="2157524" y="0"/>
                </a:lnTo>
                <a:lnTo>
                  <a:pt x="2157524" y="2591280"/>
                </a:lnTo>
                <a:lnTo>
                  <a:pt x="0" y="25912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0000" tIns="192000" rIns="240000" bIns="74676" numCol="1" spcCol="1270" anchor="t" anchorCtr="0">
            <a:noAutofit/>
          </a:bodyPr>
          <a:lstStyle/>
          <a:p>
            <a:pPr marL="76198" lvl="1" indent="-76198" defTabSz="414856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dirty="0">
                <a:latin typeface="Century Gothic" panose="020B0502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Review business plan</a:t>
            </a:r>
          </a:p>
          <a:p>
            <a:pPr marL="76198" lvl="1" indent="-76198" defTabSz="414856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dirty="0">
                <a:latin typeface="Century Gothic" panose="020B0502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Auditing existing comms vs competitors</a:t>
            </a:r>
          </a:p>
          <a:p>
            <a:pPr marL="76198" lvl="1" indent="-76198" defTabSz="414856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dirty="0">
                <a:latin typeface="Century Gothic" panose="020B0502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Audience benchmarking</a:t>
            </a:r>
            <a:endParaRPr lang="en-GB" dirty="0">
              <a:latin typeface="Century Gothic" panose="020B0502020202020204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56" name="TextBox 41">
            <a:extLst>
              <a:ext uri="{FF2B5EF4-FFF2-40B4-BE49-F238E27FC236}">
                <a16:creationId xmlns:a16="http://schemas.microsoft.com/office/drawing/2014/main" id="{723F3CE8-FA5C-2699-8C3D-9B32386CDC1C}"/>
              </a:ext>
            </a:extLst>
          </p:cNvPr>
          <p:cNvSpPr txBox="1"/>
          <p:nvPr/>
        </p:nvSpPr>
        <p:spPr>
          <a:xfrm>
            <a:off x="4429697" y="3132700"/>
            <a:ext cx="3262689" cy="296300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CRAFT YOUR MESSAGE</a:t>
            </a:r>
          </a:p>
        </p:txBody>
      </p:sp>
      <p:sp>
        <p:nvSpPr>
          <p:cNvPr id="57" name="Freeform 17">
            <a:extLst>
              <a:ext uri="{FF2B5EF4-FFF2-40B4-BE49-F238E27FC236}">
                <a16:creationId xmlns:a16="http://schemas.microsoft.com/office/drawing/2014/main" id="{4FB71406-8B38-2EAE-570E-2953D67835A2}"/>
              </a:ext>
            </a:extLst>
          </p:cNvPr>
          <p:cNvSpPr/>
          <p:nvPr/>
        </p:nvSpPr>
        <p:spPr>
          <a:xfrm>
            <a:off x="4429697" y="3429000"/>
            <a:ext cx="3262689" cy="2807058"/>
          </a:xfrm>
          <a:custGeom>
            <a:avLst/>
            <a:gdLst>
              <a:gd name="connsiteX0" fmla="*/ 0 w 2157524"/>
              <a:gd name="connsiteY0" fmla="*/ 0 h 2591280"/>
              <a:gd name="connsiteX1" fmla="*/ 2157524 w 2157524"/>
              <a:gd name="connsiteY1" fmla="*/ 0 h 2591280"/>
              <a:gd name="connsiteX2" fmla="*/ 2157524 w 2157524"/>
              <a:gd name="connsiteY2" fmla="*/ 2591280 h 2591280"/>
              <a:gd name="connsiteX3" fmla="*/ 0 w 2157524"/>
              <a:gd name="connsiteY3" fmla="*/ 2591280 h 2591280"/>
              <a:gd name="connsiteX4" fmla="*/ 0 w 2157524"/>
              <a:gd name="connsiteY4" fmla="*/ 0 h 259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7524" h="2591280">
                <a:moveTo>
                  <a:pt x="0" y="0"/>
                </a:moveTo>
                <a:lnTo>
                  <a:pt x="2157524" y="0"/>
                </a:lnTo>
                <a:lnTo>
                  <a:pt x="2157524" y="2591280"/>
                </a:lnTo>
                <a:lnTo>
                  <a:pt x="0" y="25912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0000" tIns="192000" rIns="240000" bIns="74676" numCol="1" spcCol="1270" anchor="t" anchorCtr="0">
            <a:noAutofit/>
          </a:bodyPr>
          <a:lstStyle/>
          <a:p>
            <a:pPr marL="76198" lvl="1" indent="-76198" defTabSz="414856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dirty="0">
                <a:latin typeface="Century Gothic" panose="020B0502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Culture</a:t>
            </a:r>
          </a:p>
          <a:p>
            <a:pPr marL="76198" lvl="1" indent="-76198" defTabSz="414856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dirty="0">
                <a:latin typeface="Century Gothic" panose="020B0502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Personality</a:t>
            </a:r>
          </a:p>
          <a:p>
            <a:pPr marL="76198" lvl="1" indent="-76198" defTabSz="414856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dirty="0">
                <a:latin typeface="Century Gothic" panose="020B0502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Messaging</a:t>
            </a:r>
          </a:p>
          <a:p>
            <a:pPr marL="76198" lvl="1" indent="-76198" defTabSz="414856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dirty="0">
                <a:latin typeface="Century Gothic" panose="020B0502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Tone</a:t>
            </a:r>
          </a:p>
        </p:txBody>
      </p:sp>
      <p:sp>
        <p:nvSpPr>
          <p:cNvPr id="58" name="TextBox 41">
            <a:extLst>
              <a:ext uri="{FF2B5EF4-FFF2-40B4-BE49-F238E27FC236}">
                <a16:creationId xmlns:a16="http://schemas.microsoft.com/office/drawing/2014/main" id="{DFE6B6B9-4262-9A14-FEFA-F913A7EC1129}"/>
              </a:ext>
            </a:extLst>
          </p:cNvPr>
          <p:cNvSpPr txBox="1"/>
          <p:nvPr/>
        </p:nvSpPr>
        <p:spPr>
          <a:xfrm>
            <a:off x="8198154" y="3132668"/>
            <a:ext cx="3262689" cy="296363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CUT THROUGH THE NOISE</a:t>
            </a:r>
          </a:p>
        </p:txBody>
      </p:sp>
      <p:sp>
        <p:nvSpPr>
          <p:cNvPr id="59" name="Freeform 17">
            <a:extLst>
              <a:ext uri="{FF2B5EF4-FFF2-40B4-BE49-F238E27FC236}">
                <a16:creationId xmlns:a16="http://schemas.microsoft.com/office/drawing/2014/main" id="{F6A2342D-6F85-8217-07D1-A86AD7E9FFED}"/>
              </a:ext>
            </a:extLst>
          </p:cNvPr>
          <p:cNvSpPr/>
          <p:nvPr/>
        </p:nvSpPr>
        <p:spPr>
          <a:xfrm>
            <a:off x="8198154" y="3429000"/>
            <a:ext cx="3262689" cy="2807058"/>
          </a:xfrm>
          <a:custGeom>
            <a:avLst/>
            <a:gdLst>
              <a:gd name="connsiteX0" fmla="*/ 0 w 2157524"/>
              <a:gd name="connsiteY0" fmla="*/ 0 h 2591280"/>
              <a:gd name="connsiteX1" fmla="*/ 2157524 w 2157524"/>
              <a:gd name="connsiteY1" fmla="*/ 0 h 2591280"/>
              <a:gd name="connsiteX2" fmla="*/ 2157524 w 2157524"/>
              <a:gd name="connsiteY2" fmla="*/ 2591280 h 2591280"/>
              <a:gd name="connsiteX3" fmla="*/ 0 w 2157524"/>
              <a:gd name="connsiteY3" fmla="*/ 2591280 h 2591280"/>
              <a:gd name="connsiteX4" fmla="*/ 0 w 2157524"/>
              <a:gd name="connsiteY4" fmla="*/ 0 h 259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7524" h="2591280">
                <a:moveTo>
                  <a:pt x="0" y="0"/>
                </a:moveTo>
                <a:lnTo>
                  <a:pt x="2157524" y="0"/>
                </a:lnTo>
                <a:lnTo>
                  <a:pt x="2157524" y="2591280"/>
                </a:lnTo>
                <a:lnTo>
                  <a:pt x="0" y="25912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0000" tIns="192000" rIns="240000" bIns="74676" numCol="1" spcCol="1270" anchor="t" anchorCtr="0">
            <a:noAutofit/>
          </a:bodyPr>
          <a:lstStyle/>
          <a:p>
            <a:pPr marL="76198" lvl="1" indent="-76198" defTabSz="414856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dirty="0">
                <a:latin typeface="Century Gothic" panose="020B0502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Tailored communications</a:t>
            </a:r>
          </a:p>
          <a:p>
            <a:pPr marL="76198" lvl="1" indent="-76198" defTabSz="414856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dirty="0">
                <a:latin typeface="Century Gothic" panose="020B0502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Channel</a:t>
            </a:r>
          </a:p>
          <a:p>
            <a:pPr marL="76198" lvl="1" indent="-76198" defTabSz="414856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dirty="0">
                <a:latin typeface="Century Gothic" panose="020B0502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Method</a:t>
            </a:r>
          </a:p>
          <a:p>
            <a:pPr marL="76198" lvl="1" indent="-76198" defTabSz="414856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dirty="0">
                <a:latin typeface="Century Gothic" panose="020B0502020202020204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Timings and frequency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6F9FB4-6FDD-C637-59A8-2A99DCC4B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473" y="2152903"/>
            <a:ext cx="920151" cy="8418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D9B28C-28E0-4548-4427-F0436E1B3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6133" y="2085874"/>
            <a:ext cx="908871" cy="9088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81054F-072E-0A33-D142-917C956B13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1944" y="2067964"/>
            <a:ext cx="971093" cy="95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92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AC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person holding a notebook and pencil&#10;&#10;Description automatically generated">
            <a:extLst>
              <a:ext uri="{FF2B5EF4-FFF2-40B4-BE49-F238E27FC236}">
                <a16:creationId xmlns:a16="http://schemas.microsoft.com/office/drawing/2014/main" id="{C4123580-1E99-A407-3D35-8D10A38885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221" y="0"/>
            <a:ext cx="12443460" cy="6858001"/>
          </a:xfrm>
          <a:prstGeom prst="rect">
            <a:avLst/>
          </a:prstGeom>
        </p:spPr>
      </p:pic>
      <p:pic>
        <p:nvPicPr>
          <p:cNvPr id="15" name="Picture 1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07FA512-C1A3-C4BD-1F5B-594994EA03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40" y="483472"/>
            <a:ext cx="1401327" cy="927168"/>
          </a:xfrm>
          <a:prstGeom prst="rect">
            <a:avLst/>
          </a:prstGeom>
        </p:spPr>
      </p:pic>
      <p:sp>
        <p:nvSpPr>
          <p:cNvPr id="29" name="Subtitle 2">
            <a:extLst>
              <a:ext uri="{FF2B5EF4-FFF2-40B4-BE49-F238E27FC236}">
                <a16:creationId xmlns:a16="http://schemas.microsoft.com/office/drawing/2014/main" id="{EF56E817-0F2C-691E-224C-75C874C9A634}"/>
              </a:ext>
            </a:extLst>
          </p:cNvPr>
          <p:cNvSpPr txBox="1">
            <a:spLocks/>
          </p:cNvSpPr>
          <p:nvPr/>
        </p:nvSpPr>
        <p:spPr>
          <a:xfrm>
            <a:off x="523440" y="2172640"/>
            <a:ext cx="7208396" cy="531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What is it?</a:t>
            </a:r>
            <a:endParaRPr lang="en-GB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4A4B03-59DD-4EAE-9A45-F3C1E833D84B}"/>
              </a:ext>
            </a:extLst>
          </p:cNvPr>
          <p:cNvSpPr txBox="1"/>
          <p:nvPr/>
        </p:nvSpPr>
        <p:spPr>
          <a:xfrm>
            <a:off x="523440" y="2704452"/>
            <a:ext cx="4412035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A health check for your business</a:t>
            </a:r>
          </a:p>
          <a:p>
            <a:endParaRPr lang="en-US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Why do you need communications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Who are you talking to?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What are you saying?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How are you saying it?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Where are you saying it? 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Is it working? </a:t>
            </a:r>
          </a:p>
          <a:p>
            <a:endParaRPr lang="en-US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GB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2E515E9-033A-AF0C-1442-AE6574C590C5}"/>
              </a:ext>
            </a:extLst>
          </p:cNvPr>
          <p:cNvSpPr txBox="1">
            <a:spLocks/>
          </p:cNvSpPr>
          <p:nvPr/>
        </p:nvSpPr>
        <p:spPr>
          <a:xfrm>
            <a:off x="482552" y="1484980"/>
            <a:ext cx="7375765" cy="818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F393E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algn="l"/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Communications Audit</a:t>
            </a:r>
            <a:endParaRPr lang="en-GB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Camera 2">
            <a:extLst>
              <a:ext uri="{FF2B5EF4-FFF2-40B4-BE49-F238E27FC236}">
                <a16:creationId xmlns:a16="http://schemas.microsoft.com/office/drawing/2014/main" id="{171F6E0D-AB3D-24E8-B565-614F92557987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26904" y="115240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70680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449E74E-7D53-FCC6-43A3-6EA85E582E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40" y="483472"/>
            <a:ext cx="1401327" cy="927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F3892B-36DF-8F18-61CA-146B05C451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DB03C"/>
          </a:solidFill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2284484-438E-05EB-484C-66BB01CC3778}"/>
              </a:ext>
            </a:extLst>
          </p:cNvPr>
          <p:cNvSpPr txBox="1">
            <a:spLocks/>
          </p:cNvSpPr>
          <p:nvPr/>
        </p:nvSpPr>
        <p:spPr>
          <a:xfrm>
            <a:off x="859360" y="1062794"/>
            <a:ext cx="6739655" cy="1021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F393E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Audit</a:t>
            </a:r>
          </a:p>
          <a:p>
            <a:pPr algn="l"/>
            <a:endParaRPr lang="en-GB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E1A9CD4-CB7C-3852-D009-771B87F2742C}"/>
              </a:ext>
            </a:extLst>
          </p:cNvPr>
          <p:cNvSpPr txBox="1">
            <a:spLocks/>
          </p:cNvSpPr>
          <p:nvPr/>
        </p:nvSpPr>
        <p:spPr>
          <a:xfrm>
            <a:off x="859360" y="1950498"/>
            <a:ext cx="7779132" cy="531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Looking back and stepping forward</a:t>
            </a:r>
            <a:endParaRPr lang="en-GB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Camera 1">
            <a:extLst>
              <a:ext uri="{FF2B5EF4-FFF2-40B4-BE49-F238E27FC236}">
                <a16:creationId xmlns:a16="http://schemas.microsoft.com/office/drawing/2014/main" id="{94891FAE-A829-7B3E-D8B2-A122D738A10A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92199" y="1590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9059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38938-FA7C-6183-71D5-E68AC3714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mojo mortgages">
            <a:extLst>
              <a:ext uri="{FF2B5EF4-FFF2-40B4-BE49-F238E27FC236}">
                <a16:creationId xmlns:a16="http://schemas.microsoft.com/office/drawing/2014/main" id="{F4406A2B-3F1B-955E-71B1-C693849170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DF7149-59C6-816E-0266-FC963D32F64C}"/>
              </a:ext>
            </a:extLst>
          </p:cNvPr>
          <p:cNvCxnSpPr/>
          <p:nvPr/>
        </p:nvCxnSpPr>
        <p:spPr>
          <a:xfrm>
            <a:off x="447675" y="5429250"/>
            <a:ext cx="1174432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notebooks and pens on a table&#10;&#10;Description automatically generated">
            <a:extLst>
              <a:ext uri="{FF2B5EF4-FFF2-40B4-BE49-F238E27FC236}">
                <a16:creationId xmlns:a16="http://schemas.microsoft.com/office/drawing/2014/main" id="{3A9F3EE3-F3E2-937A-131C-191F765EBE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0632" y="-1"/>
            <a:ext cx="4331367" cy="6857987"/>
          </a:xfrm>
          <a:prstGeom prst="rect">
            <a:avLst/>
          </a:prstGeom>
        </p:spPr>
      </p:pic>
      <p:pic>
        <p:nvPicPr>
          <p:cNvPr id="14" name="Picture 13" descr="A blue and black logo&#10;&#10;Description automatically generated">
            <a:extLst>
              <a:ext uri="{FF2B5EF4-FFF2-40B4-BE49-F238E27FC236}">
                <a16:creationId xmlns:a16="http://schemas.microsoft.com/office/drawing/2014/main" id="{D5F26DD9-6228-E3A5-C670-1CF20B71A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40" y="478917"/>
            <a:ext cx="1401327" cy="92679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DC5057EB-14E6-79FC-C048-5183D4E6344F}"/>
              </a:ext>
            </a:extLst>
          </p:cNvPr>
          <p:cNvSpPr txBox="1">
            <a:spLocks/>
          </p:cNvSpPr>
          <p:nvPr/>
        </p:nvSpPr>
        <p:spPr>
          <a:xfrm>
            <a:off x="975502" y="2867468"/>
            <a:ext cx="9292797" cy="8182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F393E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algn="l"/>
            <a:r>
              <a:rPr lang="en-GB" sz="4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Be clear!</a:t>
            </a:r>
          </a:p>
          <a:p>
            <a:pPr algn="l"/>
            <a:r>
              <a:rPr lang="en-GB" sz="35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accent1"/>
                </a:solidFill>
                <a:latin typeface="Century Gothic" panose="020B0502020202020204" pitchFamily="34" charset="0"/>
              </a:rPr>
              <a:t>Who are you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accent1"/>
                </a:solidFill>
                <a:latin typeface="Century Gothic" panose="020B0502020202020204" pitchFamily="34" charset="0"/>
              </a:rPr>
              <a:t>What do you do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accent1"/>
                </a:solidFill>
                <a:latin typeface="Century Gothic" panose="020B0502020202020204" pitchFamily="34" charset="0"/>
              </a:rPr>
              <a:t>What you want.</a:t>
            </a:r>
          </a:p>
        </p:txBody>
      </p:sp>
      <p:pic>
        <p:nvPicPr>
          <p:cNvPr id="2" name="Camera 1">
            <a:extLst>
              <a:ext uri="{FF2B5EF4-FFF2-40B4-BE49-F238E27FC236}">
                <a16:creationId xmlns:a16="http://schemas.microsoft.com/office/drawing/2014/main" id="{26511408-C9D3-0E28-EF52-C57EAD89466B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26315" y="1209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85897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chair in a row of red chairs&#10;&#10;Description automatically generated">
            <a:extLst>
              <a:ext uri="{FF2B5EF4-FFF2-40B4-BE49-F238E27FC236}">
                <a16:creationId xmlns:a16="http://schemas.microsoft.com/office/drawing/2014/main" id="{B9DEA3F3-6392-1F7C-A9D4-04AD7DE735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0631" y="-1"/>
            <a:ext cx="4323634" cy="6858001"/>
          </a:xfrm>
          <a:prstGeom prst="rect">
            <a:avLst/>
          </a:prstGeom>
        </p:spPr>
      </p:pic>
      <p:sp>
        <p:nvSpPr>
          <p:cNvPr id="5" name="AutoShape 2" descr="Image result for mojo mortgages">
            <a:extLst>
              <a:ext uri="{FF2B5EF4-FFF2-40B4-BE49-F238E27FC236}">
                <a16:creationId xmlns:a16="http://schemas.microsoft.com/office/drawing/2014/main" id="{09A6DA0F-EBFD-4515-9554-504777DD88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4" name="Picture 13" descr="A blue and black logo&#10;&#10;Description automatically generated">
            <a:extLst>
              <a:ext uri="{FF2B5EF4-FFF2-40B4-BE49-F238E27FC236}">
                <a16:creationId xmlns:a16="http://schemas.microsoft.com/office/drawing/2014/main" id="{DC2A7767-D6C1-CFEB-E949-CEDF918C56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40" y="478917"/>
            <a:ext cx="1401327" cy="926791"/>
          </a:xfrm>
          <a:prstGeom prst="rect">
            <a:avLst/>
          </a:prstGeom>
        </p:spPr>
      </p:pic>
      <p:sp>
        <p:nvSpPr>
          <p:cNvPr id="20" name="Subtitle 2">
            <a:extLst>
              <a:ext uri="{FF2B5EF4-FFF2-40B4-BE49-F238E27FC236}">
                <a16:creationId xmlns:a16="http://schemas.microsoft.com/office/drawing/2014/main" id="{D95639F7-8BC7-DE4D-AEAA-BA79B72B8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4454" y="3578830"/>
            <a:ext cx="5757586" cy="1787261"/>
          </a:xfrm>
        </p:spPr>
        <p:txBody>
          <a:bodyPr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latin typeface="Century Gothic" panose="020B0502020202020204" pitchFamily="34" charset="0"/>
              </a:rPr>
              <a:t>Who are you trying to reach?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latin typeface="Century Gothic" panose="020B0502020202020204" pitchFamily="34" charset="0"/>
              </a:rPr>
              <a:t>What do they need/ want to know? </a:t>
            </a:r>
          </a:p>
          <a:p>
            <a:pPr algn="l"/>
            <a:endParaRPr lang="en-US" sz="18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pPr algn="l"/>
            <a:r>
              <a:rPr lang="en-US" sz="1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E0BF2F2B-98E4-041A-AC11-743F1F3558E7}"/>
              </a:ext>
            </a:extLst>
          </p:cNvPr>
          <p:cNvSpPr txBox="1">
            <a:spLocks/>
          </p:cNvSpPr>
          <p:nvPr/>
        </p:nvSpPr>
        <p:spPr>
          <a:xfrm>
            <a:off x="982261" y="1960605"/>
            <a:ext cx="9292797" cy="9267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F393E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4000" b="1" kern="0" dirty="0">
                <a:solidFill>
                  <a:srgbClr val="1C407B"/>
                </a:solidFill>
                <a:latin typeface="Century Gothic" panose="020B0502020202020204" pitchFamily="34" charset="0"/>
              </a:rPr>
              <a:t>Who are you talking to? </a:t>
            </a:r>
          </a:p>
        </p:txBody>
      </p:sp>
      <p:pic>
        <p:nvPicPr>
          <p:cNvPr id="3" name="Camera 2">
            <a:extLst>
              <a:ext uri="{FF2B5EF4-FFF2-40B4-BE49-F238E27FC236}">
                <a16:creationId xmlns:a16="http://schemas.microsoft.com/office/drawing/2014/main" id="{5D7571B0-AF8F-ACAB-5043-CB812281B362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26315" y="955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63287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E0B16-8735-03B0-F947-970E2ACD1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mojo mortgages">
            <a:extLst>
              <a:ext uri="{FF2B5EF4-FFF2-40B4-BE49-F238E27FC236}">
                <a16:creationId xmlns:a16="http://schemas.microsoft.com/office/drawing/2014/main" id="{F8F13E48-B48D-C26E-B16F-AA7E98F093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4" name="Picture 13" descr="A blue and black logo&#10;&#10;Description automatically generated">
            <a:extLst>
              <a:ext uri="{FF2B5EF4-FFF2-40B4-BE49-F238E27FC236}">
                <a16:creationId xmlns:a16="http://schemas.microsoft.com/office/drawing/2014/main" id="{A37261C1-BCD4-D9CE-AC6E-CC6EDB272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40" y="478917"/>
            <a:ext cx="1401327" cy="926791"/>
          </a:xfrm>
          <a:prstGeom prst="rect">
            <a:avLst/>
          </a:prstGeom>
        </p:spPr>
      </p:pic>
      <p:sp>
        <p:nvSpPr>
          <p:cNvPr id="20" name="Subtitle 2">
            <a:extLst>
              <a:ext uri="{FF2B5EF4-FFF2-40B4-BE49-F238E27FC236}">
                <a16:creationId xmlns:a16="http://schemas.microsoft.com/office/drawing/2014/main" id="{7B2842D4-E0A6-703F-4016-2BB0B14AAE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384" y="3484431"/>
            <a:ext cx="7174530" cy="1571174"/>
          </a:xfrm>
        </p:spPr>
        <p:txBody>
          <a:bodyPr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latin typeface="Century Gothic" panose="020B0502020202020204" pitchFamily="34" charset="0"/>
              </a:rPr>
              <a:t>Do they know they have a problem?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latin typeface="Century Gothic" panose="020B0502020202020204" pitchFamily="34" charset="0"/>
              </a:rPr>
              <a:t>Do they know there’s a solution?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latin typeface="Century Gothic" panose="020B0502020202020204" pitchFamily="34" charset="0"/>
              </a:rPr>
              <a:t>Do they know where to look? </a:t>
            </a:r>
          </a:p>
          <a:p>
            <a:pPr algn="l"/>
            <a:endParaRPr lang="en-US" sz="18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pPr algn="l"/>
            <a:endParaRPr lang="en-US" sz="18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pPr algn="l"/>
            <a:r>
              <a:rPr lang="en-US" sz="1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B0CECAB-1E05-1111-320B-F618C8F28ECC}"/>
              </a:ext>
            </a:extLst>
          </p:cNvPr>
          <p:cNvSpPr txBox="1">
            <a:spLocks/>
          </p:cNvSpPr>
          <p:nvPr/>
        </p:nvSpPr>
        <p:spPr>
          <a:xfrm>
            <a:off x="1050384" y="2152904"/>
            <a:ext cx="9292797" cy="9267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F393E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algn="l"/>
            <a:r>
              <a:rPr lang="en-GB" sz="4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Readiness to buy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1047B492-3A51-EB7A-2F21-A4E1670B3580}"/>
              </a:ext>
            </a:extLst>
          </p:cNvPr>
          <p:cNvSpPr/>
          <p:nvPr/>
        </p:nvSpPr>
        <p:spPr>
          <a:xfrm>
            <a:off x="7875271" y="0"/>
            <a:ext cx="4316729" cy="6858000"/>
          </a:xfrm>
          <a:custGeom>
            <a:avLst/>
            <a:gdLst/>
            <a:ahLst/>
            <a:cxnLst/>
            <a:rect l="l" t="t" r="r" b="b"/>
            <a:pathLst>
              <a:path w="6429192" h="10287000">
                <a:moveTo>
                  <a:pt x="0" y="0"/>
                </a:moveTo>
                <a:lnTo>
                  <a:pt x="6429192" y="0"/>
                </a:lnTo>
                <a:lnTo>
                  <a:pt x="64291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pic>
        <p:nvPicPr>
          <p:cNvPr id="3" name="Camera 2">
            <a:extLst>
              <a:ext uri="{FF2B5EF4-FFF2-40B4-BE49-F238E27FC236}">
                <a16:creationId xmlns:a16="http://schemas.microsoft.com/office/drawing/2014/main" id="{31D840E6-D46C-8F11-B0CC-2795F59094C5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26315" y="955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411086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17.0.6602"/>
  <p:tag name="SLIDO_PRESENTATION_ID" val="13a9d792-00f6-4947-9570-31825615f9b6"/>
  <p:tag name="SLIDO_EVENT_UUID" val="f31c66cd-f5ba-4fe2-9196-88b7825173f5"/>
  <p:tag name="SLIDO_EVENT_SECTION_UUID" val="8f51b2ee-b8b0-460f-8877-79d656ce98cc"/>
</p:tagLst>
</file>

<file path=ppt/theme/theme1.xml><?xml version="1.0" encoding="utf-8"?>
<a:theme xmlns:a="http://schemas.openxmlformats.org/drawingml/2006/main" name="Office Theme">
  <a:themeElements>
    <a:clrScheme name="HEY ME FINAL">
      <a:dk1>
        <a:srgbClr val="575756"/>
      </a:dk1>
      <a:lt1>
        <a:srgbClr val="FFFFFF"/>
      </a:lt1>
      <a:dk2>
        <a:srgbClr val="40ACB6"/>
      </a:dk2>
      <a:lt2>
        <a:srgbClr val="E8E8E8"/>
      </a:lt2>
      <a:accent1>
        <a:srgbClr val="183E79"/>
      </a:accent1>
      <a:accent2>
        <a:srgbClr val="EC6738"/>
      </a:accent2>
      <a:accent3>
        <a:srgbClr val="F9B233"/>
      </a:accent3>
      <a:accent4>
        <a:srgbClr val="DA437E"/>
      </a:accent4>
      <a:accent5>
        <a:srgbClr val="A02B93"/>
      </a:accent5>
      <a:accent6>
        <a:srgbClr val="FFFFFF"/>
      </a:accent6>
      <a:hlink>
        <a:srgbClr val="183E79"/>
      </a:hlink>
      <a:folHlink>
        <a:srgbClr val="40ACB6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d758452-897a-4735-9bca-0745f919b746">
      <Terms xmlns="http://schemas.microsoft.com/office/infopath/2007/PartnerControls"/>
    </lcf76f155ced4ddcb4097134ff3c332f>
    <TaxCatchAll xmlns="d3c66049-0ec8-4293-9818-90c8408ee3cc" xsi:nil="true"/>
    <_Flow_SignoffStatus xmlns="3d758452-897a-4735-9bca-0745f919b74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5F87F64E71CA4580C72A9128A91B16" ma:contentTypeVersion="20" ma:contentTypeDescription="Create a new document." ma:contentTypeScope="" ma:versionID="663612a29477976eb053f618f5bc42ea">
  <xsd:schema xmlns:xsd="http://www.w3.org/2001/XMLSchema" xmlns:xs="http://www.w3.org/2001/XMLSchema" xmlns:p="http://schemas.microsoft.com/office/2006/metadata/properties" xmlns:ns2="3d758452-897a-4735-9bca-0745f919b746" xmlns:ns3="d3c66049-0ec8-4293-9818-90c8408ee3cc" targetNamespace="http://schemas.microsoft.com/office/2006/metadata/properties" ma:root="true" ma:fieldsID="a8157e45133035d8d82b6eea668097a6" ns2:_="" ns3:_="">
    <xsd:import namespace="3d758452-897a-4735-9bca-0745f919b746"/>
    <xsd:import namespace="d3c66049-0ec8-4293-9818-90c8408ee3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_Flow_SignoffStatu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758452-897a-4735-9bca-0745f919b7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c4e8a10-75ad-4dbd-82f5-eb9ef3cd88b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Flow_SignoffStatus" ma:index="25" nillable="true" ma:displayName="Sign-off status" ma:internalName="Sign_x002d_off_x0020_status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c66049-0ec8-4293-9818-90c8408ee3c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06504e7-a36e-4212-952d-886b6e96b742}" ma:internalName="TaxCatchAll" ma:showField="CatchAllData" ma:web="d3c66049-0ec8-4293-9818-90c8408ee3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88EF1A7-A9E0-4C89-9EF2-C20A443DF824}">
  <ds:schemaRefs>
    <ds:schemaRef ds:uri="http://schemas.microsoft.com/office/2006/metadata/properties"/>
    <ds:schemaRef ds:uri="http://schemas.microsoft.com/office/infopath/2007/PartnerControls"/>
    <ds:schemaRef ds:uri="3d758452-897a-4735-9bca-0745f919b746"/>
    <ds:schemaRef ds:uri="d3c66049-0ec8-4293-9818-90c8408ee3cc"/>
  </ds:schemaRefs>
</ds:datastoreItem>
</file>

<file path=customXml/itemProps2.xml><?xml version="1.0" encoding="utf-8"?>
<ds:datastoreItem xmlns:ds="http://schemas.openxmlformats.org/officeDocument/2006/customXml" ds:itemID="{F6D91BA7-D2BD-4036-A612-C439630D15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d758452-897a-4735-9bca-0745f919b746"/>
    <ds:schemaRef ds:uri="d3c66049-0ec8-4293-9818-90c8408ee3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A410748-2A1D-43A3-9C78-76F257F7F2C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17024</TotalTime>
  <Words>495</Words>
  <Application>Microsoft Office PowerPoint</Application>
  <PresentationFormat>Widescreen</PresentationFormat>
  <Paragraphs>145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Century Gothic</vt:lpstr>
      <vt:lpstr>Arial</vt:lpstr>
      <vt:lpstr>Aptos</vt:lpstr>
      <vt:lpstr>Aptos Display</vt:lpstr>
      <vt:lpstr>Office Theme</vt:lpstr>
      <vt:lpstr>Harnessing the power of communications  to promote and grow your business  Turn outreach into sales </vt:lpstr>
      <vt:lpstr>PowerPoint Presentation</vt:lpstr>
      <vt:lpstr>What promotional activity are you currently doing and is it fit for your audience?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Amy Jeffs</dc:creator>
  <cp:lastModifiedBy>Amy Jeffs</cp:lastModifiedBy>
  <cp:revision>51</cp:revision>
  <dcterms:created xsi:type="dcterms:W3CDTF">2025-06-03T12:26:12Z</dcterms:created>
  <dcterms:modified xsi:type="dcterms:W3CDTF">2026-02-18T15:37:13Z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0x010100F75F87F64E71CA4580C72A9128A91B16</vt:lpwstr>
  </property>
  <property fmtid="{D5CDD505-2E9C-101B-9397-08002B2CF9AE}" pid="3" name="MediaServiceImageTags">
    <vt:lpwstr/>
  </property>
</Properties>
</file>