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8288000" cy="10287000"/>
  <p:notesSz cx="6858000" cy="9144000"/>
  <p:embeddedFontLst>
    <p:embeddedFont>
      <p:font typeface="Canva Sans" panose="020B0604020202020204" charset="0"/>
      <p:regular r:id="rId24"/>
    </p:embeddedFont>
    <p:embeddedFont>
      <p:font typeface="Canva Sans Bold" panose="020B0604020202020204" charset="0"/>
      <p:regular r:id="rId25"/>
    </p:embeddedFont>
    <p:embeddedFont>
      <p:font typeface="Copperplate Gothic 32 AB" panose="020B0604020202020204" charset="0"/>
      <p:regular r:id="rId26"/>
    </p:embeddedFont>
    <p:embeddedFont>
      <p:font typeface="Copperplate Gothic 32 AB Bold" panose="020B06040202020202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7" d="100"/>
          <a:sy n="47" d="100"/>
        </p:scale>
        <p:origin x="50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2779647" y="2884092"/>
            <a:ext cx="4479653" cy="6736321"/>
          </a:xfrm>
          <a:custGeom>
            <a:avLst/>
            <a:gdLst/>
            <a:ahLst/>
            <a:cxnLst/>
            <a:rect l="l" t="t" r="r" b="b"/>
            <a:pathLst>
              <a:path w="4479653" h="6736321">
                <a:moveTo>
                  <a:pt x="0" y="0"/>
                </a:moveTo>
                <a:lnTo>
                  <a:pt x="4479653" y="0"/>
                </a:lnTo>
                <a:lnTo>
                  <a:pt x="4479653" y="6736321"/>
                </a:lnTo>
                <a:lnTo>
                  <a:pt x="0" y="6736321"/>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28700" y="3554055"/>
            <a:ext cx="10302403" cy="6536995"/>
          </a:xfrm>
          <a:prstGeom prst="rect">
            <a:avLst/>
          </a:prstGeom>
        </p:spPr>
        <p:txBody>
          <a:bodyPr lIns="0" tIns="0" rIns="0" bIns="0" rtlCol="0" anchor="t">
            <a:spAutoFit/>
          </a:bodyPr>
          <a:lstStyle/>
          <a:p>
            <a:pPr algn="l">
              <a:lnSpc>
                <a:spcPts val="4339"/>
              </a:lnSpc>
            </a:pPr>
            <a:r>
              <a:rPr lang="en-US" sz="3099" b="1">
                <a:solidFill>
                  <a:srgbClr val="000000"/>
                </a:solidFill>
                <a:latin typeface="Canva Sans Bold"/>
                <a:ea typeface="Canva Sans Bold"/>
                <a:cs typeface="Canva Sans Bold"/>
                <a:sym typeface="Canva Sans Bold"/>
              </a:rPr>
              <a:t>While we’re waiting for everyone to join, introduce yourself in the chat:</a:t>
            </a:r>
          </a:p>
          <a:p>
            <a:pPr algn="l">
              <a:lnSpc>
                <a:spcPts val="4339"/>
              </a:lnSpc>
            </a:pPr>
            <a:endParaRPr lang="en-US" sz="3099" b="1">
              <a:solidFill>
                <a:srgbClr val="000000"/>
              </a:solidFill>
              <a:latin typeface="Canva Sans Bold"/>
              <a:ea typeface="Canva Sans Bold"/>
              <a:cs typeface="Canva Sans Bold"/>
              <a:sym typeface="Canva Sans Bold"/>
            </a:endParaRPr>
          </a:p>
          <a:p>
            <a:pPr algn="l">
              <a:lnSpc>
                <a:spcPts val="4339"/>
              </a:lnSpc>
            </a:pPr>
            <a:r>
              <a:rPr lang="en-US" sz="3099" b="1">
                <a:solidFill>
                  <a:srgbClr val="000000"/>
                </a:solidFill>
                <a:latin typeface="Canva Sans Bold"/>
                <a:ea typeface="Canva Sans Bold"/>
                <a:cs typeface="Canva Sans Bold"/>
                <a:sym typeface="Canva Sans Bold"/>
              </a:rPr>
              <a:t>• </a:t>
            </a:r>
            <a:r>
              <a:rPr lang="en-US" sz="3099">
                <a:solidFill>
                  <a:srgbClr val="000000"/>
                </a:solidFill>
                <a:latin typeface="Canva Sans"/>
                <a:ea typeface="Canva Sans"/>
                <a:cs typeface="Canva Sans"/>
                <a:sym typeface="Canva Sans"/>
              </a:rPr>
              <a:t>Your name</a:t>
            </a:r>
          </a:p>
          <a:p>
            <a:pPr algn="l">
              <a:lnSpc>
                <a:spcPts val="4339"/>
              </a:lnSpc>
            </a:pPr>
            <a:r>
              <a:rPr lang="en-US" sz="3099">
                <a:solidFill>
                  <a:srgbClr val="000000"/>
                </a:solidFill>
                <a:latin typeface="Canva Sans"/>
                <a:ea typeface="Canva Sans"/>
                <a:cs typeface="Canva Sans"/>
                <a:sym typeface="Canva Sans"/>
              </a:rPr>
              <a:t>• Business name</a:t>
            </a:r>
          </a:p>
          <a:p>
            <a:pPr algn="l">
              <a:lnSpc>
                <a:spcPts val="4339"/>
              </a:lnSpc>
            </a:pPr>
            <a:r>
              <a:rPr lang="en-US" sz="3099">
                <a:solidFill>
                  <a:srgbClr val="000000"/>
                </a:solidFill>
                <a:latin typeface="Canva Sans"/>
                <a:ea typeface="Canva Sans"/>
                <a:cs typeface="Canva Sans"/>
                <a:sym typeface="Canva Sans"/>
              </a:rPr>
              <a:t>• Social media/website</a:t>
            </a:r>
          </a:p>
          <a:p>
            <a:pPr algn="l">
              <a:lnSpc>
                <a:spcPts val="4339"/>
              </a:lnSpc>
            </a:pPr>
            <a:r>
              <a:rPr lang="en-US" sz="3099">
                <a:solidFill>
                  <a:srgbClr val="000000"/>
                </a:solidFill>
                <a:latin typeface="Canva Sans"/>
                <a:ea typeface="Canva Sans"/>
                <a:cs typeface="Canva Sans"/>
                <a:sym typeface="Canva Sans"/>
              </a:rPr>
              <a:t>• Dream publication where you’d love to see your business featured</a:t>
            </a:r>
          </a:p>
          <a:p>
            <a:pPr algn="l">
              <a:lnSpc>
                <a:spcPts val="4339"/>
              </a:lnSpc>
              <a:spcBef>
                <a:spcPct val="0"/>
              </a:spcBef>
            </a:pPr>
            <a:endParaRPr lang="en-US" sz="3099">
              <a:solidFill>
                <a:srgbClr val="000000"/>
              </a:solidFill>
              <a:latin typeface="Canva Sans"/>
              <a:ea typeface="Canva Sans"/>
              <a:cs typeface="Canva Sans"/>
              <a:sym typeface="Canva Sans"/>
            </a:endParaRPr>
          </a:p>
          <a:p>
            <a:pPr algn="l">
              <a:lnSpc>
                <a:spcPts val="4339"/>
              </a:lnSpc>
              <a:spcBef>
                <a:spcPct val="0"/>
              </a:spcBef>
            </a:pPr>
            <a:endParaRPr lang="en-US" sz="3099">
              <a:solidFill>
                <a:srgbClr val="000000"/>
              </a:solidFill>
              <a:latin typeface="Canva Sans"/>
              <a:ea typeface="Canva Sans"/>
              <a:cs typeface="Canva Sans"/>
              <a:sym typeface="Canva Sans"/>
            </a:endParaRPr>
          </a:p>
          <a:p>
            <a:pPr algn="l">
              <a:lnSpc>
                <a:spcPts val="4339"/>
              </a:lnSpc>
              <a:spcBef>
                <a:spcPct val="0"/>
              </a:spcBef>
            </a:pPr>
            <a:r>
              <a:rPr lang="en-US" sz="3099">
                <a:solidFill>
                  <a:srgbClr val="000000"/>
                </a:solidFill>
                <a:latin typeface="Canva Sans"/>
                <a:ea typeface="Canva Sans"/>
                <a:cs typeface="Canva Sans"/>
                <a:sym typeface="Canva Sans"/>
              </a:rPr>
              <a:t>www.lindaharrison.co.uk          www.joleathampr.co.uk </a:t>
            </a:r>
          </a:p>
          <a:p>
            <a:pPr algn="ctr">
              <a:lnSpc>
                <a:spcPts val="4759"/>
              </a:lnSpc>
              <a:spcBef>
                <a:spcPct val="0"/>
              </a:spcBef>
            </a:pPr>
            <a:endParaRPr lang="en-US" sz="3099">
              <a:solidFill>
                <a:srgbClr val="000000"/>
              </a:solidFill>
              <a:latin typeface="Canva Sans"/>
              <a:ea typeface="Canva Sans"/>
              <a:cs typeface="Canva Sans"/>
              <a:sym typeface="Canva Sans"/>
            </a:endParaRPr>
          </a:p>
        </p:txBody>
      </p:sp>
      <p:sp>
        <p:nvSpPr>
          <p:cNvPr id="4" name="TextBox 4"/>
          <p:cNvSpPr txBox="1"/>
          <p:nvPr/>
        </p:nvSpPr>
        <p:spPr>
          <a:xfrm>
            <a:off x="1314206" y="522518"/>
            <a:ext cx="15659588" cy="974264"/>
          </a:xfrm>
          <a:prstGeom prst="rect">
            <a:avLst/>
          </a:prstGeom>
        </p:spPr>
        <p:txBody>
          <a:bodyPr lIns="0" tIns="0" rIns="0" bIns="0" rtlCol="0" anchor="t">
            <a:spAutoFit/>
          </a:bodyPr>
          <a:lstStyle/>
          <a:p>
            <a:pPr algn="ctr">
              <a:lnSpc>
                <a:spcPts val="6450"/>
              </a:lnSpc>
            </a:pPr>
            <a:r>
              <a:rPr lang="en-US" sz="6143">
                <a:solidFill>
                  <a:srgbClr val="EFE131"/>
                </a:solidFill>
                <a:latin typeface="Copperplate Gothic 32 AB"/>
                <a:ea typeface="Copperplate Gothic 32 AB"/>
                <a:cs typeface="Copperplate Gothic 32 AB"/>
                <a:sym typeface="Copperplate Gothic 32 AB"/>
              </a:rPr>
              <a:t>PR FOR SMALL BUSINESSES</a:t>
            </a:r>
          </a:p>
        </p:txBody>
      </p:sp>
      <p:sp>
        <p:nvSpPr>
          <p:cNvPr id="5" name="TextBox 5"/>
          <p:cNvSpPr txBox="1"/>
          <p:nvPr/>
        </p:nvSpPr>
        <p:spPr>
          <a:xfrm>
            <a:off x="743194" y="1691562"/>
            <a:ext cx="16230600" cy="963931"/>
          </a:xfrm>
          <a:prstGeom prst="rect">
            <a:avLst/>
          </a:prstGeom>
        </p:spPr>
        <p:txBody>
          <a:bodyPr lIns="0" tIns="0" rIns="0" bIns="0" rtlCol="0" anchor="t">
            <a:spAutoFit/>
          </a:bodyPr>
          <a:lstStyle/>
          <a:p>
            <a:pPr algn="ctr">
              <a:lnSpc>
                <a:spcPts val="6405"/>
              </a:lnSpc>
            </a:pPr>
            <a:r>
              <a:rPr lang="en-US" sz="6100">
                <a:solidFill>
                  <a:srgbClr val="EFE131"/>
                </a:solidFill>
                <a:latin typeface="Copperplate Gothic 32 AB"/>
                <a:ea typeface="Copperplate Gothic 32 AB"/>
                <a:cs typeface="Copperplate Gothic 32 AB"/>
                <a:sym typeface="Copperplate Gothic 32 AB"/>
              </a:rPr>
              <a:t>WITH LINDA &amp; JO</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0888234" y="4765659"/>
            <a:ext cx="6371066" cy="4244723"/>
          </a:xfrm>
          <a:custGeom>
            <a:avLst/>
            <a:gdLst/>
            <a:ahLst/>
            <a:cxnLst/>
            <a:rect l="l" t="t" r="r" b="b"/>
            <a:pathLst>
              <a:path w="6371066" h="4244723">
                <a:moveTo>
                  <a:pt x="0" y="0"/>
                </a:moveTo>
                <a:lnTo>
                  <a:pt x="6371066" y="0"/>
                </a:lnTo>
                <a:lnTo>
                  <a:pt x="6371066" y="4244723"/>
                </a:lnTo>
                <a:lnTo>
                  <a:pt x="0" y="4244723"/>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28700" y="2203866"/>
            <a:ext cx="13045067" cy="7054434"/>
          </a:xfrm>
          <a:prstGeom prst="rect">
            <a:avLst/>
          </a:prstGeom>
        </p:spPr>
        <p:txBody>
          <a:bodyPr lIns="0" tIns="0" rIns="0" bIns="0" rtlCol="0" anchor="t">
            <a:spAutoFit/>
          </a:bodyPr>
          <a:lstStyle/>
          <a:p>
            <a:pPr algn="ctr">
              <a:lnSpc>
                <a:spcPts val="4993"/>
              </a:lnSpc>
            </a:pPr>
            <a:endParaRPr/>
          </a:p>
          <a:p>
            <a:pPr algn="l">
              <a:lnSpc>
                <a:spcPts val="4153"/>
              </a:lnSpc>
            </a:pPr>
            <a:r>
              <a:rPr lang="en-US" sz="2967">
                <a:solidFill>
                  <a:srgbClr val="000000"/>
                </a:solidFill>
                <a:latin typeface="Canva Sans"/>
                <a:ea typeface="Canva Sans"/>
                <a:cs typeface="Canva Sans"/>
                <a:sym typeface="Canva Sans"/>
              </a:rPr>
              <a:t>• Journalists need you to approach them with story ideas.</a:t>
            </a:r>
          </a:p>
          <a:p>
            <a:pPr algn="l">
              <a:lnSpc>
                <a:spcPts val="4153"/>
              </a:lnSpc>
            </a:pPr>
            <a:endParaRPr lang="en-US" sz="2967">
              <a:solidFill>
                <a:srgbClr val="000000"/>
              </a:solidFill>
              <a:latin typeface="Canva Sans"/>
              <a:ea typeface="Canva Sans"/>
              <a:cs typeface="Canva Sans"/>
              <a:sym typeface="Canva Sans"/>
            </a:endParaRPr>
          </a:p>
          <a:p>
            <a:pPr algn="l">
              <a:lnSpc>
                <a:spcPts val="4153"/>
              </a:lnSpc>
            </a:pPr>
            <a:r>
              <a:rPr lang="en-US" sz="2967">
                <a:solidFill>
                  <a:srgbClr val="000000"/>
                </a:solidFill>
                <a:latin typeface="Canva Sans"/>
                <a:ea typeface="Canva Sans"/>
                <a:cs typeface="Canva Sans"/>
                <a:sym typeface="Canva Sans"/>
              </a:rPr>
              <a:t>• PRs act as the ‘middle-person’ between journalists and businesses.</a:t>
            </a:r>
          </a:p>
          <a:p>
            <a:pPr algn="l">
              <a:lnSpc>
                <a:spcPts val="4153"/>
              </a:lnSpc>
            </a:pPr>
            <a:endParaRPr lang="en-US" sz="2967">
              <a:solidFill>
                <a:srgbClr val="000000"/>
              </a:solidFill>
              <a:latin typeface="Canva Sans"/>
              <a:ea typeface="Canva Sans"/>
              <a:cs typeface="Canva Sans"/>
              <a:sym typeface="Canva Sans"/>
            </a:endParaRPr>
          </a:p>
          <a:p>
            <a:pPr algn="l">
              <a:lnSpc>
                <a:spcPts val="4153"/>
              </a:lnSpc>
            </a:pPr>
            <a:r>
              <a:rPr lang="en-US" sz="2967">
                <a:solidFill>
                  <a:srgbClr val="000000"/>
                </a:solidFill>
                <a:latin typeface="Canva Sans"/>
                <a:ea typeface="Canva Sans"/>
                <a:cs typeface="Canva Sans"/>
                <a:sym typeface="Canva Sans"/>
              </a:rPr>
              <a:t>• Journalists often cover specialist areas, like </a:t>
            </a:r>
          </a:p>
          <a:p>
            <a:pPr algn="l">
              <a:lnSpc>
                <a:spcPts val="4153"/>
              </a:lnSpc>
            </a:pPr>
            <a:r>
              <a:rPr lang="en-US" sz="2967">
                <a:solidFill>
                  <a:srgbClr val="000000"/>
                </a:solidFill>
                <a:latin typeface="Canva Sans"/>
                <a:ea typeface="Canva Sans"/>
                <a:cs typeface="Canva Sans"/>
                <a:sym typeface="Canva Sans"/>
              </a:rPr>
              <a:t>business, health or what’s on.</a:t>
            </a:r>
          </a:p>
          <a:p>
            <a:pPr algn="l">
              <a:lnSpc>
                <a:spcPts val="4153"/>
              </a:lnSpc>
            </a:pPr>
            <a:endParaRPr lang="en-US" sz="2967">
              <a:solidFill>
                <a:srgbClr val="000000"/>
              </a:solidFill>
              <a:latin typeface="Canva Sans"/>
              <a:ea typeface="Canva Sans"/>
              <a:cs typeface="Canva Sans"/>
              <a:sym typeface="Canva Sans"/>
            </a:endParaRPr>
          </a:p>
          <a:p>
            <a:pPr algn="l">
              <a:lnSpc>
                <a:spcPts val="4153"/>
              </a:lnSpc>
            </a:pPr>
            <a:endParaRPr lang="en-US" sz="2967">
              <a:solidFill>
                <a:srgbClr val="000000"/>
              </a:solidFill>
              <a:latin typeface="Canva Sans"/>
              <a:ea typeface="Canva Sans"/>
              <a:cs typeface="Canva Sans"/>
              <a:sym typeface="Canva Sans"/>
            </a:endParaRPr>
          </a:p>
          <a:p>
            <a:pPr algn="l">
              <a:lnSpc>
                <a:spcPts val="4153"/>
              </a:lnSpc>
            </a:pPr>
            <a:r>
              <a:rPr lang="en-US" sz="2967" b="1">
                <a:solidFill>
                  <a:srgbClr val="000000"/>
                </a:solidFill>
                <a:latin typeface="Canva Sans Bold"/>
                <a:ea typeface="Canva Sans Bold"/>
                <a:cs typeface="Canva Sans Bold"/>
                <a:sym typeface="Canva Sans Bold"/>
              </a:rPr>
              <a:t>• Top tip: </a:t>
            </a:r>
            <a:r>
              <a:rPr lang="en-US" sz="2967">
                <a:solidFill>
                  <a:srgbClr val="000000"/>
                </a:solidFill>
                <a:latin typeface="Canva Sans"/>
                <a:ea typeface="Canva Sans"/>
                <a:cs typeface="Canva Sans"/>
                <a:sym typeface="Canva Sans"/>
              </a:rPr>
              <a:t>Google Alerts are a great way to keep an </a:t>
            </a:r>
          </a:p>
          <a:p>
            <a:pPr algn="l">
              <a:lnSpc>
                <a:spcPts val="4153"/>
              </a:lnSpc>
            </a:pPr>
            <a:r>
              <a:rPr lang="en-US" sz="2967">
                <a:solidFill>
                  <a:srgbClr val="000000"/>
                </a:solidFill>
                <a:latin typeface="Canva Sans"/>
                <a:ea typeface="Canva Sans"/>
                <a:cs typeface="Canva Sans"/>
                <a:sym typeface="Canva Sans"/>
              </a:rPr>
              <a:t>eye on press coverage.</a:t>
            </a:r>
          </a:p>
          <a:p>
            <a:pPr algn="l">
              <a:lnSpc>
                <a:spcPts val="4853"/>
              </a:lnSpc>
            </a:pPr>
            <a:endParaRPr lang="en-US" sz="2967">
              <a:solidFill>
                <a:srgbClr val="000000"/>
              </a:solidFill>
              <a:latin typeface="Canva Sans"/>
              <a:ea typeface="Canva Sans"/>
              <a:cs typeface="Canva Sans"/>
              <a:sym typeface="Canva Sans"/>
            </a:endParaRPr>
          </a:p>
          <a:p>
            <a:pPr algn="l">
              <a:lnSpc>
                <a:spcPts val="4853"/>
              </a:lnSpc>
              <a:spcBef>
                <a:spcPct val="0"/>
              </a:spcBef>
            </a:pPr>
            <a:endParaRPr lang="en-US" sz="2967">
              <a:solidFill>
                <a:srgbClr val="000000"/>
              </a:solidFill>
              <a:latin typeface="Canva Sans"/>
              <a:ea typeface="Canva Sans"/>
              <a:cs typeface="Canva Sans"/>
              <a:sym typeface="Canva Sans"/>
            </a:endParaRPr>
          </a:p>
        </p:txBody>
      </p:sp>
      <p:sp>
        <p:nvSpPr>
          <p:cNvPr id="4" name="TextBox 4"/>
          <p:cNvSpPr txBox="1"/>
          <p:nvPr/>
        </p:nvSpPr>
        <p:spPr>
          <a:xfrm>
            <a:off x="1028700" y="553419"/>
            <a:ext cx="16230600" cy="921987"/>
          </a:xfrm>
          <a:prstGeom prst="rect">
            <a:avLst/>
          </a:prstGeom>
        </p:spPr>
        <p:txBody>
          <a:bodyPr lIns="0" tIns="0" rIns="0" bIns="0" rtlCol="0" anchor="t">
            <a:spAutoFit/>
          </a:bodyPr>
          <a:lstStyle/>
          <a:p>
            <a:pPr algn="ctr">
              <a:lnSpc>
                <a:spcPts val="6194"/>
              </a:lnSpc>
            </a:pPr>
            <a:r>
              <a:rPr lang="en-US" sz="5899">
                <a:solidFill>
                  <a:srgbClr val="EFE131"/>
                </a:solidFill>
                <a:latin typeface="Copperplate Gothic 32 AB"/>
                <a:ea typeface="Copperplate Gothic 32 AB"/>
                <a:cs typeface="Copperplate Gothic 32 AB"/>
                <a:sym typeface="Copperplate Gothic 32 AB"/>
              </a:rPr>
              <a:t>HOW DOES THE MEDIA WORK?</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TextBox 2"/>
          <p:cNvSpPr txBox="1"/>
          <p:nvPr/>
        </p:nvSpPr>
        <p:spPr>
          <a:xfrm>
            <a:off x="799822" y="657728"/>
            <a:ext cx="16028162" cy="9066270"/>
          </a:xfrm>
          <a:prstGeom prst="rect">
            <a:avLst/>
          </a:prstGeom>
        </p:spPr>
        <p:txBody>
          <a:bodyPr lIns="0" tIns="0" rIns="0" bIns="0" rtlCol="0" anchor="t">
            <a:spAutoFit/>
          </a:bodyPr>
          <a:lstStyle/>
          <a:p>
            <a:pPr algn="ctr">
              <a:lnSpc>
                <a:spcPts val="7373"/>
              </a:lnSpc>
            </a:pPr>
            <a:endParaRPr/>
          </a:p>
          <a:p>
            <a:pPr algn="l">
              <a:lnSpc>
                <a:spcPts val="4293"/>
              </a:lnSpc>
            </a:pPr>
            <a:r>
              <a:rPr lang="en-US" sz="3067">
                <a:solidFill>
                  <a:srgbClr val="000000"/>
                </a:solidFill>
                <a:latin typeface="Canva Sans"/>
                <a:ea typeface="Canva Sans"/>
                <a:cs typeface="Canva Sans"/>
                <a:sym typeface="Canva Sans"/>
              </a:rPr>
              <a:t>• A new product or service launch</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 Your backstory - why did you set up your business?</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 Awards</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 Sharing your knowledge - you are the expert at what you do!</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 Trends - and stories in the news</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 Supporting a charity</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 Something quirky or different</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spcBef>
                <a:spcPct val="0"/>
              </a:spcBef>
            </a:pPr>
            <a:r>
              <a:rPr lang="en-US" sz="3067">
                <a:solidFill>
                  <a:srgbClr val="000000"/>
                </a:solidFill>
                <a:latin typeface="Canva Sans"/>
                <a:ea typeface="Canva Sans"/>
                <a:cs typeface="Canva Sans"/>
                <a:sym typeface="Canva Sans"/>
              </a:rPr>
              <a:t>• Case studies</a:t>
            </a:r>
          </a:p>
        </p:txBody>
      </p:sp>
      <p:sp>
        <p:nvSpPr>
          <p:cNvPr id="3" name="Freeform 3"/>
          <p:cNvSpPr/>
          <p:nvPr/>
        </p:nvSpPr>
        <p:spPr>
          <a:xfrm>
            <a:off x="13376354" y="2370590"/>
            <a:ext cx="3882946" cy="6887710"/>
          </a:xfrm>
          <a:custGeom>
            <a:avLst/>
            <a:gdLst/>
            <a:ahLst/>
            <a:cxnLst/>
            <a:rect l="l" t="t" r="r" b="b"/>
            <a:pathLst>
              <a:path w="3882946" h="6887710">
                <a:moveTo>
                  <a:pt x="0" y="0"/>
                </a:moveTo>
                <a:lnTo>
                  <a:pt x="3882946" y="0"/>
                </a:lnTo>
                <a:lnTo>
                  <a:pt x="3882946" y="6887710"/>
                </a:lnTo>
                <a:lnTo>
                  <a:pt x="0" y="6887710"/>
                </a:lnTo>
                <a:lnTo>
                  <a:pt x="0" y="0"/>
                </a:lnTo>
                <a:close/>
              </a:path>
            </a:pathLst>
          </a:custGeom>
          <a:blipFill>
            <a:blip r:embed="rId2"/>
            <a:stretch>
              <a:fillRect/>
            </a:stretch>
          </a:blipFill>
        </p:spPr>
        <p:txBody>
          <a:bodyPr/>
          <a:lstStyle/>
          <a:p>
            <a:endParaRPr lang="en-GB"/>
          </a:p>
        </p:txBody>
      </p:sp>
      <p:sp>
        <p:nvSpPr>
          <p:cNvPr id="4" name="TextBox 4"/>
          <p:cNvSpPr txBox="1"/>
          <p:nvPr/>
        </p:nvSpPr>
        <p:spPr>
          <a:xfrm>
            <a:off x="1028700" y="277698"/>
            <a:ext cx="16230600" cy="921987"/>
          </a:xfrm>
          <a:prstGeom prst="rect">
            <a:avLst/>
          </a:prstGeom>
        </p:spPr>
        <p:txBody>
          <a:bodyPr lIns="0" tIns="0" rIns="0" bIns="0" rtlCol="0" anchor="t">
            <a:spAutoFit/>
          </a:bodyPr>
          <a:lstStyle/>
          <a:p>
            <a:pPr algn="ctr">
              <a:lnSpc>
                <a:spcPts val="6194"/>
              </a:lnSpc>
            </a:pPr>
            <a:r>
              <a:rPr lang="en-US" sz="5899">
                <a:solidFill>
                  <a:srgbClr val="EFE131"/>
                </a:solidFill>
                <a:latin typeface="Copperplate Gothic 32 AB"/>
                <a:ea typeface="Copperplate Gothic 32 AB"/>
                <a:cs typeface="Copperplate Gothic 32 AB"/>
                <a:sym typeface="Copperplate Gothic 32 AB"/>
              </a:rPr>
              <a:t>WHAT MAKES A STORY?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793446" y="1541820"/>
            <a:ext cx="5402520" cy="7203360"/>
          </a:xfrm>
          <a:custGeom>
            <a:avLst/>
            <a:gdLst/>
            <a:ahLst/>
            <a:cxnLst/>
            <a:rect l="l" t="t" r="r" b="b"/>
            <a:pathLst>
              <a:path w="5402520" h="7203360">
                <a:moveTo>
                  <a:pt x="0" y="0"/>
                </a:moveTo>
                <a:lnTo>
                  <a:pt x="5402520" y="0"/>
                </a:lnTo>
                <a:lnTo>
                  <a:pt x="5402520" y="7203360"/>
                </a:lnTo>
                <a:lnTo>
                  <a:pt x="0" y="720336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9431680" y="6796039"/>
            <a:ext cx="7279475" cy="1251519"/>
          </a:xfrm>
          <a:prstGeom prst="rect">
            <a:avLst/>
          </a:prstGeom>
        </p:spPr>
        <p:txBody>
          <a:bodyPr lIns="0" tIns="0" rIns="0" bIns="0" rtlCol="0" anchor="t">
            <a:spAutoFit/>
          </a:bodyPr>
          <a:lstStyle/>
          <a:p>
            <a:pPr marL="0" lvl="0" indent="0" algn="l">
              <a:lnSpc>
                <a:spcPts val="5040"/>
              </a:lnSpc>
              <a:spcBef>
                <a:spcPct val="0"/>
              </a:spcBef>
            </a:pPr>
            <a:r>
              <a:rPr lang="en-US" sz="3600">
                <a:solidFill>
                  <a:srgbClr val="000000"/>
                </a:solidFill>
                <a:latin typeface="Canva Sans"/>
                <a:ea typeface="Canva Sans"/>
                <a:cs typeface="Canva Sans"/>
                <a:sym typeface="Canva Sans"/>
              </a:rPr>
              <a:t>• REPRODU</a:t>
            </a:r>
            <a:r>
              <a:rPr lang="en-US" sz="3600" u="none" strike="noStrike">
                <a:solidFill>
                  <a:srgbClr val="000000"/>
                </a:solidFill>
                <a:latin typeface="Canva Sans"/>
                <a:ea typeface="Canva Sans"/>
                <a:cs typeface="Canva Sans"/>
                <a:sym typeface="Canva Sans"/>
              </a:rPr>
              <a:t>CED COURTESY OF </a:t>
            </a:r>
          </a:p>
          <a:p>
            <a:pPr marL="0" lvl="0" indent="0" algn="l">
              <a:lnSpc>
                <a:spcPts val="5040"/>
              </a:lnSpc>
              <a:spcBef>
                <a:spcPct val="0"/>
              </a:spcBef>
            </a:pPr>
            <a:r>
              <a:rPr lang="en-US" sz="3600" u="none" strike="noStrike">
                <a:solidFill>
                  <a:srgbClr val="000000"/>
                </a:solidFill>
                <a:latin typeface="Canva Sans"/>
                <a:ea typeface="Canva Sans"/>
                <a:cs typeface="Canva Sans"/>
                <a:sym typeface="Canva Sans"/>
              </a:rPr>
              <a:t>YORKSHIRE LIFE MAGAZINE</a:t>
            </a:r>
          </a:p>
        </p:txBody>
      </p:sp>
      <p:sp>
        <p:nvSpPr>
          <p:cNvPr id="4" name="TextBox 4"/>
          <p:cNvSpPr txBox="1"/>
          <p:nvPr/>
        </p:nvSpPr>
        <p:spPr>
          <a:xfrm>
            <a:off x="9431680" y="1820052"/>
            <a:ext cx="7989838" cy="1875660"/>
          </a:xfrm>
          <a:prstGeom prst="rect">
            <a:avLst/>
          </a:prstGeom>
        </p:spPr>
        <p:txBody>
          <a:bodyPr lIns="0" tIns="0" rIns="0" bIns="0" rtlCol="0" anchor="t">
            <a:spAutoFit/>
          </a:bodyPr>
          <a:lstStyle/>
          <a:p>
            <a:pPr algn="l">
              <a:lnSpc>
                <a:spcPts val="4688"/>
              </a:lnSpc>
            </a:pPr>
            <a:r>
              <a:rPr lang="en-US" sz="4465">
                <a:solidFill>
                  <a:srgbClr val="000000"/>
                </a:solidFill>
                <a:latin typeface="Copperplate Gothic 32 AB Bold"/>
                <a:ea typeface="Copperplate Gothic 32 AB Bold"/>
                <a:cs typeface="Copperplate Gothic 32 AB Bold"/>
                <a:sym typeface="Copperplate Gothic 32 AB Bold"/>
              </a:rPr>
              <a:t>NEW PRODUCT STORY</a:t>
            </a:r>
          </a:p>
          <a:p>
            <a:pPr algn="l">
              <a:lnSpc>
                <a:spcPts val="4688"/>
              </a:lnSpc>
            </a:pPr>
            <a:endParaRPr lang="en-US" sz="4465">
              <a:solidFill>
                <a:srgbClr val="000000"/>
              </a:solidFill>
              <a:latin typeface="Copperplate Gothic 32 AB Bold"/>
              <a:ea typeface="Copperplate Gothic 32 AB Bold"/>
              <a:cs typeface="Copperplate Gothic 32 AB Bold"/>
              <a:sym typeface="Copperplate Gothic 32 AB Bold"/>
            </a:endParaRPr>
          </a:p>
          <a:p>
            <a:pPr algn="l">
              <a:lnSpc>
                <a:spcPts val="4688"/>
              </a:lnSpc>
              <a:spcBef>
                <a:spcPct val="0"/>
              </a:spcBef>
            </a:pPr>
            <a:r>
              <a:rPr lang="en-US" sz="4465">
                <a:solidFill>
                  <a:srgbClr val="000000"/>
                </a:solidFill>
                <a:latin typeface="Copperplate Gothic 32 AB Bold"/>
                <a:ea typeface="Copperplate Gothic 32 AB Bold"/>
                <a:cs typeface="Copperplate Gothic 32 AB Bold"/>
                <a:sym typeface="Copperplate Gothic 32 AB Bold"/>
              </a:rPr>
              <a:t>OLD LIQUOR STORE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522510" y="1340078"/>
            <a:ext cx="7194425" cy="7606844"/>
          </a:xfrm>
          <a:custGeom>
            <a:avLst/>
            <a:gdLst/>
            <a:ahLst/>
            <a:cxnLst/>
            <a:rect l="l" t="t" r="r" b="b"/>
            <a:pathLst>
              <a:path w="7194425" h="7606844">
                <a:moveTo>
                  <a:pt x="0" y="0"/>
                </a:moveTo>
                <a:lnTo>
                  <a:pt x="7194425" y="0"/>
                </a:lnTo>
                <a:lnTo>
                  <a:pt x="7194425" y="7606844"/>
                </a:lnTo>
                <a:lnTo>
                  <a:pt x="0" y="7606844"/>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311741" y="7330758"/>
            <a:ext cx="6947559" cy="984179"/>
          </a:xfrm>
          <a:prstGeom prst="rect">
            <a:avLst/>
          </a:prstGeom>
        </p:spPr>
        <p:txBody>
          <a:bodyPr lIns="0" tIns="0" rIns="0" bIns="0" rtlCol="0" anchor="t">
            <a:spAutoFit/>
          </a:bodyPr>
          <a:lstStyle/>
          <a:p>
            <a:pPr algn="l">
              <a:lnSpc>
                <a:spcPts val="3847"/>
              </a:lnSpc>
              <a:spcBef>
                <a:spcPct val="0"/>
              </a:spcBef>
            </a:pPr>
            <a:r>
              <a:rPr lang="en-US" sz="3664">
                <a:solidFill>
                  <a:srgbClr val="000000"/>
                </a:solidFill>
                <a:latin typeface="Canva Sans"/>
                <a:ea typeface="Canva Sans"/>
                <a:cs typeface="Canva Sans"/>
                <a:sym typeface="Canva Sans"/>
              </a:rPr>
              <a:t>• REPRODUCED COURTESY OF </a:t>
            </a:r>
          </a:p>
          <a:p>
            <a:pPr algn="l">
              <a:lnSpc>
                <a:spcPts val="3847"/>
              </a:lnSpc>
              <a:spcBef>
                <a:spcPct val="0"/>
              </a:spcBef>
            </a:pPr>
            <a:r>
              <a:rPr lang="en-US" sz="3664">
                <a:solidFill>
                  <a:srgbClr val="000000"/>
                </a:solidFill>
                <a:latin typeface="Canva Sans"/>
                <a:ea typeface="Canva Sans"/>
                <a:cs typeface="Canva Sans"/>
                <a:sym typeface="Canva Sans"/>
              </a:rPr>
              <a:t>THE YORK PRESS</a:t>
            </a:r>
          </a:p>
        </p:txBody>
      </p:sp>
      <p:sp>
        <p:nvSpPr>
          <p:cNvPr id="4" name="TextBox 4"/>
          <p:cNvSpPr txBox="1"/>
          <p:nvPr/>
        </p:nvSpPr>
        <p:spPr>
          <a:xfrm>
            <a:off x="10311741" y="1564398"/>
            <a:ext cx="7497288" cy="1704927"/>
          </a:xfrm>
          <a:prstGeom prst="rect">
            <a:avLst/>
          </a:prstGeom>
        </p:spPr>
        <p:txBody>
          <a:bodyPr lIns="0" tIns="0" rIns="0" bIns="0" rtlCol="0" anchor="t">
            <a:spAutoFit/>
          </a:bodyPr>
          <a:lstStyle/>
          <a:p>
            <a:pPr algn="l">
              <a:lnSpc>
                <a:spcPts val="4200"/>
              </a:lnSpc>
            </a:pPr>
            <a:r>
              <a:rPr lang="en-US" sz="4000">
                <a:solidFill>
                  <a:srgbClr val="000000"/>
                </a:solidFill>
                <a:latin typeface="Copperplate Gothic 32 AB Bold"/>
                <a:ea typeface="Copperplate Gothic 32 AB Bold"/>
                <a:cs typeface="Copperplate Gothic 32 AB Bold"/>
                <a:sym typeface="Copperplate Gothic 32 AB Bold"/>
              </a:rPr>
              <a:t>FOUNDER STORY </a:t>
            </a:r>
          </a:p>
          <a:p>
            <a:pPr algn="l">
              <a:lnSpc>
                <a:spcPts val="4200"/>
              </a:lnSpc>
            </a:pPr>
            <a:endParaRPr lang="en-US" sz="4000">
              <a:solidFill>
                <a:srgbClr val="000000"/>
              </a:solidFill>
              <a:latin typeface="Copperplate Gothic 32 AB Bold"/>
              <a:ea typeface="Copperplate Gothic 32 AB Bold"/>
              <a:cs typeface="Copperplate Gothic 32 AB Bold"/>
              <a:sym typeface="Copperplate Gothic 32 AB Bold"/>
            </a:endParaRPr>
          </a:p>
          <a:p>
            <a:pPr algn="l">
              <a:lnSpc>
                <a:spcPts val="4200"/>
              </a:lnSpc>
              <a:spcBef>
                <a:spcPct val="0"/>
              </a:spcBef>
            </a:pPr>
            <a:r>
              <a:rPr lang="en-US" sz="4000">
                <a:solidFill>
                  <a:srgbClr val="000000"/>
                </a:solidFill>
                <a:latin typeface="Copperplate Gothic 32 AB Bold"/>
                <a:ea typeface="Copperplate Gothic 32 AB Bold"/>
                <a:cs typeface="Copperplate Gothic 32 AB Bold"/>
                <a:sym typeface="Copperplate Gothic 32 AB Bold"/>
              </a:rPr>
              <a:t>ADRIAN WILSON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109472" y="1419852"/>
            <a:ext cx="7423777" cy="6965165"/>
          </a:xfrm>
          <a:custGeom>
            <a:avLst/>
            <a:gdLst/>
            <a:ahLst/>
            <a:cxnLst/>
            <a:rect l="l" t="t" r="r" b="b"/>
            <a:pathLst>
              <a:path w="7423777" h="6965165">
                <a:moveTo>
                  <a:pt x="0" y="0"/>
                </a:moveTo>
                <a:lnTo>
                  <a:pt x="7423776" y="0"/>
                </a:lnTo>
                <a:lnTo>
                  <a:pt x="7423776" y="6965164"/>
                </a:lnTo>
                <a:lnTo>
                  <a:pt x="0" y="6965164"/>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8931359" y="2293833"/>
            <a:ext cx="8327941" cy="2771769"/>
          </a:xfrm>
          <a:prstGeom prst="rect">
            <a:avLst/>
          </a:prstGeom>
        </p:spPr>
        <p:txBody>
          <a:bodyPr lIns="0" tIns="0" rIns="0" bIns="0" rtlCol="0" anchor="t">
            <a:spAutoFit/>
          </a:bodyPr>
          <a:lstStyle/>
          <a:p>
            <a:pPr algn="ctr">
              <a:lnSpc>
                <a:spcPts val="4204"/>
              </a:lnSpc>
            </a:pPr>
            <a:r>
              <a:rPr lang="en-US" sz="4004">
                <a:solidFill>
                  <a:srgbClr val="000000"/>
                </a:solidFill>
                <a:latin typeface="Copperplate Gothic 32 AB Bold"/>
                <a:ea typeface="Copperplate Gothic 32 AB Bold"/>
                <a:cs typeface="Copperplate Gothic 32 AB Bold"/>
                <a:sym typeface="Copperplate Gothic 32 AB Bold"/>
              </a:rPr>
              <a:t> AWARD STORY </a:t>
            </a:r>
          </a:p>
          <a:p>
            <a:pPr algn="ctr">
              <a:lnSpc>
                <a:spcPts val="4204"/>
              </a:lnSpc>
            </a:pPr>
            <a:endParaRPr lang="en-US" sz="4004">
              <a:solidFill>
                <a:srgbClr val="000000"/>
              </a:solidFill>
              <a:latin typeface="Copperplate Gothic 32 AB Bold"/>
              <a:ea typeface="Copperplate Gothic 32 AB Bold"/>
              <a:cs typeface="Copperplate Gothic 32 AB Bold"/>
              <a:sym typeface="Copperplate Gothic 32 AB Bold"/>
            </a:endParaRPr>
          </a:p>
          <a:p>
            <a:pPr algn="ctr">
              <a:lnSpc>
                <a:spcPts val="4204"/>
              </a:lnSpc>
            </a:pPr>
            <a:r>
              <a:rPr lang="en-US" sz="4004">
                <a:solidFill>
                  <a:srgbClr val="000000"/>
                </a:solidFill>
                <a:latin typeface="Copperplate Gothic 32 AB Bold"/>
                <a:ea typeface="Copperplate Gothic 32 AB Bold"/>
                <a:cs typeface="Copperplate Gothic 32 AB Bold"/>
                <a:sym typeface="Copperplate Gothic 32 AB Bold"/>
              </a:rPr>
              <a:t>BABY BAND</a:t>
            </a:r>
          </a:p>
          <a:p>
            <a:pPr algn="ctr">
              <a:lnSpc>
                <a:spcPts val="4204"/>
              </a:lnSpc>
            </a:pPr>
            <a:endParaRPr lang="en-US" sz="4004">
              <a:solidFill>
                <a:srgbClr val="000000"/>
              </a:solidFill>
              <a:latin typeface="Copperplate Gothic 32 AB Bold"/>
              <a:ea typeface="Copperplate Gothic 32 AB Bold"/>
              <a:cs typeface="Copperplate Gothic 32 AB Bold"/>
              <a:sym typeface="Copperplate Gothic 32 AB Bold"/>
            </a:endParaRPr>
          </a:p>
          <a:p>
            <a:pPr algn="ctr">
              <a:lnSpc>
                <a:spcPts val="4204"/>
              </a:lnSpc>
              <a:spcBef>
                <a:spcPct val="0"/>
              </a:spcBef>
            </a:pPr>
            <a:endParaRPr lang="en-US" sz="4004">
              <a:solidFill>
                <a:srgbClr val="000000"/>
              </a:solidFill>
              <a:latin typeface="Copperplate Gothic 32 AB Bold"/>
              <a:ea typeface="Copperplate Gothic 32 AB Bold"/>
              <a:cs typeface="Copperplate Gothic 32 AB Bold"/>
              <a:sym typeface="Copperplate Gothic 32 AB Bold"/>
            </a:endParaRPr>
          </a:p>
        </p:txBody>
      </p:sp>
      <p:sp>
        <p:nvSpPr>
          <p:cNvPr id="4" name="TextBox 4"/>
          <p:cNvSpPr txBox="1"/>
          <p:nvPr/>
        </p:nvSpPr>
        <p:spPr>
          <a:xfrm>
            <a:off x="10105002" y="6543229"/>
            <a:ext cx="7154298" cy="1440252"/>
          </a:xfrm>
          <a:prstGeom prst="rect">
            <a:avLst/>
          </a:prstGeom>
        </p:spPr>
        <p:txBody>
          <a:bodyPr lIns="0" tIns="0" rIns="0" bIns="0" rtlCol="0" anchor="t">
            <a:spAutoFit/>
          </a:bodyPr>
          <a:lstStyle/>
          <a:p>
            <a:pPr algn="l">
              <a:lnSpc>
                <a:spcPts val="3783"/>
              </a:lnSpc>
              <a:spcBef>
                <a:spcPct val="0"/>
              </a:spcBef>
            </a:pPr>
            <a:r>
              <a:rPr lang="en-US" sz="3603">
                <a:solidFill>
                  <a:srgbClr val="000000"/>
                </a:solidFill>
                <a:latin typeface="Canva Sans"/>
                <a:ea typeface="Canva Sans"/>
                <a:cs typeface="Canva Sans"/>
                <a:sym typeface="Canva Sans"/>
              </a:rPr>
              <a:t>• REPRODUCED COURTESY OF </a:t>
            </a:r>
          </a:p>
          <a:p>
            <a:pPr algn="l">
              <a:lnSpc>
                <a:spcPts val="3783"/>
              </a:lnSpc>
              <a:spcBef>
                <a:spcPct val="0"/>
              </a:spcBef>
            </a:pPr>
            <a:r>
              <a:rPr lang="en-US" sz="3603">
                <a:solidFill>
                  <a:srgbClr val="000000"/>
                </a:solidFill>
                <a:latin typeface="Canva Sans"/>
                <a:ea typeface="Canva Sans"/>
                <a:cs typeface="Canva Sans"/>
                <a:sym typeface="Canva Sans"/>
              </a:rPr>
              <a:t>THE YORK PRESS</a:t>
            </a:r>
          </a:p>
          <a:p>
            <a:pPr algn="ctr">
              <a:lnSpc>
                <a:spcPts val="3783"/>
              </a:lnSpc>
              <a:spcBef>
                <a:spcPct val="0"/>
              </a:spcBef>
            </a:pPr>
            <a:endParaRPr lang="en-US" sz="3603">
              <a:solidFill>
                <a:srgbClr val="000000"/>
              </a:solidFill>
              <a:latin typeface="Canva Sans"/>
              <a:ea typeface="Canva Sans"/>
              <a:cs typeface="Canva Sans"/>
              <a:sym typeface="Canva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028700" y="2243107"/>
            <a:ext cx="4350590" cy="5800786"/>
          </a:xfrm>
          <a:custGeom>
            <a:avLst/>
            <a:gdLst/>
            <a:ahLst/>
            <a:cxnLst/>
            <a:rect l="l" t="t" r="r" b="b"/>
            <a:pathLst>
              <a:path w="4350590" h="5800786">
                <a:moveTo>
                  <a:pt x="0" y="0"/>
                </a:moveTo>
                <a:lnTo>
                  <a:pt x="4350590" y="0"/>
                </a:lnTo>
                <a:lnTo>
                  <a:pt x="4350590" y="5800786"/>
                </a:lnTo>
                <a:lnTo>
                  <a:pt x="0" y="5800786"/>
                </a:lnTo>
                <a:lnTo>
                  <a:pt x="0" y="0"/>
                </a:lnTo>
                <a:close/>
              </a:path>
            </a:pathLst>
          </a:custGeom>
          <a:blipFill>
            <a:blip r:embed="rId2"/>
            <a:stretch>
              <a:fillRect/>
            </a:stretch>
          </a:blipFill>
        </p:spPr>
        <p:txBody>
          <a:bodyPr/>
          <a:lstStyle/>
          <a:p>
            <a:endParaRPr lang="en-GB"/>
          </a:p>
        </p:txBody>
      </p:sp>
      <p:sp>
        <p:nvSpPr>
          <p:cNvPr id="3" name="Freeform 3"/>
          <p:cNvSpPr/>
          <p:nvPr/>
        </p:nvSpPr>
        <p:spPr>
          <a:xfrm>
            <a:off x="4745167" y="1028700"/>
            <a:ext cx="5730093" cy="7640124"/>
          </a:xfrm>
          <a:custGeom>
            <a:avLst/>
            <a:gdLst/>
            <a:ahLst/>
            <a:cxnLst/>
            <a:rect l="l" t="t" r="r" b="b"/>
            <a:pathLst>
              <a:path w="5730093" h="7640124">
                <a:moveTo>
                  <a:pt x="0" y="0"/>
                </a:moveTo>
                <a:lnTo>
                  <a:pt x="5730093" y="0"/>
                </a:lnTo>
                <a:lnTo>
                  <a:pt x="5730093" y="7640124"/>
                </a:lnTo>
                <a:lnTo>
                  <a:pt x="0" y="7640124"/>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11125139" y="1567517"/>
            <a:ext cx="6134161" cy="3305076"/>
          </a:xfrm>
          <a:prstGeom prst="rect">
            <a:avLst/>
          </a:prstGeom>
        </p:spPr>
        <p:txBody>
          <a:bodyPr lIns="0" tIns="0" rIns="0" bIns="0" rtlCol="0" anchor="t">
            <a:spAutoFit/>
          </a:bodyPr>
          <a:lstStyle/>
          <a:p>
            <a:pPr algn="ctr">
              <a:lnSpc>
                <a:spcPts val="4200"/>
              </a:lnSpc>
              <a:spcBef>
                <a:spcPct val="0"/>
              </a:spcBef>
            </a:pPr>
            <a:r>
              <a:rPr lang="en-US" sz="4000">
                <a:solidFill>
                  <a:srgbClr val="000000"/>
                </a:solidFill>
                <a:latin typeface="Copperplate Gothic 32 AB Bold"/>
                <a:ea typeface="Copperplate Gothic 32 AB Bold"/>
                <a:cs typeface="Copperplate Gothic 32 AB Bold"/>
                <a:sym typeface="Copperplate Gothic 32 AB Bold"/>
              </a:rPr>
              <a:t>EXPERT ADVICE/TOP TIPS FEATURE </a:t>
            </a:r>
          </a:p>
          <a:p>
            <a:pPr algn="ctr">
              <a:lnSpc>
                <a:spcPts val="4200"/>
              </a:lnSpc>
              <a:spcBef>
                <a:spcPct val="0"/>
              </a:spcBef>
            </a:pPr>
            <a:endParaRPr lang="en-US" sz="4000">
              <a:solidFill>
                <a:srgbClr val="000000"/>
              </a:solidFill>
              <a:latin typeface="Copperplate Gothic 32 AB Bold"/>
              <a:ea typeface="Copperplate Gothic 32 AB Bold"/>
              <a:cs typeface="Copperplate Gothic 32 AB Bold"/>
              <a:sym typeface="Copperplate Gothic 32 AB Bold"/>
            </a:endParaRPr>
          </a:p>
          <a:p>
            <a:pPr algn="ctr">
              <a:lnSpc>
                <a:spcPts val="4200"/>
              </a:lnSpc>
              <a:spcBef>
                <a:spcPct val="0"/>
              </a:spcBef>
            </a:pPr>
            <a:r>
              <a:rPr lang="en-US" sz="4000">
                <a:solidFill>
                  <a:srgbClr val="000000"/>
                </a:solidFill>
                <a:latin typeface="Copperplate Gothic 32 AB Bold"/>
                <a:ea typeface="Copperplate Gothic 32 AB Bold"/>
                <a:cs typeface="Copperplate Gothic 32 AB Bold"/>
                <a:sym typeface="Copperplate Gothic 32 AB Bold"/>
              </a:rPr>
              <a:t>CHER CASEY</a:t>
            </a:r>
          </a:p>
          <a:p>
            <a:pPr algn="ctr">
              <a:lnSpc>
                <a:spcPts val="4200"/>
              </a:lnSpc>
              <a:spcBef>
                <a:spcPct val="0"/>
              </a:spcBef>
            </a:pPr>
            <a:endParaRPr lang="en-US" sz="4000">
              <a:solidFill>
                <a:srgbClr val="000000"/>
              </a:solidFill>
              <a:latin typeface="Copperplate Gothic 32 AB Bold"/>
              <a:ea typeface="Copperplate Gothic 32 AB Bold"/>
              <a:cs typeface="Copperplate Gothic 32 AB Bold"/>
              <a:sym typeface="Copperplate Gothic 32 AB Bold"/>
            </a:endParaRPr>
          </a:p>
        </p:txBody>
      </p:sp>
      <p:sp>
        <p:nvSpPr>
          <p:cNvPr id="5" name="TextBox 5"/>
          <p:cNvSpPr txBox="1"/>
          <p:nvPr/>
        </p:nvSpPr>
        <p:spPr>
          <a:xfrm>
            <a:off x="11125139" y="6918697"/>
            <a:ext cx="6528869" cy="943085"/>
          </a:xfrm>
          <a:prstGeom prst="rect">
            <a:avLst/>
          </a:prstGeom>
        </p:spPr>
        <p:txBody>
          <a:bodyPr lIns="0" tIns="0" rIns="0" bIns="0" rtlCol="0" anchor="t">
            <a:spAutoFit/>
          </a:bodyPr>
          <a:lstStyle/>
          <a:p>
            <a:pPr algn="l">
              <a:lnSpc>
                <a:spcPts val="3679"/>
              </a:lnSpc>
              <a:spcBef>
                <a:spcPct val="0"/>
              </a:spcBef>
            </a:pPr>
            <a:r>
              <a:rPr lang="en-US" sz="3504">
                <a:solidFill>
                  <a:srgbClr val="000000"/>
                </a:solidFill>
                <a:latin typeface="Canva Sans"/>
                <a:ea typeface="Canva Sans"/>
                <a:cs typeface="Canva Sans"/>
                <a:sym typeface="Canva Sans"/>
              </a:rPr>
              <a:t>• REPRODUCED COURTESY OF YORKSHIRE LIFE MAGAZINE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028700" y="1679960"/>
            <a:ext cx="6907018" cy="6527974"/>
          </a:xfrm>
          <a:custGeom>
            <a:avLst/>
            <a:gdLst/>
            <a:ahLst/>
            <a:cxnLst/>
            <a:rect l="l" t="t" r="r" b="b"/>
            <a:pathLst>
              <a:path w="6907018" h="6527974">
                <a:moveTo>
                  <a:pt x="0" y="0"/>
                </a:moveTo>
                <a:lnTo>
                  <a:pt x="6907018" y="0"/>
                </a:lnTo>
                <a:lnTo>
                  <a:pt x="6907018" y="6527975"/>
                </a:lnTo>
                <a:lnTo>
                  <a:pt x="0" y="6527975"/>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8931359" y="2293833"/>
            <a:ext cx="8327941" cy="1705002"/>
          </a:xfrm>
          <a:prstGeom prst="rect">
            <a:avLst/>
          </a:prstGeom>
        </p:spPr>
        <p:txBody>
          <a:bodyPr lIns="0" tIns="0" rIns="0" bIns="0" rtlCol="0" anchor="t">
            <a:spAutoFit/>
          </a:bodyPr>
          <a:lstStyle/>
          <a:p>
            <a:pPr algn="ctr">
              <a:lnSpc>
                <a:spcPts val="4204"/>
              </a:lnSpc>
            </a:pPr>
            <a:r>
              <a:rPr lang="en-US" sz="4004">
                <a:solidFill>
                  <a:srgbClr val="000000"/>
                </a:solidFill>
                <a:latin typeface="Copperplate Gothic 32 AB Bold"/>
                <a:ea typeface="Copperplate Gothic 32 AB Bold"/>
                <a:cs typeface="Copperplate Gothic 32 AB Bold"/>
                <a:sym typeface="Copperplate Gothic 32 AB Bold"/>
              </a:rPr>
              <a:t> CHARITY STORY </a:t>
            </a:r>
          </a:p>
          <a:p>
            <a:pPr algn="ctr">
              <a:lnSpc>
                <a:spcPts val="4204"/>
              </a:lnSpc>
            </a:pPr>
            <a:endParaRPr lang="en-US" sz="4004">
              <a:solidFill>
                <a:srgbClr val="000000"/>
              </a:solidFill>
              <a:latin typeface="Copperplate Gothic 32 AB Bold"/>
              <a:ea typeface="Copperplate Gothic 32 AB Bold"/>
              <a:cs typeface="Copperplate Gothic 32 AB Bold"/>
              <a:sym typeface="Copperplate Gothic 32 AB Bold"/>
            </a:endParaRPr>
          </a:p>
          <a:p>
            <a:pPr algn="ctr">
              <a:lnSpc>
                <a:spcPts val="4204"/>
              </a:lnSpc>
              <a:spcBef>
                <a:spcPct val="0"/>
              </a:spcBef>
            </a:pPr>
            <a:r>
              <a:rPr lang="en-US" sz="4004">
                <a:solidFill>
                  <a:srgbClr val="000000"/>
                </a:solidFill>
                <a:latin typeface="Copperplate Gothic 32 AB Bold"/>
                <a:ea typeface="Copperplate Gothic 32 AB Bold"/>
                <a:cs typeface="Copperplate Gothic 32 AB Bold"/>
                <a:sym typeface="Copperplate Gothic 32 AB Bold"/>
              </a:rPr>
              <a:t>THE HEARING PLACE</a:t>
            </a:r>
          </a:p>
        </p:txBody>
      </p:sp>
      <p:sp>
        <p:nvSpPr>
          <p:cNvPr id="4" name="TextBox 4"/>
          <p:cNvSpPr txBox="1"/>
          <p:nvPr/>
        </p:nvSpPr>
        <p:spPr>
          <a:xfrm>
            <a:off x="9838081" y="6678049"/>
            <a:ext cx="6514498" cy="1440252"/>
          </a:xfrm>
          <a:prstGeom prst="rect">
            <a:avLst/>
          </a:prstGeom>
        </p:spPr>
        <p:txBody>
          <a:bodyPr lIns="0" tIns="0" rIns="0" bIns="0" rtlCol="0" anchor="t">
            <a:spAutoFit/>
          </a:bodyPr>
          <a:lstStyle/>
          <a:p>
            <a:pPr algn="l">
              <a:lnSpc>
                <a:spcPts val="3783"/>
              </a:lnSpc>
              <a:spcBef>
                <a:spcPct val="0"/>
              </a:spcBef>
            </a:pPr>
            <a:r>
              <a:rPr lang="en-US" sz="3603">
                <a:solidFill>
                  <a:srgbClr val="000000"/>
                </a:solidFill>
                <a:latin typeface="Canva Sans"/>
                <a:ea typeface="Canva Sans"/>
                <a:cs typeface="Canva Sans"/>
                <a:sym typeface="Canva Sans"/>
              </a:rPr>
              <a:t>• REPRODUCED COURTESY OF YORK MIX</a:t>
            </a:r>
          </a:p>
          <a:p>
            <a:pPr algn="ctr">
              <a:lnSpc>
                <a:spcPts val="3783"/>
              </a:lnSpc>
              <a:spcBef>
                <a:spcPct val="0"/>
              </a:spcBef>
            </a:pPr>
            <a:endParaRPr lang="en-US" sz="3603">
              <a:solidFill>
                <a:srgbClr val="000000"/>
              </a:solidFill>
              <a:latin typeface="Canva Sans"/>
              <a:ea typeface="Canva Sans"/>
              <a:cs typeface="Canva Sans"/>
              <a:sym typeface="Canva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2490153" y="1028700"/>
            <a:ext cx="7074291" cy="8229600"/>
          </a:xfrm>
          <a:custGeom>
            <a:avLst/>
            <a:gdLst/>
            <a:ahLst/>
            <a:cxnLst/>
            <a:rect l="l" t="t" r="r" b="b"/>
            <a:pathLst>
              <a:path w="7074291" h="8229600">
                <a:moveTo>
                  <a:pt x="0" y="0"/>
                </a:moveTo>
                <a:lnTo>
                  <a:pt x="7074291" y="0"/>
                </a:lnTo>
                <a:lnTo>
                  <a:pt x="7074291" y="8229600"/>
                </a:lnTo>
                <a:lnTo>
                  <a:pt x="0" y="8229600"/>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1027149" y="7299439"/>
            <a:ext cx="6404836" cy="982027"/>
          </a:xfrm>
          <a:prstGeom prst="rect">
            <a:avLst/>
          </a:prstGeom>
        </p:spPr>
        <p:txBody>
          <a:bodyPr lIns="0" tIns="0" rIns="0" bIns="0" rtlCol="0" anchor="t">
            <a:spAutoFit/>
          </a:bodyPr>
          <a:lstStyle/>
          <a:p>
            <a:pPr algn="l">
              <a:lnSpc>
                <a:spcPts val="3862"/>
              </a:lnSpc>
              <a:spcBef>
                <a:spcPct val="0"/>
              </a:spcBef>
            </a:pPr>
            <a:r>
              <a:rPr lang="en-US" sz="3679">
                <a:solidFill>
                  <a:srgbClr val="000000"/>
                </a:solidFill>
                <a:latin typeface="Canva Sans"/>
                <a:ea typeface="Canva Sans"/>
                <a:cs typeface="Canva Sans"/>
                <a:sym typeface="Canva Sans"/>
              </a:rPr>
              <a:t>• REPRODUCED COURTESY OF THE YORK PRESS</a:t>
            </a:r>
          </a:p>
        </p:txBody>
      </p:sp>
      <p:sp>
        <p:nvSpPr>
          <p:cNvPr id="4" name="TextBox 4"/>
          <p:cNvSpPr txBox="1"/>
          <p:nvPr/>
        </p:nvSpPr>
        <p:spPr>
          <a:xfrm>
            <a:off x="10294378" y="1510557"/>
            <a:ext cx="6964922" cy="1705002"/>
          </a:xfrm>
          <a:prstGeom prst="rect">
            <a:avLst/>
          </a:prstGeom>
        </p:spPr>
        <p:txBody>
          <a:bodyPr lIns="0" tIns="0" rIns="0" bIns="0" rtlCol="0" anchor="t">
            <a:spAutoFit/>
          </a:bodyPr>
          <a:lstStyle/>
          <a:p>
            <a:pPr algn="ctr">
              <a:lnSpc>
                <a:spcPts val="4204"/>
              </a:lnSpc>
            </a:pPr>
            <a:r>
              <a:rPr lang="en-US" sz="4004">
                <a:solidFill>
                  <a:srgbClr val="000000"/>
                </a:solidFill>
                <a:latin typeface="Copperplate Gothic 32 AB Bold"/>
                <a:ea typeface="Copperplate Gothic 32 AB Bold"/>
                <a:cs typeface="Copperplate Gothic 32 AB Bold"/>
                <a:sym typeface="Copperplate Gothic 32 AB Bold"/>
              </a:rPr>
              <a:t>QUIRKY STORY </a:t>
            </a:r>
          </a:p>
          <a:p>
            <a:pPr algn="ctr">
              <a:lnSpc>
                <a:spcPts val="4204"/>
              </a:lnSpc>
            </a:pPr>
            <a:endParaRPr lang="en-US" sz="4004">
              <a:solidFill>
                <a:srgbClr val="000000"/>
              </a:solidFill>
              <a:latin typeface="Copperplate Gothic 32 AB Bold"/>
              <a:ea typeface="Copperplate Gothic 32 AB Bold"/>
              <a:cs typeface="Copperplate Gothic 32 AB Bold"/>
              <a:sym typeface="Copperplate Gothic 32 AB Bold"/>
            </a:endParaRPr>
          </a:p>
          <a:p>
            <a:pPr algn="ctr">
              <a:lnSpc>
                <a:spcPts val="4204"/>
              </a:lnSpc>
              <a:spcBef>
                <a:spcPct val="0"/>
              </a:spcBef>
            </a:pPr>
            <a:r>
              <a:rPr lang="en-US" sz="4004">
                <a:solidFill>
                  <a:srgbClr val="000000"/>
                </a:solidFill>
                <a:latin typeface="Copperplate Gothic 32 AB Bold"/>
                <a:ea typeface="Copperplate Gothic 32 AB Bold"/>
                <a:cs typeface="Copperplate Gothic 32 AB Bold"/>
                <a:sym typeface="Copperplate Gothic 32 AB Bold"/>
              </a:rPr>
              <a:t>HETTY &amp; BETTY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461739" y="1028700"/>
            <a:ext cx="7048268" cy="7712588"/>
          </a:xfrm>
          <a:custGeom>
            <a:avLst/>
            <a:gdLst/>
            <a:ahLst/>
            <a:cxnLst/>
            <a:rect l="l" t="t" r="r" b="b"/>
            <a:pathLst>
              <a:path w="7048268" h="7712588">
                <a:moveTo>
                  <a:pt x="0" y="0"/>
                </a:moveTo>
                <a:lnTo>
                  <a:pt x="7048269" y="0"/>
                </a:lnTo>
                <a:lnTo>
                  <a:pt x="7048269" y="7712588"/>
                </a:lnTo>
                <a:lnTo>
                  <a:pt x="0" y="7712588"/>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9633052" y="1428310"/>
            <a:ext cx="7515830" cy="3305152"/>
          </a:xfrm>
          <a:prstGeom prst="rect">
            <a:avLst/>
          </a:prstGeom>
        </p:spPr>
        <p:txBody>
          <a:bodyPr lIns="0" tIns="0" rIns="0" bIns="0" rtlCol="0" anchor="t">
            <a:spAutoFit/>
          </a:bodyPr>
          <a:lstStyle/>
          <a:p>
            <a:pPr algn="ctr">
              <a:lnSpc>
                <a:spcPts val="4204"/>
              </a:lnSpc>
              <a:spcBef>
                <a:spcPct val="0"/>
              </a:spcBef>
            </a:pPr>
            <a:r>
              <a:rPr lang="en-US" sz="4004">
                <a:solidFill>
                  <a:srgbClr val="000000"/>
                </a:solidFill>
                <a:latin typeface="Copperplate Gothic 32 AB Bold"/>
                <a:ea typeface="Copperplate Gothic 32 AB Bold"/>
                <a:cs typeface="Copperplate Gothic 32 AB Bold"/>
                <a:sym typeface="Copperplate Gothic 32 AB Bold"/>
              </a:rPr>
              <a:t>CASE STUDY STORY</a:t>
            </a:r>
          </a:p>
          <a:p>
            <a:pPr algn="ctr">
              <a:lnSpc>
                <a:spcPts val="4204"/>
              </a:lnSpc>
              <a:spcBef>
                <a:spcPct val="0"/>
              </a:spcBef>
            </a:pPr>
            <a:endParaRPr lang="en-US" sz="4004">
              <a:solidFill>
                <a:srgbClr val="000000"/>
              </a:solidFill>
              <a:latin typeface="Copperplate Gothic 32 AB Bold"/>
              <a:ea typeface="Copperplate Gothic 32 AB Bold"/>
              <a:cs typeface="Copperplate Gothic 32 AB Bold"/>
              <a:sym typeface="Copperplate Gothic 32 AB Bold"/>
            </a:endParaRPr>
          </a:p>
          <a:p>
            <a:pPr algn="ctr">
              <a:lnSpc>
                <a:spcPts val="4204"/>
              </a:lnSpc>
              <a:spcBef>
                <a:spcPct val="0"/>
              </a:spcBef>
            </a:pPr>
            <a:r>
              <a:rPr lang="en-US" sz="4004">
                <a:solidFill>
                  <a:srgbClr val="000000"/>
                </a:solidFill>
                <a:latin typeface="Copperplate Gothic 32 AB Bold"/>
                <a:ea typeface="Copperplate Gothic 32 AB Bold"/>
                <a:cs typeface="Copperplate Gothic 32 AB Bold"/>
                <a:sym typeface="Copperplate Gothic 32 AB Bold"/>
              </a:rPr>
              <a:t>HEALTHWISE PROGRAMME</a:t>
            </a:r>
          </a:p>
          <a:p>
            <a:pPr algn="ctr">
              <a:lnSpc>
                <a:spcPts val="4204"/>
              </a:lnSpc>
              <a:spcBef>
                <a:spcPct val="0"/>
              </a:spcBef>
            </a:pPr>
            <a:endParaRPr lang="en-US" sz="4004">
              <a:solidFill>
                <a:srgbClr val="000000"/>
              </a:solidFill>
              <a:latin typeface="Copperplate Gothic 32 AB Bold"/>
              <a:ea typeface="Copperplate Gothic 32 AB Bold"/>
              <a:cs typeface="Copperplate Gothic 32 AB Bold"/>
              <a:sym typeface="Copperplate Gothic 32 AB Bold"/>
            </a:endParaRPr>
          </a:p>
          <a:p>
            <a:pPr algn="ctr">
              <a:lnSpc>
                <a:spcPts val="4204"/>
              </a:lnSpc>
              <a:spcBef>
                <a:spcPct val="0"/>
              </a:spcBef>
            </a:pPr>
            <a:endParaRPr lang="en-US" sz="4004">
              <a:solidFill>
                <a:srgbClr val="000000"/>
              </a:solidFill>
              <a:latin typeface="Copperplate Gothic 32 AB Bold"/>
              <a:ea typeface="Copperplate Gothic 32 AB Bold"/>
              <a:cs typeface="Copperplate Gothic 32 AB Bold"/>
              <a:sym typeface="Copperplate Gothic 32 AB Bold"/>
            </a:endParaRPr>
          </a:p>
        </p:txBody>
      </p:sp>
      <p:sp>
        <p:nvSpPr>
          <p:cNvPr id="4" name="TextBox 4"/>
          <p:cNvSpPr txBox="1"/>
          <p:nvPr/>
        </p:nvSpPr>
        <p:spPr>
          <a:xfrm>
            <a:off x="9633052" y="6890784"/>
            <a:ext cx="6404526" cy="1251471"/>
          </a:xfrm>
          <a:prstGeom prst="rect">
            <a:avLst/>
          </a:prstGeom>
        </p:spPr>
        <p:txBody>
          <a:bodyPr lIns="0" tIns="0" rIns="0" bIns="0" rtlCol="0" anchor="t">
            <a:spAutoFit/>
          </a:bodyPr>
          <a:lstStyle/>
          <a:p>
            <a:pPr marL="0" lvl="0" indent="0" algn="l">
              <a:lnSpc>
                <a:spcPts val="5042"/>
              </a:lnSpc>
              <a:spcBef>
                <a:spcPct val="0"/>
              </a:spcBef>
            </a:pPr>
            <a:r>
              <a:rPr lang="en-US" sz="3601">
                <a:solidFill>
                  <a:srgbClr val="000000"/>
                </a:solidFill>
                <a:latin typeface="Canva Sans"/>
                <a:ea typeface="Canva Sans"/>
                <a:cs typeface="Canva Sans"/>
                <a:sym typeface="Canva Sans"/>
              </a:rPr>
              <a:t>• REPRODUCED COURTESY OF THE YORK PRESS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TextBox 2"/>
          <p:cNvSpPr txBox="1"/>
          <p:nvPr/>
        </p:nvSpPr>
        <p:spPr>
          <a:xfrm>
            <a:off x="1028700" y="2228783"/>
            <a:ext cx="14601044" cy="7888754"/>
          </a:xfrm>
          <a:prstGeom prst="rect">
            <a:avLst/>
          </a:prstGeom>
        </p:spPr>
        <p:txBody>
          <a:bodyPr lIns="0" tIns="0" rIns="0" bIns="0" rtlCol="0" anchor="t">
            <a:spAutoFit/>
          </a:bodyPr>
          <a:lstStyle/>
          <a:p>
            <a:pPr algn="ctr">
              <a:lnSpc>
                <a:spcPts val="4200"/>
              </a:lnSpc>
            </a:pPr>
            <a:endParaRPr/>
          </a:p>
          <a:p>
            <a:pPr algn="l">
              <a:lnSpc>
                <a:spcPts val="4480"/>
              </a:lnSpc>
            </a:pPr>
            <a:r>
              <a:rPr lang="en-US" sz="3200">
                <a:solidFill>
                  <a:srgbClr val="000000"/>
                </a:solidFill>
                <a:latin typeface="Canva Sans"/>
                <a:ea typeface="Canva Sans"/>
                <a:cs typeface="Canva Sans"/>
                <a:sym typeface="Canva Sans"/>
              </a:rPr>
              <a:t> </a:t>
            </a:r>
          </a:p>
          <a:p>
            <a:pPr algn="l">
              <a:lnSpc>
                <a:spcPts val="4480"/>
              </a:lnSpc>
            </a:pPr>
            <a:r>
              <a:rPr lang="en-US" sz="3200">
                <a:solidFill>
                  <a:srgbClr val="000000"/>
                </a:solidFill>
                <a:latin typeface="Canva Sans"/>
                <a:ea typeface="Canva Sans"/>
                <a:cs typeface="Canva Sans"/>
                <a:sym typeface="Canva Sans"/>
              </a:rPr>
              <a:t>• Keep your email brief - five or six paragraphs max.</a:t>
            </a:r>
          </a:p>
          <a:p>
            <a:pPr algn="l">
              <a:lnSpc>
                <a:spcPts val="4480"/>
              </a:lnSpc>
            </a:pPr>
            <a:endParaRPr lang="en-US" sz="3200">
              <a:solidFill>
                <a:srgbClr val="000000"/>
              </a:solidFill>
              <a:latin typeface="Canva Sans"/>
              <a:ea typeface="Canva Sans"/>
              <a:cs typeface="Canva Sans"/>
              <a:sym typeface="Canva Sans"/>
            </a:endParaRPr>
          </a:p>
          <a:p>
            <a:pPr algn="l">
              <a:lnSpc>
                <a:spcPts val="4480"/>
              </a:lnSpc>
            </a:pPr>
            <a:r>
              <a:rPr lang="en-US" sz="3200">
                <a:solidFill>
                  <a:srgbClr val="000000"/>
                </a:solidFill>
                <a:latin typeface="Canva Sans"/>
                <a:ea typeface="Canva Sans"/>
                <a:cs typeface="Canva Sans"/>
                <a:sym typeface="Canva Sans"/>
              </a:rPr>
              <a:t>• Focus on who, what, where, how and why. </a:t>
            </a:r>
          </a:p>
          <a:p>
            <a:pPr algn="l">
              <a:lnSpc>
                <a:spcPts val="4480"/>
              </a:lnSpc>
            </a:pPr>
            <a:r>
              <a:rPr lang="en-US" sz="3200">
                <a:solidFill>
                  <a:srgbClr val="000000"/>
                </a:solidFill>
                <a:latin typeface="Canva Sans"/>
                <a:ea typeface="Canva Sans"/>
                <a:cs typeface="Canva Sans"/>
                <a:sym typeface="Canva Sans"/>
              </a:rPr>
              <a:t>Why should journalists care about this story? </a:t>
            </a:r>
          </a:p>
          <a:p>
            <a:pPr algn="l">
              <a:lnSpc>
                <a:spcPts val="4480"/>
              </a:lnSpc>
            </a:pPr>
            <a:r>
              <a:rPr lang="en-US" sz="3200">
                <a:solidFill>
                  <a:srgbClr val="000000"/>
                </a:solidFill>
                <a:latin typeface="Canva Sans"/>
                <a:ea typeface="Canva Sans"/>
                <a:cs typeface="Canva Sans"/>
                <a:sym typeface="Canva Sans"/>
              </a:rPr>
              <a:t>And why NOW? </a:t>
            </a:r>
          </a:p>
          <a:p>
            <a:pPr algn="l">
              <a:lnSpc>
                <a:spcPts val="4480"/>
              </a:lnSpc>
            </a:pPr>
            <a:endParaRPr lang="en-US" sz="3200">
              <a:solidFill>
                <a:srgbClr val="000000"/>
              </a:solidFill>
              <a:latin typeface="Canva Sans"/>
              <a:ea typeface="Canva Sans"/>
              <a:cs typeface="Canva Sans"/>
              <a:sym typeface="Canva Sans"/>
            </a:endParaRPr>
          </a:p>
          <a:p>
            <a:pPr algn="l">
              <a:lnSpc>
                <a:spcPts val="4480"/>
              </a:lnSpc>
            </a:pPr>
            <a:r>
              <a:rPr lang="en-US" sz="3200">
                <a:solidFill>
                  <a:srgbClr val="000000"/>
                </a:solidFill>
                <a:latin typeface="Canva Sans"/>
                <a:ea typeface="Canva Sans"/>
                <a:cs typeface="Canva Sans"/>
                <a:sym typeface="Canva Sans"/>
              </a:rPr>
              <a:t>• Make it newsworthy. </a:t>
            </a:r>
          </a:p>
          <a:p>
            <a:pPr algn="l">
              <a:lnSpc>
                <a:spcPts val="4480"/>
              </a:lnSpc>
            </a:pPr>
            <a:endParaRPr lang="en-US" sz="3200">
              <a:solidFill>
                <a:srgbClr val="000000"/>
              </a:solidFill>
              <a:latin typeface="Canva Sans"/>
              <a:ea typeface="Canva Sans"/>
              <a:cs typeface="Canva Sans"/>
              <a:sym typeface="Canva Sans"/>
            </a:endParaRPr>
          </a:p>
          <a:p>
            <a:pPr algn="l">
              <a:lnSpc>
                <a:spcPts val="4480"/>
              </a:lnSpc>
            </a:pPr>
            <a:r>
              <a:rPr lang="en-US" sz="3200">
                <a:solidFill>
                  <a:srgbClr val="000000"/>
                </a:solidFill>
                <a:latin typeface="Canva Sans"/>
                <a:ea typeface="Canva Sans"/>
                <a:cs typeface="Canva Sans"/>
                <a:sym typeface="Canva Sans"/>
              </a:rPr>
              <a:t>• Pictures are key!</a:t>
            </a:r>
          </a:p>
          <a:p>
            <a:pPr algn="l">
              <a:lnSpc>
                <a:spcPts val="4480"/>
              </a:lnSpc>
            </a:pPr>
            <a:endParaRPr lang="en-US" sz="3200">
              <a:solidFill>
                <a:srgbClr val="000000"/>
              </a:solidFill>
              <a:latin typeface="Canva Sans"/>
              <a:ea typeface="Canva Sans"/>
              <a:cs typeface="Canva Sans"/>
              <a:sym typeface="Canva Sans"/>
            </a:endParaRPr>
          </a:p>
          <a:p>
            <a:pPr algn="l">
              <a:lnSpc>
                <a:spcPts val="4480"/>
              </a:lnSpc>
            </a:pPr>
            <a:r>
              <a:rPr lang="en-US" sz="3200">
                <a:solidFill>
                  <a:srgbClr val="000000"/>
                </a:solidFill>
                <a:latin typeface="Canva Sans"/>
                <a:ea typeface="Canva Sans"/>
                <a:cs typeface="Canva Sans"/>
                <a:sym typeface="Canva Sans"/>
              </a:rPr>
              <a:t>• Sum up the story in your email subject.</a:t>
            </a:r>
          </a:p>
          <a:p>
            <a:pPr algn="ctr">
              <a:lnSpc>
                <a:spcPts val="5040"/>
              </a:lnSpc>
              <a:spcBef>
                <a:spcPct val="0"/>
              </a:spcBef>
            </a:pPr>
            <a:endParaRPr lang="en-US" sz="3200">
              <a:solidFill>
                <a:srgbClr val="000000"/>
              </a:solidFill>
              <a:latin typeface="Canva Sans"/>
              <a:ea typeface="Canva Sans"/>
              <a:cs typeface="Canva Sans"/>
              <a:sym typeface="Canva Sans"/>
            </a:endParaRPr>
          </a:p>
        </p:txBody>
      </p:sp>
      <p:sp>
        <p:nvSpPr>
          <p:cNvPr id="3" name="Freeform 3"/>
          <p:cNvSpPr/>
          <p:nvPr/>
        </p:nvSpPr>
        <p:spPr>
          <a:xfrm>
            <a:off x="10447697" y="4745041"/>
            <a:ext cx="7109778" cy="4736889"/>
          </a:xfrm>
          <a:custGeom>
            <a:avLst/>
            <a:gdLst/>
            <a:ahLst/>
            <a:cxnLst/>
            <a:rect l="l" t="t" r="r" b="b"/>
            <a:pathLst>
              <a:path w="7109778" h="4736889">
                <a:moveTo>
                  <a:pt x="0" y="0"/>
                </a:moveTo>
                <a:lnTo>
                  <a:pt x="7109778" y="0"/>
                </a:lnTo>
                <a:lnTo>
                  <a:pt x="7109778" y="4736890"/>
                </a:lnTo>
                <a:lnTo>
                  <a:pt x="0" y="4736890"/>
                </a:lnTo>
                <a:lnTo>
                  <a:pt x="0" y="0"/>
                </a:lnTo>
                <a:close/>
              </a:path>
            </a:pathLst>
          </a:custGeom>
          <a:blipFill>
            <a:blip r:embed="rId2"/>
            <a:stretch>
              <a:fillRect/>
            </a:stretch>
          </a:blipFill>
        </p:spPr>
        <p:txBody>
          <a:bodyPr/>
          <a:lstStyle/>
          <a:p>
            <a:endParaRPr lang="en-GB"/>
          </a:p>
        </p:txBody>
      </p:sp>
      <p:sp>
        <p:nvSpPr>
          <p:cNvPr id="4" name="TextBox 4"/>
          <p:cNvSpPr txBox="1"/>
          <p:nvPr/>
        </p:nvSpPr>
        <p:spPr>
          <a:xfrm>
            <a:off x="1028700" y="582930"/>
            <a:ext cx="16230600" cy="1703004"/>
          </a:xfrm>
          <a:prstGeom prst="rect">
            <a:avLst/>
          </a:prstGeom>
        </p:spPr>
        <p:txBody>
          <a:bodyPr lIns="0" tIns="0" rIns="0" bIns="0" rtlCol="0" anchor="t">
            <a:spAutoFit/>
          </a:bodyPr>
          <a:lstStyle/>
          <a:p>
            <a:pPr algn="ctr">
              <a:lnSpc>
                <a:spcPts val="6194"/>
              </a:lnSpc>
            </a:pPr>
            <a:r>
              <a:rPr lang="en-US" sz="5899">
                <a:solidFill>
                  <a:srgbClr val="EFE131"/>
                </a:solidFill>
                <a:latin typeface="Copperplate Gothic 32 AB"/>
                <a:ea typeface="Copperplate Gothic 32 AB"/>
                <a:cs typeface="Copperplate Gothic 32 AB"/>
                <a:sym typeface="Copperplate Gothic 32 AB"/>
              </a:rPr>
              <a:t>HOW TO PITCH YOUR IDEA TO JOURNALISTS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4756504" y="7058296"/>
            <a:ext cx="8526024" cy="2200004"/>
          </a:xfrm>
          <a:custGeom>
            <a:avLst/>
            <a:gdLst/>
            <a:ahLst/>
            <a:cxnLst/>
            <a:rect l="l" t="t" r="r" b="b"/>
            <a:pathLst>
              <a:path w="8526024" h="2200004">
                <a:moveTo>
                  <a:pt x="0" y="0"/>
                </a:moveTo>
                <a:lnTo>
                  <a:pt x="8526024" y="0"/>
                </a:lnTo>
                <a:lnTo>
                  <a:pt x="8526024" y="2200004"/>
                </a:lnTo>
                <a:lnTo>
                  <a:pt x="0" y="2200004"/>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2340537" y="3150123"/>
            <a:ext cx="13034936" cy="2295177"/>
          </a:xfrm>
          <a:prstGeom prst="rect">
            <a:avLst/>
          </a:prstGeom>
        </p:spPr>
        <p:txBody>
          <a:bodyPr lIns="0" tIns="0" rIns="0" bIns="0" rtlCol="0" anchor="t">
            <a:spAutoFit/>
          </a:bodyPr>
          <a:lstStyle/>
          <a:p>
            <a:pPr algn="ctr">
              <a:lnSpc>
                <a:spcPts val="6705"/>
              </a:lnSpc>
            </a:pPr>
            <a:r>
              <a:rPr lang="en-US" sz="4789">
                <a:solidFill>
                  <a:srgbClr val="000000"/>
                </a:solidFill>
                <a:latin typeface="Canva Sans"/>
                <a:ea typeface="Canva Sans"/>
                <a:cs typeface="Canva Sans"/>
                <a:sym typeface="Canva Sans"/>
              </a:rPr>
              <a:t>...to the York &amp; North Yorkshire Growth Hub for supporting this PR webinar!</a:t>
            </a:r>
          </a:p>
          <a:p>
            <a:pPr algn="l">
              <a:lnSpc>
                <a:spcPts val="4886"/>
              </a:lnSpc>
              <a:spcBef>
                <a:spcPct val="0"/>
              </a:spcBef>
            </a:pPr>
            <a:endParaRPr lang="en-US" sz="4789">
              <a:solidFill>
                <a:srgbClr val="000000"/>
              </a:solidFill>
              <a:latin typeface="Canva Sans"/>
              <a:ea typeface="Canva Sans"/>
              <a:cs typeface="Canva Sans"/>
              <a:sym typeface="Canva Sans"/>
            </a:endParaRPr>
          </a:p>
        </p:txBody>
      </p:sp>
      <p:sp>
        <p:nvSpPr>
          <p:cNvPr id="4" name="TextBox 4"/>
          <p:cNvSpPr txBox="1"/>
          <p:nvPr/>
        </p:nvSpPr>
        <p:spPr>
          <a:xfrm>
            <a:off x="779732" y="1342993"/>
            <a:ext cx="16479568" cy="943914"/>
          </a:xfrm>
          <a:prstGeom prst="rect">
            <a:avLst/>
          </a:prstGeom>
        </p:spPr>
        <p:txBody>
          <a:bodyPr lIns="0" tIns="0" rIns="0" bIns="0" rtlCol="0" anchor="t">
            <a:spAutoFit/>
          </a:bodyPr>
          <a:lstStyle/>
          <a:p>
            <a:pPr algn="ctr">
              <a:lnSpc>
                <a:spcPts val="6350"/>
              </a:lnSpc>
            </a:pPr>
            <a:r>
              <a:rPr lang="en-US" sz="6048">
                <a:solidFill>
                  <a:srgbClr val="EFE131"/>
                </a:solidFill>
                <a:latin typeface="Copperplate Gothic 32 AB"/>
                <a:ea typeface="Copperplate Gothic 32 AB"/>
                <a:cs typeface="Copperplate Gothic 32 AB"/>
                <a:sym typeface="Copperplate Gothic 32 AB"/>
              </a:rPr>
              <a:t>THANK YOU...</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20058" y="0"/>
            <a:ext cx="18267942" cy="10176662"/>
          </a:xfrm>
          <a:custGeom>
            <a:avLst/>
            <a:gdLst/>
            <a:ahLst/>
            <a:cxnLst/>
            <a:rect l="l" t="t" r="r" b="b"/>
            <a:pathLst>
              <a:path w="18267942" h="10176662">
                <a:moveTo>
                  <a:pt x="0" y="0"/>
                </a:moveTo>
                <a:lnTo>
                  <a:pt x="18267942" y="0"/>
                </a:lnTo>
                <a:lnTo>
                  <a:pt x="18267942" y="10176662"/>
                </a:lnTo>
                <a:lnTo>
                  <a:pt x="0" y="10176662"/>
                </a:lnTo>
                <a:lnTo>
                  <a:pt x="0" y="0"/>
                </a:lnTo>
                <a:close/>
              </a:path>
            </a:pathLst>
          </a:custGeom>
          <a:blipFill>
            <a:blip r:embed="rId2"/>
            <a:stretch>
              <a:fillRect/>
            </a:stretch>
          </a:blipFill>
        </p:spPr>
        <p:txBody>
          <a:bodyPr/>
          <a:lstStyle/>
          <a:p>
            <a:endParaRPr lang="en-GB"/>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TextBox 2"/>
          <p:cNvSpPr txBox="1"/>
          <p:nvPr/>
        </p:nvSpPr>
        <p:spPr>
          <a:xfrm>
            <a:off x="1028700" y="1446856"/>
            <a:ext cx="8100743" cy="7955480"/>
          </a:xfrm>
          <a:prstGeom prst="rect">
            <a:avLst/>
          </a:prstGeom>
        </p:spPr>
        <p:txBody>
          <a:bodyPr lIns="0" tIns="0" rIns="0" bIns="0" rtlCol="0" anchor="t">
            <a:spAutoFit/>
          </a:bodyPr>
          <a:lstStyle/>
          <a:p>
            <a:pPr algn="ctr">
              <a:lnSpc>
                <a:spcPts val="4900"/>
              </a:lnSpc>
            </a:pPr>
            <a:endParaRPr/>
          </a:p>
          <a:p>
            <a:pPr algn="l">
              <a:lnSpc>
                <a:spcPts val="4900"/>
              </a:lnSpc>
            </a:pPr>
            <a:r>
              <a:rPr lang="en-US" sz="3500" b="1">
                <a:solidFill>
                  <a:srgbClr val="000000"/>
                </a:solidFill>
                <a:latin typeface="Canva Sans Bold"/>
                <a:ea typeface="Canva Sans Bold"/>
                <a:cs typeface="Canva Sans Bold"/>
                <a:sym typeface="Canva Sans Bold"/>
              </a:rPr>
              <a:t>•</a:t>
            </a:r>
            <a:r>
              <a:rPr lang="en-US" sz="3500">
                <a:solidFill>
                  <a:srgbClr val="000000"/>
                </a:solidFill>
                <a:latin typeface="Canva Sans"/>
                <a:ea typeface="Canva Sans"/>
                <a:cs typeface="Canva Sans"/>
                <a:sym typeface="Canva Sans"/>
              </a:rPr>
              <a:t> Making your emails too long.</a:t>
            </a:r>
          </a:p>
          <a:p>
            <a:pPr algn="l">
              <a:lnSpc>
                <a:spcPts val="4900"/>
              </a:lnSpc>
            </a:pPr>
            <a:endParaRPr lang="en-US" sz="3500">
              <a:solidFill>
                <a:srgbClr val="000000"/>
              </a:solidFill>
              <a:latin typeface="Canva Sans"/>
              <a:ea typeface="Canva Sans"/>
              <a:cs typeface="Canva Sans"/>
              <a:sym typeface="Canva Sans"/>
            </a:endParaRPr>
          </a:p>
          <a:p>
            <a:pPr algn="l">
              <a:lnSpc>
                <a:spcPts val="4900"/>
              </a:lnSpc>
            </a:pPr>
            <a:r>
              <a:rPr lang="en-US" sz="3500">
                <a:solidFill>
                  <a:srgbClr val="000000"/>
                </a:solidFill>
                <a:latin typeface="Canva Sans"/>
                <a:ea typeface="Canva Sans"/>
                <a:cs typeface="Canva Sans"/>
                <a:sym typeface="Canva Sans"/>
              </a:rPr>
              <a:t>• Using jargon.</a:t>
            </a:r>
          </a:p>
          <a:p>
            <a:pPr algn="l">
              <a:lnSpc>
                <a:spcPts val="4900"/>
              </a:lnSpc>
            </a:pPr>
            <a:endParaRPr lang="en-US" sz="3500">
              <a:solidFill>
                <a:srgbClr val="000000"/>
              </a:solidFill>
              <a:latin typeface="Canva Sans"/>
              <a:ea typeface="Canva Sans"/>
              <a:cs typeface="Canva Sans"/>
              <a:sym typeface="Canva Sans"/>
            </a:endParaRPr>
          </a:p>
          <a:p>
            <a:pPr algn="l">
              <a:lnSpc>
                <a:spcPts val="4900"/>
              </a:lnSpc>
            </a:pPr>
            <a:r>
              <a:rPr lang="en-US" sz="3500">
                <a:solidFill>
                  <a:srgbClr val="000000"/>
                </a:solidFill>
                <a:latin typeface="Canva Sans"/>
                <a:ea typeface="Canva Sans"/>
                <a:cs typeface="Canva Sans"/>
                <a:sym typeface="Canva Sans"/>
              </a:rPr>
              <a:t>• Not reading the publication.</a:t>
            </a:r>
          </a:p>
          <a:p>
            <a:pPr algn="l">
              <a:lnSpc>
                <a:spcPts val="4900"/>
              </a:lnSpc>
            </a:pPr>
            <a:endParaRPr lang="en-US" sz="3500">
              <a:solidFill>
                <a:srgbClr val="000000"/>
              </a:solidFill>
              <a:latin typeface="Canva Sans"/>
              <a:ea typeface="Canva Sans"/>
              <a:cs typeface="Canva Sans"/>
              <a:sym typeface="Canva Sans"/>
            </a:endParaRPr>
          </a:p>
          <a:p>
            <a:pPr algn="l">
              <a:lnSpc>
                <a:spcPts val="4900"/>
              </a:lnSpc>
            </a:pPr>
            <a:r>
              <a:rPr lang="en-US" sz="3500">
                <a:solidFill>
                  <a:srgbClr val="000000"/>
                </a:solidFill>
                <a:latin typeface="Canva Sans"/>
                <a:ea typeface="Canva Sans"/>
                <a:cs typeface="Canva Sans"/>
                <a:sym typeface="Canva Sans"/>
              </a:rPr>
              <a:t>• Misspelling the journalist’s name.</a:t>
            </a:r>
          </a:p>
          <a:p>
            <a:pPr algn="l">
              <a:lnSpc>
                <a:spcPts val="4900"/>
              </a:lnSpc>
            </a:pPr>
            <a:endParaRPr lang="en-US" sz="3500">
              <a:solidFill>
                <a:srgbClr val="000000"/>
              </a:solidFill>
              <a:latin typeface="Canva Sans"/>
              <a:ea typeface="Canva Sans"/>
              <a:cs typeface="Canva Sans"/>
              <a:sym typeface="Canva Sans"/>
            </a:endParaRPr>
          </a:p>
          <a:p>
            <a:pPr algn="l">
              <a:lnSpc>
                <a:spcPts val="4900"/>
              </a:lnSpc>
            </a:pPr>
            <a:r>
              <a:rPr lang="en-US" sz="3500">
                <a:solidFill>
                  <a:srgbClr val="000000"/>
                </a:solidFill>
                <a:latin typeface="Canva Sans"/>
                <a:ea typeface="Canva Sans"/>
                <a:cs typeface="Canva Sans"/>
                <a:sym typeface="Canva Sans"/>
              </a:rPr>
              <a:t>• Pitching too close to deadline.</a:t>
            </a:r>
          </a:p>
          <a:p>
            <a:pPr algn="l">
              <a:lnSpc>
                <a:spcPts val="4900"/>
              </a:lnSpc>
            </a:pPr>
            <a:endParaRPr lang="en-US" sz="3500">
              <a:solidFill>
                <a:srgbClr val="000000"/>
              </a:solidFill>
              <a:latin typeface="Canva Sans"/>
              <a:ea typeface="Canva Sans"/>
              <a:cs typeface="Canva Sans"/>
              <a:sym typeface="Canva Sans"/>
            </a:endParaRPr>
          </a:p>
          <a:p>
            <a:pPr algn="l">
              <a:lnSpc>
                <a:spcPts val="4900"/>
              </a:lnSpc>
            </a:pPr>
            <a:r>
              <a:rPr lang="en-US" sz="3500" b="1">
                <a:solidFill>
                  <a:srgbClr val="000000"/>
                </a:solidFill>
                <a:latin typeface="Canva Sans Bold"/>
                <a:ea typeface="Canva Sans Bold"/>
                <a:cs typeface="Canva Sans Bold"/>
                <a:sym typeface="Canva Sans Bold"/>
              </a:rPr>
              <a:t> </a:t>
            </a:r>
            <a:r>
              <a:rPr lang="en-US" sz="3500">
                <a:solidFill>
                  <a:srgbClr val="000000"/>
                </a:solidFill>
                <a:latin typeface="Canva Sans"/>
                <a:ea typeface="Canva Sans"/>
                <a:cs typeface="Canva Sans"/>
                <a:sym typeface="Canva Sans"/>
              </a:rPr>
              <a:t>• Not following up on pitches.</a:t>
            </a:r>
          </a:p>
          <a:p>
            <a:pPr algn="ctr">
              <a:lnSpc>
                <a:spcPts val="4314"/>
              </a:lnSpc>
              <a:spcBef>
                <a:spcPct val="0"/>
              </a:spcBef>
            </a:pPr>
            <a:endParaRPr lang="en-US" sz="3500">
              <a:solidFill>
                <a:srgbClr val="000000"/>
              </a:solidFill>
              <a:latin typeface="Canva Sans"/>
              <a:ea typeface="Canva Sans"/>
              <a:cs typeface="Canva Sans"/>
              <a:sym typeface="Canva Sans"/>
            </a:endParaRPr>
          </a:p>
        </p:txBody>
      </p:sp>
      <p:sp>
        <p:nvSpPr>
          <p:cNvPr id="3" name="Freeform 3"/>
          <p:cNvSpPr/>
          <p:nvPr/>
        </p:nvSpPr>
        <p:spPr>
          <a:xfrm>
            <a:off x="9522688" y="3406146"/>
            <a:ext cx="7537829" cy="5653371"/>
          </a:xfrm>
          <a:custGeom>
            <a:avLst/>
            <a:gdLst/>
            <a:ahLst/>
            <a:cxnLst/>
            <a:rect l="l" t="t" r="r" b="b"/>
            <a:pathLst>
              <a:path w="7537829" h="5653371">
                <a:moveTo>
                  <a:pt x="0" y="0"/>
                </a:moveTo>
                <a:lnTo>
                  <a:pt x="7537829" y="0"/>
                </a:lnTo>
                <a:lnTo>
                  <a:pt x="7537829" y="5653371"/>
                </a:lnTo>
                <a:lnTo>
                  <a:pt x="0" y="5653371"/>
                </a:lnTo>
                <a:lnTo>
                  <a:pt x="0" y="0"/>
                </a:lnTo>
                <a:close/>
              </a:path>
            </a:pathLst>
          </a:custGeom>
          <a:blipFill>
            <a:blip r:embed="rId2"/>
            <a:stretch>
              <a:fillRect/>
            </a:stretch>
          </a:blipFill>
        </p:spPr>
        <p:txBody>
          <a:bodyPr/>
          <a:lstStyle/>
          <a:p>
            <a:endParaRPr lang="en-GB"/>
          </a:p>
        </p:txBody>
      </p:sp>
      <p:sp>
        <p:nvSpPr>
          <p:cNvPr id="4" name="TextBox 4"/>
          <p:cNvSpPr txBox="1"/>
          <p:nvPr/>
        </p:nvSpPr>
        <p:spPr>
          <a:xfrm>
            <a:off x="1028700" y="505769"/>
            <a:ext cx="16230600" cy="1007762"/>
          </a:xfrm>
          <a:prstGeom prst="rect">
            <a:avLst/>
          </a:prstGeom>
        </p:spPr>
        <p:txBody>
          <a:bodyPr lIns="0" tIns="0" rIns="0" bIns="0" rtlCol="0" anchor="t">
            <a:spAutoFit/>
          </a:bodyPr>
          <a:lstStyle/>
          <a:p>
            <a:pPr algn="ctr">
              <a:lnSpc>
                <a:spcPts val="6719"/>
              </a:lnSpc>
            </a:pPr>
            <a:r>
              <a:rPr lang="en-US" sz="6399">
                <a:solidFill>
                  <a:srgbClr val="EFE131"/>
                </a:solidFill>
                <a:latin typeface="Copperplate Gothic 32 AB"/>
                <a:ea typeface="Copperplate Gothic 32 AB"/>
                <a:cs typeface="Copperplate Gothic 32 AB"/>
                <a:sym typeface="Copperplate Gothic 32 AB"/>
              </a:rPr>
              <a:t>COMMON MISTAKES TO AVOID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TextBox 2"/>
          <p:cNvSpPr txBox="1"/>
          <p:nvPr/>
        </p:nvSpPr>
        <p:spPr>
          <a:xfrm>
            <a:off x="1028700" y="2553786"/>
            <a:ext cx="7538488" cy="5333373"/>
          </a:xfrm>
          <a:prstGeom prst="rect">
            <a:avLst/>
          </a:prstGeom>
        </p:spPr>
        <p:txBody>
          <a:bodyPr lIns="0" tIns="0" rIns="0" bIns="0" rtlCol="0" anchor="t">
            <a:spAutoFit/>
          </a:bodyPr>
          <a:lstStyle/>
          <a:p>
            <a:pPr algn="l">
              <a:lnSpc>
                <a:spcPts val="5330"/>
              </a:lnSpc>
            </a:pPr>
            <a:r>
              <a:rPr lang="en-US" sz="3807" b="1">
                <a:solidFill>
                  <a:srgbClr val="000000"/>
                </a:solidFill>
                <a:latin typeface="Canva Sans Bold"/>
                <a:ea typeface="Canva Sans Bold"/>
                <a:cs typeface="Canva Sans Bold"/>
                <a:sym typeface="Canva Sans Bold"/>
              </a:rPr>
              <a:t>Get in touch</a:t>
            </a:r>
          </a:p>
          <a:p>
            <a:pPr algn="l">
              <a:lnSpc>
                <a:spcPts val="4210"/>
              </a:lnSpc>
            </a:pPr>
            <a:endParaRPr lang="en-US" sz="3807" b="1">
              <a:solidFill>
                <a:srgbClr val="000000"/>
              </a:solidFill>
              <a:latin typeface="Canva Sans Bold"/>
              <a:ea typeface="Canva Sans Bold"/>
              <a:cs typeface="Canva Sans Bold"/>
              <a:sym typeface="Canva Sans Bold"/>
            </a:endParaRPr>
          </a:p>
          <a:p>
            <a:pPr algn="l">
              <a:lnSpc>
                <a:spcPts val="4210"/>
              </a:lnSpc>
            </a:pPr>
            <a:r>
              <a:rPr lang="en-US" sz="3007" b="1">
                <a:solidFill>
                  <a:srgbClr val="000000"/>
                </a:solidFill>
                <a:latin typeface="Canva Sans Bold"/>
                <a:ea typeface="Canva Sans Bold"/>
                <a:cs typeface="Canva Sans Bold"/>
                <a:sym typeface="Canva Sans Bold"/>
              </a:rPr>
              <a:t>Jo: </a:t>
            </a:r>
            <a:r>
              <a:rPr lang="en-US" sz="3007">
                <a:solidFill>
                  <a:srgbClr val="000000"/>
                </a:solidFill>
                <a:latin typeface="Canva Sans"/>
                <a:ea typeface="Canva Sans"/>
                <a:cs typeface="Canva Sans"/>
                <a:sym typeface="Canva Sans"/>
              </a:rPr>
              <a:t>www.joleathampr.co.uk</a:t>
            </a:r>
          </a:p>
          <a:p>
            <a:pPr algn="l">
              <a:lnSpc>
                <a:spcPts val="4210"/>
              </a:lnSpc>
            </a:pPr>
            <a:endParaRPr lang="en-US" sz="3007">
              <a:solidFill>
                <a:srgbClr val="000000"/>
              </a:solidFill>
              <a:latin typeface="Canva Sans"/>
              <a:ea typeface="Canva Sans"/>
              <a:cs typeface="Canva Sans"/>
              <a:sym typeface="Canva Sans"/>
            </a:endParaRPr>
          </a:p>
          <a:p>
            <a:pPr algn="l">
              <a:lnSpc>
                <a:spcPts val="4210"/>
              </a:lnSpc>
            </a:pPr>
            <a:r>
              <a:rPr lang="en-US" sz="3007" b="1">
                <a:solidFill>
                  <a:srgbClr val="000000"/>
                </a:solidFill>
                <a:latin typeface="Canva Sans Bold"/>
                <a:ea typeface="Canva Sans Bold"/>
                <a:cs typeface="Canva Sans Bold"/>
                <a:sym typeface="Canva Sans Bold"/>
              </a:rPr>
              <a:t>Linda: </a:t>
            </a:r>
            <a:r>
              <a:rPr lang="en-US" sz="3007">
                <a:solidFill>
                  <a:srgbClr val="000000"/>
                </a:solidFill>
                <a:latin typeface="Canva Sans"/>
                <a:ea typeface="Canva Sans"/>
                <a:cs typeface="Canva Sans"/>
                <a:sym typeface="Canva Sans"/>
              </a:rPr>
              <a:t>www.lindaharrison.co.uk</a:t>
            </a:r>
          </a:p>
          <a:p>
            <a:pPr algn="l">
              <a:lnSpc>
                <a:spcPts val="4210"/>
              </a:lnSpc>
            </a:pPr>
            <a:endParaRPr lang="en-US" sz="3007">
              <a:solidFill>
                <a:srgbClr val="000000"/>
              </a:solidFill>
              <a:latin typeface="Canva Sans"/>
              <a:ea typeface="Canva Sans"/>
              <a:cs typeface="Canva Sans"/>
              <a:sym typeface="Canva Sans"/>
            </a:endParaRPr>
          </a:p>
          <a:p>
            <a:pPr algn="l">
              <a:lnSpc>
                <a:spcPts val="4210"/>
              </a:lnSpc>
            </a:pPr>
            <a:r>
              <a:rPr lang="en-US" sz="3007">
                <a:solidFill>
                  <a:srgbClr val="000000"/>
                </a:solidFill>
                <a:latin typeface="Canva Sans"/>
                <a:ea typeface="Canva Sans"/>
                <a:cs typeface="Canva Sans"/>
                <a:sym typeface="Canva Sans"/>
              </a:rPr>
              <a:t>• Find us on LinkedIn and Instagram</a:t>
            </a:r>
          </a:p>
          <a:p>
            <a:pPr algn="l">
              <a:lnSpc>
                <a:spcPts val="4210"/>
              </a:lnSpc>
            </a:pPr>
            <a:endParaRPr lang="en-US" sz="3007">
              <a:solidFill>
                <a:srgbClr val="000000"/>
              </a:solidFill>
              <a:latin typeface="Canva Sans"/>
              <a:ea typeface="Canva Sans"/>
              <a:cs typeface="Canva Sans"/>
              <a:sym typeface="Canva Sans"/>
            </a:endParaRPr>
          </a:p>
          <a:p>
            <a:pPr algn="l">
              <a:lnSpc>
                <a:spcPts val="4210"/>
              </a:lnSpc>
            </a:pPr>
            <a:r>
              <a:rPr lang="en-US" sz="3007">
                <a:solidFill>
                  <a:srgbClr val="000000"/>
                </a:solidFill>
                <a:latin typeface="Canva Sans"/>
                <a:ea typeface="Canva Sans"/>
                <a:cs typeface="Canva Sans"/>
                <a:sym typeface="Canva Sans"/>
              </a:rPr>
              <a:t>• Subscribe to Linda’s free newsletter  </a:t>
            </a:r>
          </a:p>
          <a:p>
            <a:pPr algn="ctr">
              <a:lnSpc>
                <a:spcPts val="3119"/>
              </a:lnSpc>
              <a:spcBef>
                <a:spcPct val="0"/>
              </a:spcBef>
            </a:pPr>
            <a:endParaRPr lang="en-US" sz="3007">
              <a:solidFill>
                <a:srgbClr val="000000"/>
              </a:solidFill>
              <a:latin typeface="Canva Sans"/>
              <a:ea typeface="Canva Sans"/>
              <a:cs typeface="Canva Sans"/>
              <a:sym typeface="Canva Sans"/>
            </a:endParaRPr>
          </a:p>
        </p:txBody>
      </p:sp>
      <p:pic>
        <p:nvPicPr>
          <p:cNvPr id="3" name="Picture 3"/>
          <p:cNvPicPr>
            <a:picLocks noChangeAspect="1"/>
          </p:cNvPicPr>
          <p:nvPr/>
        </p:nvPicPr>
        <p:blipFill>
          <a:blip r:embed="rId2"/>
          <a:stretch>
            <a:fillRect/>
          </a:stretch>
        </p:blipFill>
        <p:spPr>
          <a:xfrm>
            <a:off x="3878197" y="7485069"/>
            <a:ext cx="2167008" cy="1533952"/>
          </a:xfrm>
          <a:prstGeom prst="rect">
            <a:avLst/>
          </a:prstGeom>
        </p:spPr>
      </p:pic>
      <p:pic>
        <p:nvPicPr>
          <p:cNvPr id="4" name="Picture 4"/>
          <p:cNvPicPr>
            <a:picLocks noChangeAspect="1"/>
          </p:cNvPicPr>
          <p:nvPr/>
        </p:nvPicPr>
        <p:blipFill>
          <a:blip r:embed="rId3"/>
          <a:stretch>
            <a:fillRect/>
          </a:stretch>
        </p:blipFill>
        <p:spPr>
          <a:xfrm>
            <a:off x="1325616" y="7565633"/>
            <a:ext cx="2545609" cy="2545609"/>
          </a:xfrm>
          <a:prstGeom prst="rect">
            <a:avLst/>
          </a:prstGeom>
        </p:spPr>
      </p:pic>
      <p:sp>
        <p:nvSpPr>
          <p:cNvPr id="5" name="Freeform 5"/>
          <p:cNvSpPr/>
          <p:nvPr/>
        </p:nvSpPr>
        <p:spPr>
          <a:xfrm>
            <a:off x="8967238" y="3342209"/>
            <a:ext cx="8265005" cy="5496229"/>
          </a:xfrm>
          <a:custGeom>
            <a:avLst/>
            <a:gdLst/>
            <a:ahLst/>
            <a:cxnLst/>
            <a:rect l="l" t="t" r="r" b="b"/>
            <a:pathLst>
              <a:path w="8265005" h="5496229">
                <a:moveTo>
                  <a:pt x="0" y="0"/>
                </a:moveTo>
                <a:lnTo>
                  <a:pt x="8265005" y="0"/>
                </a:lnTo>
                <a:lnTo>
                  <a:pt x="8265005" y="5496228"/>
                </a:lnTo>
                <a:lnTo>
                  <a:pt x="0" y="5496228"/>
                </a:lnTo>
                <a:lnTo>
                  <a:pt x="0" y="0"/>
                </a:lnTo>
                <a:close/>
              </a:path>
            </a:pathLst>
          </a:custGeom>
          <a:blipFill>
            <a:blip r:embed="rId4"/>
            <a:stretch>
              <a:fillRect/>
            </a:stretch>
          </a:blipFill>
        </p:spPr>
        <p:txBody>
          <a:bodyPr/>
          <a:lstStyle/>
          <a:p>
            <a:endParaRPr lang="en-GB"/>
          </a:p>
        </p:txBody>
      </p:sp>
      <p:sp>
        <p:nvSpPr>
          <p:cNvPr id="6" name="TextBox 6"/>
          <p:cNvSpPr txBox="1"/>
          <p:nvPr/>
        </p:nvSpPr>
        <p:spPr>
          <a:xfrm>
            <a:off x="3854997" y="254415"/>
            <a:ext cx="10541256" cy="2375571"/>
          </a:xfrm>
          <a:prstGeom prst="rect">
            <a:avLst/>
          </a:prstGeom>
        </p:spPr>
        <p:txBody>
          <a:bodyPr lIns="0" tIns="0" rIns="0" bIns="0" rtlCol="0" anchor="t">
            <a:spAutoFit/>
          </a:bodyPr>
          <a:lstStyle/>
          <a:p>
            <a:pPr algn="ctr">
              <a:lnSpc>
                <a:spcPts val="8610"/>
              </a:lnSpc>
            </a:pPr>
            <a:r>
              <a:rPr lang="en-US" sz="8200">
                <a:solidFill>
                  <a:srgbClr val="EFE131"/>
                </a:solidFill>
                <a:latin typeface="Copperplate Gothic 32 AB"/>
                <a:ea typeface="Copperplate Gothic 32 AB"/>
                <a:cs typeface="Copperplate Gothic 32 AB"/>
                <a:sym typeface="Copperplate Gothic 32 AB"/>
              </a:rPr>
              <a:t>QUESTION TIME!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0752630" y="4728437"/>
            <a:ext cx="6506670" cy="4306232"/>
          </a:xfrm>
          <a:custGeom>
            <a:avLst/>
            <a:gdLst/>
            <a:ahLst/>
            <a:cxnLst/>
            <a:rect l="l" t="t" r="r" b="b"/>
            <a:pathLst>
              <a:path w="6506670" h="4306232">
                <a:moveTo>
                  <a:pt x="0" y="0"/>
                </a:moveTo>
                <a:lnTo>
                  <a:pt x="6506670" y="0"/>
                </a:lnTo>
                <a:lnTo>
                  <a:pt x="6506670" y="4306232"/>
                </a:lnTo>
                <a:lnTo>
                  <a:pt x="0" y="4306232"/>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798574" y="803064"/>
            <a:ext cx="14293286" cy="1876425"/>
          </a:xfrm>
          <a:prstGeom prst="rect">
            <a:avLst/>
          </a:prstGeom>
        </p:spPr>
        <p:txBody>
          <a:bodyPr lIns="0" tIns="0" rIns="0" bIns="0" rtlCol="0" anchor="t">
            <a:spAutoFit/>
          </a:bodyPr>
          <a:lstStyle/>
          <a:p>
            <a:pPr algn="ctr">
              <a:lnSpc>
                <a:spcPts val="6824"/>
              </a:lnSpc>
            </a:pPr>
            <a:r>
              <a:rPr lang="en-US" sz="6499">
                <a:solidFill>
                  <a:srgbClr val="EFE131"/>
                </a:solidFill>
                <a:latin typeface="Copperplate Gothic 32 AB"/>
                <a:ea typeface="Copperplate Gothic 32 AB"/>
                <a:cs typeface="Copperplate Gothic 32 AB"/>
                <a:sym typeface="Copperplate Gothic 32 AB"/>
              </a:rPr>
              <a:t>LET’S START WITH SOME PR QUESTIONS</a:t>
            </a:r>
          </a:p>
        </p:txBody>
      </p:sp>
      <p:sp>
        <p:nvSpPr>
          <p:cNvPr id="4" name="TextBox 4"/>
          <p:cNvSpPr txBox="1"/>
          <p:nvPr/>
        </p:nvSpPr>
        <p:spPr>
          <a:xfrm>
            <a:off x="1028700" y="3639554"/>
            <a:ext cx="10018629" cy="5618746"/>
          </a:xfrm>
          <a:prstGeom prst="rect">
            <a:avLst/>
          </a:prstGeom>
        </p:spPr>
        <p:txBody>
          <a:bodyPr lIns="0" tIns="0" rIns="0" bIns="0" rtlCol="0" anchor="t">
            <a:spAutoFit/>
          </a:bodyPr>
          <a:lstStyle/>
          <a:p>
            <a:pPr marL="734048" lvl="1" indent="-367024" algn="l">
              <a:lnSpc>
                <a:spcPts val="4759"/>
              </a:lnSpc>
              <a:spcBef>
                <a:spcPct val="0"/>
              </a:spcBef>
              <a:buFont typeface="Arial"/>
              <a:buChar char="•"/>
            </a:pPr>
            <a:r>
              <a:rPr lang="en-US" sz="3399">
                <a:solidFill>
                  <a:srgbClr val="000000"/>
                </a:solidFill>
                <a:latin typeface="Canva Sans"/>
                <a:ea typeface="Canva Sans"/>
                <a:cs typeface="Canva Sans"/>
                <a:sym typeface="Canva Sans"/>
              </a:rPr>
              <a:t>If your business was a headline, what would it say? </a:t>
            </a:r>
          </a:p>
          <a:p>
            <a:pPr algn="l">
              <a:lnSpc>
                <a:spcPts val="4759"/>
              </a:lnSpc>
              <a:spcBef>
                <a:spcPct val="0"/>
              </a:spcBef>
            </a:pPr>
            <a:endParaRPr lang="en-US" sz="3399">
              <a:solidFill>
                <a:srgbClr val="000000"/>
              </a:solidFill>
              <a:latin typeface="Canva Sans"/>
              <a:ea typeface="Canva Sans"/>
              <a:cs typeface="Canva Sans"/>
              <a:sym typeface="Canva Sans"/>
            </a:endParaRPr>
          </a:p>
          <a:p>
            <a:pPr marL="734048" lvl="1" indent="-367024" algn="l">
              <a:lnSpc>
                <a:spcPts val="4759"/>
              </a:lnSpc>
              <a:spcBef>
                <a:spcPct val="0"/>
              </a:spcBef>
              <a:buFont typeface="Arial"/>
              <a:buChar char="•"/>
            </a:pPr>
            <a:r>
              <a:rPr lang="en-US" sz="3399" u="none" strike="noStrike">
                <a:solidFill>
                  <a:srgbClr val="000000"/>
                </a:solidFill>
                <a:latin typeface="Canva Sans"/>
                <a:ea typeface="Canva Sans"/>
                <a:cs typeface="Canva Sans"/>
                <a:sym typeface="Canva Sans"/>
              </a:rPr>
              <a:t>What’s one word you’d love people to associate with your business? </a:t>
            </a:r>
          </a:p>
          <a:p>
            <a:pPr algn="l">
              <a:lnSpc>
                <a:spcPts val="4759"/>
              </a:lnSpc>
              <a:spcBef>
                <a:spcPct val="0"/>
              </a:spcBef>
            </a:pPr>
            <a:endParaRPr lang="en-US" sz="3399" u="none" strike="noStrike">
              <a:solidFill>
                <a:srgbClr val="000000"/>
              </a:solidFill>
              <a:latin typeface="Canva Sans"/>
              <a:ea typeface="Canva Sans"/>
              <a:cs typeface="Canva Sans"/>
              <a:sym typeface="Canva Sans"/>
            </a:endParaRPr>
          </a:p>
          <a:p>
            <a:pPr marL="734048" lvl="1" indent="-367024" algn="l">
              <a:lnSpc>
                <a:spcPts val="4759"/>
              </a:lnSpc>
              <a:spcBef>
                <a:spcPct val="0"/>
              </a:spcBef>
              <a:buFont typeface="Arial"/>
              <a:buChar char="•"/>
            </a:pPr>
            <a:r>
              <a:rPr lang="en-US" sz="3399" u="none" strike="noStrike">
                <a:solidFill>
                  <a:srgbClr val="000000"/>
                </a:solidFill>
                <a:latin typeface="Canva Sans"/>
                <a:ea typeface="Canva Sans"/>
                <a:cs typeface="Canva Sans"/>
                <a:sym typeface="Canva Sans"/>
              </a:rPr>
              <a:t>What’s the most unusual/surprising thing about your business that people don’t usually know? </a:t>
            </a:r>
          </a:p>
          <a:p>
            <a:pPr marL="0" lvl="0" indent="0" algn="ctr">
              <a:lnSpc>
                <a:spcPts val="1679"/>
              </a:lnSpc>
              <a:spcBef>
                <a:spcPct val="0"/>
              </a:spcBef>
            </a:pPr>
            <a:endParaRPr lang="en-US" sz="3399" u="none" strike="noStrike">
              <a:solidFill>
                <a:srgbClr val="000000"/>
              </a:solidFill>
              <a:latin typeface="Canva Sans"/>
              <a:ea typeface="Canva Sans"/>
              <a:cs typeface="Canva Sans"/>
              <a:sym typeface="Canva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9184049" y="4215900"/>
            <a:ext cx="8115300" cy="5415118"/>
          </a:xfrm>
          <a:custGeom>
            <a:avLst/>
            <a:gdLst/>
            <a:ahLst/>
            <a:cxnLst/>
            <a:rect l="l" t="t" r="r" b="b"/>
            <a:pathLst>
              <a:path w="8115300" h="5415118">
                <a:moveTo>
                  <a:pt x="0" y="0"/>
                </a:moveTo>
                <a:lnTo>
                  <a:pt x="8115300" y="0"/>
                </a:lnTo>
                <a:lnTo>
                  <a:pt x="8115300" y="5415118"/>
                </a:lnTo>
                <a:lnTo>
                  <a:pt x="0" y="5415118"/>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028700" y="2921201"/>
            <a:ext cx="12212999" cy="6493950"/>
          </a:xfrm>
          <a:prstGeom prst="rect">
            <a:avLst/>
          </a:prstGeom>
        </p:spPr>
        <p:txBody>
          <a:bodyPr lIns="0" tIns="0" rIns="0" bIns="0" rtlCol="0" anchor="t">
            <a:spAutoFit/>
          </a:bodyPr>
          <a:lstStyle/>
          <a:p>
            <a:pPr algn="l">
              <a:lnSpc>
                <a:spcPts val="4293"/>
              </a:lnSpc>
            </a:pPr>
            <a:r>
              <a:rPr lang="en-US" sz="3067" b="1">
                <a:solidFill>
                  <a:srgbClr val="000000"/>
                </a:solidFill>
                <a:latin typeface="Canva Sans Bold"/>
                <a:ea typeface="Canva Sans Bold"/>
                <a:cs typeface="Canva Sans Bold"/>
                <a:sym typeface="Canva Sans Bold"/>
              </a:rPr>
              <a:t>•</a:t>
            </a:r>
            <a:r>
              <a:rPr lang="en-US" sz="3067">
                <a:solidFill>
                  <a:srgbClr val="000000"/>
                </a:solidFill>
                <a:latin typeface="Canva Sans"/>
                <a:ea typeface="Canva Sans"/>
                <a:cs typeface="Canva Sans"/>
                <a:sym typeface="Canva Sans"/>
              </a:rPr>
              <a:t> What PR is - and how it’s different to marketing &amp; advertising</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 Why you need PR</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 How the media works</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 What makes a story</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 How to pitch journalists</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endParaRPr lang="en-US" sz="3067">
              <a:solidFill>
                <a:srgbClr val="000000"/>
              </a:solidFill>
              <a:latin typeface="Canva Sans"/>
              <a:ea typeface="Canva Sans"/>
              <a:cs typeface="Canva Sans"/>
              <a:sym typeface="Canva Sans"/>
            </a:endParaRPr>
          </a:p>
          <a:p>
            <a:pPr algn="l">
              <a:lnSpc>
                <a:spcPts val="4293"/>
              </a:lnSpc>
              <a:spcBef>
                <a:spcPct val="0"/>
              </a:spcBef>
            </a:pPr>
            <a:r>
              <a:rPr lang="en-US" sz="3067">
                <a:solidFill>
                  <a:srgbClr val="000000"/>
                </a:solidFill>
                <a:latin typeface="Canva Sans"/>
                <a:ea typeface="Canva Sans"/>
                <a:cs typeface="Canva Sans"/>
                <a:sym typeface="Canva Sans"/>
              </a:rPr>
              <a:t>Plus: Q&amp;A</a:t>
            </a:r>
            <a:r>
              <a:rPr lang="en-US" sz="3067" b="1">
                <a:solidFill>
                  <a:srgbClr val="000000"/>
                </a:solidFill>
                <a:latin typeface="Canva Sans Bold"/>
                <a:ea typeface="Canva Sans Bold"/>
                <a:cs typeface="Canva Sans Bold"/>
                <a:sym typeface="Canva Sans Bold"/>
              </a:rPr>
              <a:t> </a:t>
            </a:r>
          </a:p>
        </p:txBody>
      </p:sp>
      <p:sp>
        <p:nvSpPr>
          <p:cNvPr id="4" name="TextBox 4"/>
          <p:cNvSpPr txBox="1"/>
          <p:nvPr/>
        </p:nvSpPr>
        <p:spPr>
          <a:xfrm>
            <a:off x="1898376" y="162910"/>
            <a:ext cx="14491248" cy="1703004"/>
          </a:xfrm>
          <a:prstGeom prst="rect">
            <a:avLst/>
          </a:prstGeom>
        </p:spPr>
        <p:txBody>
          <a:bodyPr lIns="0" tIns="0" rIns="0" bIns="0" rtlCol="0" anchor="t">
            <a:spAutoFit/>
          </a:bodyPr>
          <a:lstStyle/>
          <a:p>
            <a:pPr algn="ctr">
              <a:lnSpc>
                <a:spcPts val="6195"/>
              </a:lnSpc>
            </a:pPr>
            <a:r>
              <a:rPr lang="en-US" sz="5900">
                <a:solidFill>
                  <a:srgbClr val="EFE131"/>
                </a:solidFill>
                <a:latin typeface="Copperplate Gothic 32 AB"/>
                <a:ea typeface="Copperplate Gothic 32 AB"/>
                <a:cs typeface="Copperplate Gothic 32 AB"/>
                <a:sym typeface="Copperplate Gothic 32 AB"/>
              </a:rPr>
              <a:t>WHAT YOU’LL LEARN IN TODAY’S SESSION</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089385" y="1930466"/>
            <a:ext cx="3320729" cy="2214900"/>
          </a:xfrm>
          <a:custGeom>
            <a:avLst/>
            <a:gdLst/>
            <a:ahLst/>
            <a:cxnLst/>
            <a:rect l="l" t="t" r="r" b="b"/>
            <a:pathLst>
              <a:path w="3320729" h="2214900">
                <a:moveTo>
                  <a:pt x="0" y="0"/>
                </a:moveTo>
                <a:lnTo>
                  <a:pt x="3320730" y="0"/>
                </a:lnTo>
                <a:lnTo>
                  <a:pt x="3320730" y="2214900"/>
                </a:lnTo>
                <a:lnTo>
                  <a:pt x="0" y="2214900"/>
                </a:lnTo>
                <a:lnTo>
                  <a:pt x="0" y="0"/>
                </a:lnTo>
                <a:close/>
              </a:path>
            </a:pathLst>
          </a:custGeom>
          <a:blipFill>
            <a:blip r:embed="rId2"/>
            <a:stretch>
              <a:fillRect/>
            </a:stretch>
          </a:blipFill>
        </p:spPr>
        <p:txBody>
          <a:bodyPr/>
          <a:lstStyle/>
          <a:p>
            <a:endParaRPr lang="en-GB"/>
          </a:p>
        </p:txBody>
      </p:sp>
      <p:sp>
        <p:nvSpPr>
          <p:cNvPr id="3" name="Freeform 3"/>
          <p:cNvSpPr/>
          <p:nvPr/>
        </p:nvSpPr>
        <p:spPr>
          <a:xfrm>
            <a:off x="2749750" y="3840342"/>
            <a:ext cx="2390507" cy="3226190"/>
          </a:xfrm>
          <a:custGeom>
            <a:avLst/>
            <a:gdLst/>
            <a:ahLst/>
            <a:cxnLst/>
            <a:rect l="l" t="t" r="r" b="b"/>
            <a:pathLst>
              <a:path w="2390507" h="3226190">
                <a:moveTo>
                  <a:pt x="0" y="0"/>
                </a:moveTo>
                <a:lnTo>
                  <a:pt x="2390507" y="0"/>
                </a:lnTo>
                <a:lnTo>
                  <a:pt x="2390507" y="3226190"/>
                </a:lnTo>
                <a:lnTo>
                  <a:pt x="0" y="3226190"/>
                </a:lnTo>
                <a:lnTo>
                  <a:pt x="0" y="0"/>
                </a:lnTo>
                <a:close/>
              </a:path>
            </a:pathLst>
          </a:custGeom>
          <a:blipFill>
            <a:blip r:embed="rId3"/>
            <a:stretch>
              <a:fillRect l="-609" r="-609"/>
            </a:stretch>
          </a:blipFill>
        </p:spPr>
        <p:txBody>
          <a:bodyPr/>
          <a:lstStyle/>
          <a:p>
            <a:endParaRPr lang="en-GB"/>
          </a:p>
        </p:txBody>
      </p:sp>
      <p:sp>
        <p:nvSpPr>
          <p:cNvPr id="4" name="Freeform 4"/>
          <p:cNvSpPr/>
          <p:nvPr/>
        </p:nvSpPr>
        <p:spPr>
          <a:xfrm>
            <a:off x="1089385" y="6761999"/>
            <a:ext cx="3526002" cy="2344791"/>
          </a:xfrm>
          <a:custGeom>
            <a:avLst/>
            <a:gdLst/>
            <a:ahLst/>
            <a:cxnLst/>
            <a:rect l="l" t="t" r="r" b="b"/>
            <a:pathLst>
              <a:path w="3526002" h="2344791">
                <a:moveTo>
                  <a:pt x="0" y="0"/>
                </a:moveTo>
                <a:lnTo>
                  <a:pt x="3526002" y="0"/>
                </a:lnTo>
                <a:lnTo>
                  <a:pt x="3526002" y="2344791"/>
                </a:lnTo>
                <a:lnTo>
                  <a:pt x="0" y="2344791"/>
                </a:lnTo>
                <a:lnTo>
                  <a:pt x="0" y="0"/>
                </a:lnTo>
                <a:close/>
              </a:path>
            </a:pathLst>
          </a:custGeom>
          <a:blipFill>
            <a:blip r:embed="rId4"/>
            <a:stretch>
              <a:fillRect t="-31" b="-31"/>
            </a:stretch>
          </a:blipFill>
        </p:spPr>
        <p:txBody>
          <a:bodyPr/>
          <a:lstStyle/>
          <a:p>
            <a:endParaRPr lang="en-GB"/>
          </a:p>
        </p:txBody>
      </p:sp>
      <p:sp>
        <p:nvSpPr>
          <p:cNvPr id="5" name="Freeform 5"/>
          <p:cNvSpPr/>
          <p:nvPr/>
        </p:nvSpPr>
        <p:spPr>
          <a:xfrm>
            <a:off x="13148620" y="6383878"/>
            <a:ext cx="3601560" cy="2402212"/>
          </a:xfrm>
          <a:custGeom>
            <a:avLst/>
            <a:gdLst/>
            <a:ahLst/>
            <a:cxnLst/>
            <a:rect l="l" t="t" r="r" b="b"/>
            <a:pathLst>
              <a:path w="3601560" h="2402212">
                <a:moveTo>
                  <a:pt x="0" y="0"/>
                </a:moveTo>
                <a:lnTo>
                  <a:pt x="3601560" y="0"/>
                </a:lnTo>
                <a:lnTo>
                  <a:pt x="3601560" y="2402212"/>
                </a:lnTo>
                <a:lnTo>
                  <a:pt x="0" y="2402212"/>
                </a:lnTo>
                <a:lnTo>
                  <a:pt x="0" y="0"/>
                </a:lnTo>
                <a:close/>
              </a:path>
            </a:pathLst>
          </a:custGeom>
          <a:blipFill>
            <a:blip r:embed="rId5"/>
            <a:stretch>
              <a:fillRect/>
            </a:stretch>
          </a:blipFill>
        </p:spPr>
        <p:txBody>
          <a:bodyPr/>
          <a:lstStyle/>
          <a:p>
            <a:endParaRPr lang="en-GB"/>
          </a:p>
        </p:txBody>
      </p:sp>
      <p:sp>
        <p:nvSpPr>
          <p:cNvPr id="6" name="TextBox 6"/>
          <p:cNvSpPr txBox="1"/>
          <p:nvPr/>
        </p:nvSpPr>
        <p:spPr>
          <a:xfrm>
            <a:off x="5626032" y="2181170"/>
            <a:ext cx="7035936" cy="3861718"/>
          </a:xfrm>
          <a:prstGeom prst="rect">
            <a:avLst/>
          </a:prstGeom>
        </p:spPr>
        <p:txBody>
          <a:bodyPr lIns="0" tIns="0" rIns="0" bIns="0" rtlCol="0" anchor="t">
            <a:spAutoFit/>
          </a:bodyPr>
          <a:lstStyle/>
          <a:p>
            <a:pPr algn="just">
              <a:lnSpc>
                <a:spcPts val="4628"/>
              </a:lnSpc>
            </a:pPr>
            <a:endParaRPr/>
          </a:p>
          <a:p>
            <a:pPr algn="ctr">
              <a:lnSpc>
                <a:spcPts val="4628"/>
              </a:lnSpc>
            </a:pPr>
            <a:endParaRPr/>
          </a:p>
          <a:p>
            <a:pPr algn="ctr">
              <a:lnSpc>
                <a:spcPts val="4348"/>
              </a:lnSpc>
            </a:pPr>
            <a:r>
              <a:rPr lang="en-US" sz="3106" b="1">
                <a:solidFill>
                  <a:srgbClr val="000000"/>
                </a:solidFill>
                <a:latin typeface="Canva Sans Bold"/>
                <a:ea typeface="Canva Sans Bold"/>
                <a:cs typeface="Canva Sans Bold"/>
                <a:sym typeface="Canva Sans Bold"/>
              </a:rPr>
              <a:t>Meet The Media</a:t>
            </a:r>
          </a:p>
          <a:p>
            <a:pPr algn="ctr">
              <a:lnSpc>
                <a:spcPts val="4348"/>
              </a:lnSpc>
            </a:pPr>
            <a:endParaRPr lang="en-US" sz="3106" b="1">
              <a:solidFill>
                <a:srgbClr val="000000"/>
              </a:solidFill>
              <a:latin typeface="Canva Sans Bold"/>
              <a:ea typeface="Canva Sans Bold"/>
              <a:cs typeface="Canva Sans Bold"/>
              <a:sym typeface="Canva Sans Bold"/>
            </a:endParaRPr>
          </a:p>
          <a:p>
            <a:pPr algn="ctr">
              <a:lnSpc>
                <a:spcPts val="4348"/>
              </a:lnSpc>
            </a:pPr>
            <a:r>
              <a:rPr lang="en-US" sz="3106" b="1">
                <a:solidFill>
                  <a:srgbClr val="000000"/>
                </a:solidFill>
                <a:latin typeface="Canva Sans Bold"/>
                <a:ea typeface="Canva Sans Bold"/>
                <a:cs typeface="Canva Sans Bold"/>
                <a:sym typeface="Canva Sans Bold"/>
              </a:rPr>
              <a:t>Free Monthly PR Coffee Mornings</a:t>
            </a:r>
          </a:p>
          <a:p>
            <a:pPr algn="ctr">
              <a:lnSpc>
                <a:spcPts val="4348"/>
              </a:lnSpc>
            </a:pPr>
            <a:endParaRPr lang="en-US" sz="3106" b="1">
              <a:solidFill>
                <a:srgbClr val="000000"/>
              </a:solidFill>
              <a:latin typeface="Canva Sans Bold"/>
              <a:ea typeface="Canva Sans Bold"/>
              <a:cs typeface="Canva Sans Bold"/>
              <a:sym typeface="Canva Sans Bold"/>
            </a:endParaRPr>
          </a:p>
          <a:p>
            <a:pPr algn="ctr">
              <a:lnSpc>
                <a:spcPts val="4348"/>
              </a:lnSpc>
              <a:spcBef>
                <a:spcPct val="0"/>
              </a:spcBef>
            </a:pPr>
            <a:r>
              <a:rPr lang="en-US" sz="3106" b="1">
                <a:solidFill>
                  <a:srgbClr val="000000"/>
                </a:solidFill>
                <a:latin typeface="Canva Sans Bold"/>
                <a:ea typeface="Canva Sans Bold"/>
                <a:cs typeface="Canva Sans Bold"/>
                <a:sym typeface="Canva Sans Bold"/>
              </a:rPr>
              <a:t>PR training and workshops </a:t>
            </a:r>
          </a:p>
        </p:txBody>
      </p:sp>
      <p:sp>
        <p:nvSpPr>
          <p:cNvPr id="7" name="TextBox 7"/>
          <p:cNvSpPr txBox="1"/>
          <p:nvPr/>
        </p:nvSpPr>
        <p:spPr>
          <a:xfrm>
            <a:off x="3466866" y="703896"/>
            <a:ext cx="11733133" cy="1007762"/>
          </a:xfrm>
          <a:prstGeom prst="rect">
            <a:avLst/>
          </a:prstGeom>
        </p:spPr>
        <p:txBody>
          <a:bodyPr lIns="0" tIns="0" rIns="0" bIns="0" rtlCol="0" anchor="t">
            <a:spAutoFit/>
          </a:bodyPr>
          <a:lstStyle/>
          <a:p>
            <a:pPr algn="ctr">
              <a:lnSpc>
                <a:spcPts val="6719"/>
              </a:lnSpc>
            </a:pPr>
            <a:r>
              <a:rPr lang="en-US" sz="6399">
                <a:solidFill>
                  <a:srgbClr val="EFE131"/>
                </a:solidFill>
                <a:latin typeface="Copperplate Gothic 32 AB"/>
                <a:ea typeface="Copperplate Gothic 32 AB"/>
                <a:cs typeface="Copperplate Gothic 32 AB"/>
                <a:sym typeface="Copperplate Gothic 32 AB"/>
              </a:rPr>
              <a:t>OUR PR EVENTS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9916448" y="3146863"/>
            <a:ext cx="6991294" cy="4649210"/>
          </a:xfrm>
          <a:custGeom>
            <a:avLst/>
            <a:gdLst/>
            <a:ahLst/>
            <a:cxnLst/>
            <a:rect l="l" t="t" r="r" b="b"/>
            <a:pathLst>
              <a:path w="6991294" h="4649210">
                <a:moveTo>
                  <a:pt x="0" y="0"/>
                </a:moveTo>
                <a:lnTo>
                  <a:pt x="6991294" y="0"/>
                </a:lnTo>
                <a:lnTo>
                  <a:pt x="6991294" y="4649211"/>
                </a:lnTo>
                <a:lnTo>
                  <a:pt x="0" y="4649211"/>
                </a:lnTo>
                <a:lnTo>
                  <a:pt x="0" y="0"/>
                </a:lnTo>
                <a:close/>
              </a:path>
            </a:pathLst>
          </a:custGeom>
          <a:blipFill>
            <a:blip r:embed="rId2"/>
            <a:stretch>
              <a:fillRect t="-31" b="-31"/>
            </a:stretch>
          </a:blipFill>
        </p:spPr>
        <p:txBody>
          <a:bodyPr/>
          <a:lstStyle/>
          <a:p>
            <a:endParaRPr lang="en-GB"/>
          </a:p>
        </p:txBody>
      </p:sp>
      <p:sp>
        <p:nvSpPr>
          <p:cNvPr id="3" name="TextBox 3"/>
          <p:cNvSpPr txBox="1"/>
          <p:nvPr/>
        </p:nvSpPr>
        <p:spPr>
          <a:xfrm>
            <a:off x="1557886" y="2924405"/>
            <a:ext cx="7586114" cy="6389790"/>
          </a:xfrm>
          <a:prstGeom prst="rect">
            <a:avLst/>
          </a:prstGeom>
        </p:spPr>
        <p:txBody>
          <a:bodyPr lIns="0" tIns="0" rIns="0" bIns="0" rtlCol="0" anchor="t">
            <a:spAutoFit/>
          </a:bodyPr>
          <a:lstStyle/>
          <a:p>
            <a:pPr algn="l">
              <a:lnSpc>
                <a:spcPts val="4200"/>
              </a:lnSpc>
            </a:pPr>
            <a:r>
              <a:rPr lang="en-US" sz="3000">
                <a:solidFill>
                  <a:srgbClr val="000000"/>
                </a:solidFill>
                <a:latin typeface="Canva Sans"/>
                <a:ea typeface="Canva Sans"/>
                <a:cs typeface="Canva Sans"/>
                <a:sym typeface="Canva Sans"/>
              </a:rPr>
              <a:t>NCTJ-qualified journalist.</a:t>
            </a:r>
          </a:p>
          <a:p>
            <a:pPr algn="l">
              <a:lnSpc>
                <a:spcPts val="4200"/>
              </a:lnSpc>
            </a:pPr>
            <a:endParaRPr lang="en-US" sz="3000">
              <a:solidFill>
                <a:srgbClr val="000000"/>
              </a:solidFill>
              <a:latin typeface="Canva Sans"/>
              <a:ea typeface="Canva Sans"/>
              <a:cs typeface="Canva Sans"/>
              <a:sym typeface="Canva Sans"/>
            </a:endParaRPr>
          </a:p>
          <a:p>
            <a:pPr algn="l">
              <a:lnSpc>
                <a:spcPts val="4200"/>
              </a:lnSpc>
            </a:pPr>
            <a:r>
              <a:rPr lang="en-US" sz="3000">
                <a:solidFill>
                  <a:srgbClr val="000000"/>
                </a:solidFill>
                <a:latin typeface="Canva Sans"/>
                <a:ea typeface="Canva Sans"/>
                <a:cs typeface="Canva Sans"/>
                <a:sym typeface="Canva Sans"/>
              </a:rPr>
              <a:t>Has written for The Daily Telegraph, The Guardian and The Daily Express.</a:t>
            </a:r>
          </a:p>
          <a:p>
            <a:pPr algn="l">
              <a:lnSpc>
                <a:spcPts val="4200"/>
              </a:lnSpc>
            </a:pPr>
            <a:endParaRPr lang="en-US" sz="3000">
              <a:solidFill>
                <a:srgbClr val="000000"/>
              </a:solidFill>
              <a:latin typeface="Canva Sans"/>
              <a:ea typeface="Canva Sans"/>
              <a:cs typeface="Canva Sans"/>
              <a:sym typeface="Canva Sans"/>
            </a:endParaRPr>
          </a:p>
          <a:p>
            <a:pPr algn="l">
              <a:lnSpc>
                <a:spcPts val="4200"/>
              </a:lnSpc>
            </a:pPr>
            <a:r>
              <a:rPr lang="en-US" sz="3000">
                <a:solidFill>
                  <a:srgbClr val="000000"/>
                </a:solidFill>
                <a:latin typeface="Canva Sans"/>
                <a:ea typeface="Canva Sans"/>
                <a:cs typeface="Canva Sans"/>
                <a:sym typeface="Canva Sans"/>
              </a:rPr>
              <a:t>Loves using her skills and experience to help small businesses in Yorkshire get seen in the press.</a:t>
            </a:r>
          </a:p>
          <a:p>
            <a:pPr algn="l">
              <a:lnSpc>
                <a:spcPts val="4200"/>
              </a:lnSpc>
            </a:pPr>
            <a:endParaRPr lang="en-US" sz="3000">
              <a:solidFill>
                <a:srgbClr val="000000"/>
              </a:solidFill>
              <a:latin typeface="Canva Sans"/>
              <a:ea typeface="Canva Sans"/>
              <a:cs typeface="Canva Sans"/>
              <a:sym typeface="Canva Sans"/>
            </a:endParaRPr>
          </a:p>
          <a:p>
            <a:pPr algn="l">
              <a:lnSpc>
                <a:spcPts val="4200"/>
              </a:lnSpc>
            </a:pPr>
            <a:r>
              <a:rPr lang="en-US" sz="3000">
                <a:solidFill>
                  <a:srgbClr val="000000"/>
                </a:solidFill>
                <a:latin typeface="Canva Sans"/>
                <a:ea typeface="Canva Sans"/>
                <a:cs typeface="Canva Sans"/>
                <a:sym typeface="Canva Sans"/>
              </a:rPr>
              <a:t>💡 </a:t>
            </a:r>
            <a:r>
              <a:rPr lang="en-US" sz="3000" b="1">
                <a:solidFill>
                  <a:srgbClr val="000000"/>
                </a:solidFill>
                <a:latin typeface="Canva Sans Bold"/>
                <a:ea typeface="Canva Sans Bold"/>
                <a:cs typeface="Canva Sans Bold"/>
                <a:sym typeface="Canva Sans Bold"/>
              </a:rPr>
              <a:t>Top PR tip: </a:t>
            </a:r>
            <a:r>
              <a:rPr lang="en-US" sz="3000">
                <a:solidFill>
                  <a:srgbClr val="000000"/>
                </a:solidFill>
                <a:latin typeface="Canva Sans"/>
                <a:ea typeface="Canva Sans"/>
                <a:cs typeface="Canva Sans"/>
                <a:sym typeface="Canva Sans"/>
              </a:rPr>
              <a:t>Always read the publication before you pitch an idea.</a:t>
            </a:r>
          </a:p>
          <a:p>
            <a:pPr algn="ctr">
              <a:lnSpc>
                <a:spcPts val="4340"/>
              </a:lnSpc>
              <a:spcBef>
                <a:spcPct val="0"/>
              </a:spcBef>
            </a:pPr>
            <a:endParaRPr lang="en-US" sz="3000">
              <a:solidFill>
                <a:srgbClr val="000000"/>
              </a:solidFill>
              <a:latin typeface="Canva Sans"/>
              <a:ea typeface="Canva Sans"/>
              <a:cs typeface="Canva Sans"/>
              <a:sym typeface="Canva Sans"/>
            </a:endParaRPr>
          </a:p>
        </p:txBody>
      </p:sp>
      <p:sp>
        <p:nvSpPr>
          <p:cNvPr id="4" name="TextBox 4"/>
          <p:cNvSpPr txBox="1"/>
          <p:nvPr/>
        </p:nvSpPr>
        <p:spPr>
          <a:xfrm>
            <a:off x="11949574" y="8203640"/>
            <a:ext cx="4806405" cy="548224"/>
          </a:xfrm>
          <a:prstGeom prst="rect">
            <a:avLst/>
          </a:prstGeom>
        </p:spPr>
        <p:txBody>
          <a:bodyPr lIns="0" tIns="0" rIns="0" bIns="0" rtlCol="0" anchor="t">
            <a:spAutoFit/>
          </a:bodyPr>
          <a:lstStyle/>
          <a:p>
            <a:pPr algn="ctr">
              <a:lnSpc>
                <a:spcPts val="4433"/>
              </a:lnSpc>
              <a:spcBef>
                <a:spcPct val="0"/>
              </a:spcBef>
            </a:pPr>
            <a:r>
              <a:rPr lang="en-US" sz="3167" b="1">
                <a:solidFill>
                  <a:srgbClr val="000000"/>
                </a:solidFill>
                <a:latin typeface="Canva Sans Bold"/>
                <a:ea typeface="Canva Sans Bold"/>
                <a:cs typeface="Canva Sans Bold"/>
                <a:sym typeface="Canva Sans Bold"/>
              </a:rPr>
              <a:t>www.lindaharrison.co.uk</a:t>
            </a:r>
          </a:p>
        </p:txBody>
      </p:sp>
      <p:sp>
        <p:nvSpPr>
          <p:cNvPr id="5" name="TextBox 5"/>
          <p:cNvSpPr txBox="1"/>
          <p:nvPr/>
        </p:nvSpPr>
        <p:spPr>
          <a:xfrm>
            <a:off x="1028700" y="1038250"/>
            <a:ext cx="16230600" cy="921987"/>
          </a:xfrm>
          <a:prstGeom prst="rect">
            <a:avLst/>
          </a:prstGeom>
        </p:spPr>
        <p:txBody>
          <a:bodyPr lIns="0" tIns="0" rIns="0" bIns="0" rtlCol="0" anchor="t">
            <a:spAutoFit/>
          </a:bodyPr>
          <a:lstStyle/>
          <a:p>
            <a:pPr algn="ctr">
              <a:lnSpc>
                <a:spcPts val="6195"/>
              </a:lnSpc>
            </a:pPr>
            <a:r>
              <a:rPr lang="en-US" sz="5900">
                <a:solidFill>
                  <a:srgbClr val="EFE131"/>
                </a:solidFill>
                <a:latin typeface="Copperplate Gothic 32 AB"/>
                <a:ea typeface="Copperplate Gothic 32 AB"/>
                <a:cs typeface="Copperplate Gothic 32 AB"/>
                <a:sym typeface="Copperplate Gothic 32 AB"/>
              </a:rPr>
              <a:t>ABOUT LINDA HARRISON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0786969" y="2578034"/>
            <a:ext cx="6323320" cy="5316776"/>
          </a:xfrm>
          <a:custGeom>
            <a:avLst/>
            <a:gdLst/>
            <a:ahLst/>
            <a:cxnLst/>
            <a:rect l="l" t="t" r="r" b="b"/>
            <a:pathLst>
              <a:path w="6323320" h="5316776">
                <a:moveTo>
                  <a:pt x="0" y="0"/>
                </a:moveTo>
                <a:lnTo>
                  <a:pt x="6323320" y="0"/>
                </a:lnTo>
                <a:lnTo>
                  <a:pt x="6323320" y="5316776"/>
                </a:lnTo>
                <a:lnTo>
                  <a:pt x="0" y="5316776"/>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11891059" y="8485003"/>
            <a:ext cx="5368241" cy="548224"/>
          </a:xfrm>
          <a:prstGeom prst="rect">
            <a:avLst/>
          </a:prstGeom>
        </p:spPr>
        <p:txBody>
          <a:bodyPr lIns="0" tIns="0" rIns="0" bIns="0" rtlCol="0" anchor="t">
            <a:spAutoFit/>
          </a:bodyPr>
          <a:lstStyle/>
          <a:p>
            <a:pPr algn="ctr">
              <a:lnSpc>
                <a:spcPts val="4433"/>
              </a:lnSpc>
              <a:spcBef>
                <a:spcPct val="0"/>
              </a:spcBef>
            </a:pPr>
            <a:r>
              <a:rPr lang="en-US" sz="3167" b="1">
                <a:solidFill>
                  <a:srgbClr val="000000"/>
                </a:solidFill>
                <a:latin typeface="Canva Sans Bold"/>
                <a:ea typeface="Canva Sans Bold"/>
                <a:cs typeface="Canva Sans Bold"/>
                <a:sym typeface="Canva Sans Bold"/>
              </a:rPr>
              <a:t>www.joleathampr.co.uk</a:t>
            </a:r>
          </a:p>
        </p:txBody>
      </p:sp>
      <p:sp>
        <p:nvSpPr>
          <p:cNvPr id="4" name="TextBox 4"/>
          <p:cNvSpPr txBox="1"/>
          <p:nvPr/>
        </p:nvSpPr>
        <p:spPr>
          <a:xfrm>
            <a:off x="1028700" y="2346122"/>
            <a:ext cx="8304125" cy="6493950"/>
          </a:xfrm>
          <a:prstGeom prst="rect">
            <a:avLst/>
          </a:prstGeom>
        </p:spPr>
        <p:txBody>
          <a:bodyPr lIns="0" tIns="0" rIns="0" bIns="0" rtlCol="0" anchor="t">
            <a:spAutoFit/>
          </a:bodyPr>
          <a:lstStyle/>
          <a:p>
            <a:pPr algn="l">
              <a:lnSpc>
                <a:spcPts val="4293"/>
              </a:lnSpc>
            </a:pPr>
            <a:r>
              <a:rPr lang="en-US" sz="3067">
                <a:solidFill>
                  <a:srgbClr val="000000"/>
                </a:solidFill>
                <a:latin typeface="Canva Sans"/>
                <a:ea typeface="Canva Sans"/>
                <a:cs typeface="Canva Sans"/>
                <a:sym typeface="Canva Sans"/>
              </a:rPr>
              <a:t>Has worked in the industry for 30-years.</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Has provided PR support for national organisations including Nestle, Silver</a:t>
            </a:r>
          </a:p>
          <a:p>
            <a:pPr algn="l">
              <a:lnSpc>
                <a:spcPts val="4293"/>
              </a:lnSpc>
            </a:pPr>
            <a:r>
              <a:rPr lang="en-US" sz="3067">
                <a:solidFill>
                  <a:srgbClr val="000000"/>
                </a:solidFill>
                <a:latin typeface="Canva Sans"/>
                <a:ea typeface="Canva Sans"/>
                <a:cs typeface="Canva Sans"/>
                <a:sym typeface="Canva Sans"/>
              </a:rPr>
              <a:t>Cross and Marie Curie.</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pPr>
            <a:r>
              <a:rPr lang="en-US" sz="3067">
                <a:solidFill>
                  <a:srgbClr val="000000"/>
                </a:solidFill>
                <a:latin typeface="Canva Sans"/>
                <a:ea typeface="Canva Sans"/>
                <a:cs typeface="Canva Sans"/>
                <a:sym typeface="Canva Sans"/>
              </a:rPr>
              <a:t>Loves helping to spread the word about businesses.</a:t>
            </a:r>
          </a:p>
          <a:p>
            <a:pPr algn="l">
              <a:lnSpc>
                <a:spcPts val="4293"/>
              </a:lnSpc>
            </a:pPr>
            <a:endParaRPr lang="en-US" sz="3067">
              <a:solidFill>
                <a:srgbClr val="000000"/>
              </a:solidFill>
              <a:latin typeface="Canva Sans"/>
              <a:ea typeface="Canva Sans"/>
              <a:cs typeface="Canva Sans"/>
              <a:sym typeface="Canva Sans"/>
            </a:endParaRPr>
          </a:p>
          <a:p>
            <a:pPr algn="l">
              <a:lnSpc>
                <a:spcPts val="4293"/>
              </a:lnSpc>
              <a:spcBef>
                <a:spcPct val="0"/>
              </a:spcBef>
            </a:pPr>
            <a:r>
              <a:rPr lang="en-US" sz="3067">
                <a:solidFill>
                  <a:srgbClr val="000000"/>
                </a:solidFill>
                <a:latin typeface="Canva Sans"/>
                <a:ea typeface="Canva Sans"/>
                <a:cs typeface="Canva Sans"/>
                <a:sym typeface="Canva Sans"/>
              </a:rPr>
              <a:t>💡 </a:t>
            </a:r>
            <a:r>
              <a:rPr lang="en-US" sz="3067" b="1">
                <a:solidFill>
                  <a:srgbClr val="000000"/>
                </a:solidFill>
                <a:latin typeface="Canva Sans Bold"/>
                <a:ea typeface="Canva Sans Bold"/>
                <a:cs typeface="Canva Sans Bold"/>
                <a:sym typeface="Canva Sans Bold"/>
              </a:rPr>
              <a:t>Top PR tip:</a:t>
            </a:r>
            <a:r>
              <a:rPr lang="en-US" sz="3067">
                <a:solidFill>
                  <a:srgbClr val="000000"/>
                </a:solidFill>
                <a:latin typeface="Canva Sans"/>
                <a:ea typeface="Canva Sans"/>
                <a:cs typeface="Canva Sans"/>
                <a:sym typeface="Canva Sans"/>
              </a:rPr>
              <a:t> Always respond to journalists in a timely manner and never miss a deadline.</a:t>
            </a:r>
          </a:p>
        </p:txBody>
      </p:sp>
      <p:sp>
        <p:nvSpPr>
          <p:cNvPr id="5" name="TextBox 5"/>
          <p:cNvSpPr txBox="1"/>
          <p:nvPr/>
        </p:nvSpPr>
        <p:spPr>
          <a:xfrm>
            <a:off x="1028700" y="1000125"/>
            <a:ext cx="16230600" cy="921987"/>
          </a:xfrm>
          <a:prstGeom prst="rect">
            <a:avLst/>
          </a:prstGeom>
        </p:spPr>
        <p:txBody>
          <a:bodyPr lIns="0" tIns="0" rIns="0" bIns="0" rtlCol="0" anchor="t">
            <a:spAutoFit/>
          </a:bodyPr>
          <a:lstStyle/>
          <a:p>
            <a:pPr algn="ctr">
              <a:lnSpc>
                <a:spcPts val="6194"/>
              </a:lnSpc>
            </a:pPr>
            <a:r>
              <a:rPr lang="en-US" sz="5899">
                <a:solidFill>
                  <a:srgbClr val="EFE131"/>
                </a:solidFill>
                <a:latin typeface="Copperplate Gothic 32 AB"/>
                <a:ea typeface="Copperplate Gothic 32 AB"/>
                <a:cs typeface="Copperplate Gothic 32 AB"/>
                <a:sym typeface="Copperplate Gothic 32 AB"/>
              </a:rPr>
              <a:t>ABOUT JO LEATHAM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9947473" y="1324731"/>
            <a:ext cx="7604106" cy="3984698"/>
          </a:xfrm>
          <a:custGeom>
            <a:avLst/>
            <a:gdLst/>
            <a:ahLst/>
            <a:cxnLst/>
            <a:rect l="l" t="t" r="r" b="b"/>
            <a:pathLst>
              <a:path w="7604106" h="3984698">
                <a:moveTo>
                  <a:pt x="0" y="0"/>
                </a:moveTo>
                <a:lnTo>
                  <a:pt x="7604106" y="0"/>
                </a:lnTo>
                <a:lnTo>
                  <a:pt x="7604106" y="3984698"/>
                </a:lnTo>
                <a:lnTo>
                  <a:pt x="0" y="3984698"/>
                </a:lnTo>
                <a:lnTo>
                  <a:pt x="0" y="0"/>
                </a:lnTo>
                <a:close/>
              </a:path>
            </a:pathLst>
          </a:custGeom>
          <a:blipFill>
            <a:blip r:embed="rId2"/>
            <a:stretch>
              <a:fillRect t="-25353" b="-1788"/>
            </a:stretch>
          </a:blipFill>
        </p:spPr>
        <p:txBody>
          <a:bodyPr/>
          <a:lstStyle/>
          <a:p>
            <a:endParaRPr lang="en-GB"/>
          </a:p>
        </p:txBody>
      </p:sp>
      <p:sp>
        <p:nvSpPr>
          <p:cNvPr id="3" name="TextBox 3"/>
          <p:cNvSpPr txBox="1"/>
          <p:nvPr/>
        </p:nvSpPr>
        <p:spPr>
          <a:xfrm>
            <a:off x="1028700" y="1203179"/>
            <a:ext cx="8115300" cy="8055121"/>
          </a:xfrm>
          <a:prstGeom prst="rect">
            <a:avLst/>
          </a:prstGeom>
        </p:spPr>
        <p:txBody>
          <a:bodyPr lIns="0" tIns="0" rIns="0" bIns="0" rtlCol="0" anchor="t">
            <a:spAutoFit/>
          </a:bodyPr>
          <a:lstStyle/>
          <a:p>
            <a:pPr algn="ctr">
              <a:lnSpc>
                <a:spcPts val="5218"/>
              </a:lnSpc>
            </a:pPr>
            <a:r>
              <a:rPr lang="en-US" sz="3727" b="1">
                <a:solidFill>
                  <a:srgbClr val="000000"/>
                </a:solidFill>
                <a:latin typeface="Canva Sans Bold"/>
                <a:ea typeface="Canva Sans Bold"/>
                <a:cs typeface="Canva Sans Bold"/>
                <a:sym typeface="Canva Sans Bold"/>
              </a:rPr>
              <a:t>The Yorkshire Post, Yorkshire Living, Yorkshire Life, Living North, BBC Radio York, BBC Look North, ITV Calendar, The York Press, York Mix, The Daily Telegraph, The Sun, Saga, Hello! online, Yorkshire Businesswoman, The Yorkshire Times, Handpicked Local, Sussex Living, Good Housekeeping, House Beautiful, Woman magazine, and Prima - among many others...!</a:t>
            </a:r>
          </a:p>
          <a:p>
            <a:pPr algn="ctr">
              <a:lnSpc>
                <a:spcPts val="6687"/>
              </a:lnSpc>
              <a:spcBef>
                <a:spcPct val="0"/>
              </a:spcBef>
            </a:pPr>
            <a:endParaRPr lang="en-US" sz="3727" b="1">
              <a:solidFill>
                <a:srgbClr val="000000"/>
              </a:solidFill>
              <a:latin typeface="Canva Sans Bold"/>
              <a:ea typeface="Canva Sans Bold"/>
              <a:cs typeface="Canva Sans Bold"/>
              <a:sym typeface="Canva Sans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2AC9F"/>
        </a:solidFill>
        <a:effectLst/>
      </p:bgPr>
    </p:bg>
    <p:spTree>
      <p:nvGrpSpPr>
        <p:cNvPr id="1" name=""/>
        <p:cNvGrpSpPr/>
        <p:nvPr/>
      </p:nvGrpSpPr>
      <p:grpSpPr>
        <a:xfrm>
          <a:off x="0" y="0"/>
          <a:ext cx="0" cy="0"/>
          <a:chOff x="0" y="0"/>
          <a:chExt cx="0" cy="0"/>
        </a:xfrm>
      </p:grpSpPr>
      <p:sp>
        <p:nvSpPr>
          <p:cNvPr id="2" name="Freeform 2"/>
          <p:cNvSpPr/>
          <p:nvPr/>
        </p:nvSpPr>
        <p:spPr>
          <a:xfrm>
            <a:off x="11738314" y="3260065"/>
            <a:ext cx="5520986" cy="5149504"/>
          </a:xfrm>
          <a:custGeom>
            <a:avLst/>
            <a:gdLst/>
            <a:ahLst/>
            <a:cxnLst/>
            <a:rect l="l" t="t" r="r" b="b"/>
            <a:pathLst>
              <a:path w="5520986" h="5149504">
                <a:moveTo>
                  <a:pt x="0" y="0"/>
                </a:moveTo>
                <a:lnTo>
                  <a:pt x="5520986" y="0"/>
                </a:lnTo>
                <a:lnTo>
                  <a:pt x="5520986" y="5149505"/>
                </a:lnTo>
                <a:lnTo>
                  <a:pt x="0" y="5149505"/>
                </a:lnTo>
                <a:lnTo>
                  <a:pt x="0" y="0"/>
                </a:lnTo>
                <a:close/>
              </a:path>
            </a:pathLst>
          </a:custGeom>
          <a:blipFill>
            <a:blip r:embed="rId2"/>
            <a:stretch>
              <a:fillRect/>
            </a:stretch>
          </a:blipFill>
        </p:spPr>
        <p:txBody>
          <a:bodyPr/>
          <a:lstStyle/>
          <a:p>
            <a:endParaRPr lang="en-GB"/>
          </a:p>
        </p:txBody>
      </p:sp>
      <p:sp>
        <p:nvSpPr>
          <p:cNvPr id="3" name="TextBox 3"/>
          <p:cNvSpPr txBox="1"/>
          <p:nvPr/>
        </p:nvSpPr>
        <p:spPr>
          <a:xfrm>
            <a:off x="535315" y="759626"/>
            <a:ext cx="13739583" cy="8691548"/>
          </a:xfrm>
          <a:prstGeom prst="rect">
            <a:avLst/>
          </a:prstGeom>
        </p:spPr>
        <p:txBody>
          <a:bodyPr lIns="0" tIns="0" rIns="0" bIns="0" rtlCol="0" anchor="t">
            <a:spAutoFit/>
          </a:bodyPr>
          <a:lstStyle/>
          <a:p>
            <a:pPr algn="ctr">
              <a:lnSpc>
                <a:spcPts val="5489"/>
              </a:lnSpc>
            </a:pPr>
            <a:endParaRPr/>
          </a:p>
          <a:p>
            <a:pPr algn="l">
              <a:lnSpc>
                <a:spcPts val="3937"/>
              </a:lnSpc>
            </a:pPr>
            <a:r>
              <a:rPr lang="en-US" sz="2812">
                <a:solidFill>
                  <a:srgbClr val="000000"/>
                </a:solidFill>
                <a:latin typeface="Canva Sans"/>
                <a:ea typeface="Canva Sans"/>
                <a:cs typeface="Canva Sans"/>
                <a:sym typeface="Canva Sans"/>
              </a:rPr>
              <a:t>• PR - getting stories in the media - journalists writing about your business.</a:t>
            </a:r>
          </a:p>
          <a:p>
            <a:pPr algn="l">
              <a:lnSpc>
                <a:spcPts val="3937"/>
              </a:lnSpc>
            </a:pPr>
            <a:endParaRPr lang="en-US" sz="2812">
              <a:solidFill>
                <a:srgbClr val="000000"/>
              </a:solidFill>
              <a:latin typeface="Canva Sans"/>
              <a:ea typeface="Canva Sans"/>
              <a:cs typeface="Canva Sans"/>
              <a:sym typeface="Canva Sans"/>
            </a:endParaRPr>
          </a:p>
          <a:p>
            <a:pPr algn="l">
              <a:lnSpc>
                <a:spcPts val="3937"/>
              </a:lnSpc>
            </a:pPr>
            <a:r>
              <a:rPr lang="en-US" sz="2812">
                <a:solidFill>
                  <a:srgbClr val="000000"/>
                </a:solidFill>
                <a:latin typeface="Canva Sans"/>
                <a:ea typeface="Canva Sans"/>
                <a:cs typeface="Canva Sans"/>
                <a:sym typeface="Canva Sans"/>
              </a:rPr>
              <a:t>• Marketing - speaking directly to potential customers, e.g. social media.</a:t>
            </a:r>
          </a:p>
          <a:p>
            <a:pPr algn="l">
              <a:lnSpc>
                <a:spcPts val="3937"/>
              </a:lnSpc>
            </a:pPr>
            <a:endParaRPr lang="en-US" sz="2812">
              <a:solidFill>
                <a:srgbClr val="000000"/>
              </a:solidFill>
              <a:latin typeface="Canva Sans"/>
              <a:ea typeface="Canva Sans"/>
              <a:cs typeface="Canva Sans"/>
              <a:sym typeface="Canva Sans"/>
            </a:endParaRPr>
          </a:p>
          <a:p>
            <a:pPr algn="l">
              <a:lnSpc>
                <a:spcPts val="3937"/>
              </a:lnSpc>
            </a:pPr>
            <a:r>
              <a:rPr lang="en-US" sz="2812">
                <a:solidFill>
                  <a:srgbClr val="000000"/>
                </a:solidFill>
                <a:latin typeface="Canva Sans"/>
                <a:ea typeface="Canva Sans"/>
                <a:cs typeface="Canva Sans"/>
                <a:sym typeface="Canva Sans"/>
              </a:rPr>
              <a:t>• Advertising - paying for adverts.</a:t>
            </a:r>
          </a:p>
          <a:p>
            <a:pPr algn="l">
              <a:lnSpc>
                <a:spcPts val="3937"/>
              </a:lnSpc>
            </a:pPr>
            <a:endParaRPr lang="en-US" sz="2812">
              <a:solidFill>
                <a:srgbClr val="000000"/>
              </a:solidFill>
              <a:latin typeface="Canva Sans"/>
              <a:ea typeface="Canva Sans"/>
              <a:cs typeface="Canva Sans"/>
              <a:sym typeface="Canva Sans"/>
            </a:endParaRPr>
          </a:p>
          <a:p>
            <a:pPr algn="l">
              <a:lnSpc>
                <a:spcPts val="3937"/>
              </a:lnSpc>
            </a:pPr>
            <a:endParaRPr lang="en-US" sz="2812">
              <a:solidFill>
                <a:srgbClr val="000000"/>
              </a:solidFill>
              <a:latin typeface="Canva Sans"/>
              <a:ea typeface="Canva Sans"/>
              <a:cs typeface="Canva Sans"/>
              <a:sym typeface="Canva Sans"/>
            </a:endParaRPr>
          </a:p>
          <a:p>
            <a:pPr algn="l">
              <a:lnSpc>
                <a:spcPts val="4877"/>
              </a:lnSpc>
            </a:pPr>
            <a:r>
              <a:rPr lang="en-US" sz="3483" b="1">
                <a:solidFill>
                  <a:srgbClr val="000000"/>
                </a:solidFill>
                <a:latin typeface="Canva Sans Bold"/>
                <a:ea typeface="Canva Sans Bold"/>
                <a:cs typeface="Canva Sans Bold"/>
                <a:sym typeface="Canva Sans Bold"/>
              </a:rPr>
              <a:t>Why do I need PR?</a:t>
            </a:r>
          </a:p>
          <a:p>
            <a:pPr algn="l">
              <a:lnSpc>
                <a:spcPts val="3937"/>
              </a:lnSpc>
            </a:pPr>
            <a:endParaRPr lang="en-US" sz="3483" b="1">
              <a:solidFill>
                <a:srgbClr val="000000"/>
              </a:solidFill>
              <a:latin typeface="Canva Sans Bold"/>
              <a:ea typeface="Canva Sans Bold"/>
              <a:cs typeface="Canva Sans Bold"/>
              <a:sym typeface="Canva Sans Bold"/>
            </a:endParaRPr>
          </a:p>
          <a:p>
            <a:pPr algn="l">
              <a:lnSpc>
                <a:spcPts val="3937"/>
              </a:lnSpc>
            </a:pPr>
            <a:r>
              <a:rPr lang="en-US" sz="2812">
                <a:solidFill>
                  <a:srgbClr val="000000"/>
                </a:solidFill>
                <a:latin typeface="Canva Sans"/>
                <a:ea typeface="Canva Sans"/>
                <a:cs typeface="Canva Sans"/>
                <a:sym typeface="Canva Sans"/>
              </a:rPr>
              <a:t>• Builds credibility and trust.</a:t>
            </a:r>
          </a:p>
          <a:p>
            <a:pPr algn="l">
              <a:lnSpc>
                <a:spcPts val="3937"/>
              </a:lnSpc>
            </a:pPr>
            <a:endParaRPr lang="en-US" sz="2812">
              <a:solidFill>
                <a:srgbClr val="000000"/>
              </a:solidFill>
              <a:latin typeface="Canva Sans"/>
              <a:ea typeface="Canva Sans"/>
              <a:cs typeface="Canva Sans"/>
              <a:sym typeface="Canva Sans"/>
            </a:endParaRPr>
          </a:p>
          <a:p>
            <a:pPr algn="l">
              <a:lnSpc>
                <a:spcPts val="3937"/>
              </a:lnSpc>
            </a:pPr>
            <a:r>
              <a:rPr lang="en-US" sz="2812">
                <a:solidFill>
                  <a:srgbClr val="000000"/>
                </a:solidFill>
                <a:latin typeface="Canva Sans"/>
                <a:ea typeface="Canva Sans"/>
                <a:cs typeface="Canva Sans"/>
                <a:sym typeface="Canva Sans"/>
              </a:rPr>
              <a:t>• Tells lots of people about what you do.</a:t>
            </a:r>
          </a:p>
          <a:p>
            <a:pPr algn="l">
              <a:lnSpc>
                <a:spcPts val="3937"/>
              </a:lnSpc>
            </a:pPr>
            <a:endParaRPr lang="en-US" sz="2812">
              <a:solidFill>
                <a:srgbClr val="000000"/>
              </a:solidFill>
              <a:latin typeface="Canva Sans"/>
              <a:ea typeface="Canva Sans"/>
              <a:cs typeface="Canva Sans"/>
              <a:sym typeface="Canva Sans"/>
            </a:endParaRPr>
          </a:p>
          <a:p>
            <a:pPr algn="l">
              <a:lnSpc>
                <a:spcPts val="3937"/>
              </a:lnSpc>
            </a:pPr>
            <a:r>
              <a:rPr lang="en-US" sz="2812">
                <a:solidFill>
                  <a:srgbClr val="000000"/>
                </a:solidFill>
                <a:latin typeface="Canva Sans"/>
                <a:ea typeface="Canva Sans"/>
                <a:cs typeface="Canva Sans"/>
                <a:sym typeface="Canva Sans"/>
              </a:rPr>
              <a:t>• Highly cost effective. PR is free - all it takes is your time. </a:t>
            </a:r>
          </a:p>
          <a:p>
            <a:pPr algn="l">
              <a:lnSpc>
                <a:spcPts val="3937"/>
              </a:lnSpc>
            </a:pPr>
            <a:endParaRPr lang="en-US" sz="2812">
              <a:solidFill>
                <a:srgbClr val="000000"/>
              </a:solidFill>
              <a:latin typeface="Canva Sans"/>
              <a:ea typeface="Canva Sans"/>
              <a:cs typeface="Canva Sans"/>
              <a:sym typeface="Canva Sans"/>
            </a:endParaRPr>
          </a:p>
          <a:p>
            <a:pPr algn="l">
              <a:lnSpc>
                <a:spcPts val="3937"/>
              </a:lnSpc>
              <a:spcBef>
                <a:spcPct val="0"/>
              </a:spcBef>
            </a:pPr>
            <a:r>
              <a:rPr lang="en-US" sz="2812">
                <a:solidFill>
                  <a:srgbClr val="000000"/>
                </a:solidFill>
                <a:latin typeface="Canva Sans"/>
                <a:ea typeface="Canva Sans"/>
                <a:cs typeface="Canva Sans"/>
                <a:sym typeface="Canva Sans"/>
              </a:rPr>
              <a:t>• Great for SEO!</a:t>
            </a:r>
          </a:p>
        </p:txBody>
      </p:sp>
      <p:sp>
        <p:nvSpPr>
          <p:cNvPr id="4" name="TextBox 4"/>
          <p:cNvSpPr txBox="1"/>
          <p:nvPr/>
        </p:nvSpPr>
        <p:spPr>
          <a:xfrm>
            <a:off x="1028700" y="207595"/>
            <a:ext cx="16230600" cy="1007762"/>
          </a:xfrm>
          <a:prstGeom prst="rect">
            <a:avLst/>
          </a:prstGeom>
        </p:spPr>
        <p:txBody>
          <a:bodyPr lIns="0" tIns="0" rIns="0" bIns="0" rtlCol="0" anchor="t">
            <a:spAutoFit/>
          </a:bodyPr>
          <a:lstStyle/>
          <a:p>
            <a:pPr algn="ctr">
              <a:lnSpc>
                <a:spcPts val="6719"/>
              </a:lnSpc>
            </a:pPr>
            <a:r>
              <a:rPr lang="en-US" sz="6399">
                <a:solidFill>
                  <a:srgbClr val="EFE131"/>
                </a:solidFill>
                <a:latin typeface="Copperplate Gothic 32 AB"/>
                <a:ea typeface="Copperplate Gothic 32 AB"/>
                <a:cs typeface="Copperplate Gothic 32 AB"/>
                <a:sym typeface="Copperplate Gothic 32 AB"/>
              </a:rPr>
              <a:t>WHAT IS PR?</a:t>
            </a:r>
          </a:p>
        </p:txBody>
      </p:sp>
      <p:sp>
        <p:nvSpPr>
          <p:cNvPr id="5" name="TextBox 5"/>
          <p:cNvSpPr txBox="1"/>
          <p:nvPr/>
        </p:nvSpPr>
        <p:spPr>
          <a:xfrm>
            <a:off x="11274392" y="8881961"/>
            <a:ext cx="6448830" cy="733628"/>
          </a:xfrm>
          <a:prstGeom prst="rect">
            <a:avLst/>
          </a:prstGeom>
        </p:spPr>
        <p:txBody>
          <a:bodyPr lIns="0" tIns="0" rIns="0" bIns="0" rtlCol="0" anchor="t">
            <a:spAutoFit/>
          </a:bodyPr>
          <a:lstStyle/>
          <a:p>
            <a:pPr algn="l">
              <a:lnSpc>
                <a:spcPts val="2636"/>
              </a:lnSpc>
              <a:spcBef>
                <a:spcPct val="0"/>
              </a:spcBef>
            </a:pPr>
            <a:r>
              <a:rPr lang="en-US" sz="2510">
                <a:solidFill>
                  <a:srgbClr val="000000"/>
                </a:solidFill>
                <a:latin typeface="Copperplate Gothic 32 AB"/>
                <a:ea typeface="Copperplate Gothic 32 AB"/>
                <a:cs typeface="Copperplate Gothic 32 AB"/>
                <a:sym typeface="Copperplate Gothic 32 AB"/>
              </a:rPr>
              <a:t>• REPRODUCED COURTESY OF THE YORK PRESS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822</Words>
  <Application>Microsoft Office PowerPoint</Application>
  <PresentationFormat>Custom</PresentationFormat>
  <Paragraphs>176</Paragraphs>
  <Slides>22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Canva Sans Bold</vt:lpstr>
      <vt:lpstr>Canva Sans</vt:lpstr>
      <vt:lpstr>Copperplate Gothic 32 AB</vt:lpstr>
      <vt:lpstr>Calibri</vt:lpstr>
      <vt:lpstr>Arial</vt:lpstr>
      <vt:lpstr>Copperplate Gothic 32 AB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 for Small Businesses</dc:title>
  <dc:creator>JO LEATHAM</dc:creator>
  <cp:lastModifiedBy>Bertie Leatham (8V)</cp:lastModifiedBy>
  <cp:revision>1</cp:revision>
  <dcterms:created xsi:type="dcterms:W3CDTF">2006-08-16T00:00:00Z</dcterms:created>
  <dcterms:modified xsi:type="dcterms:W3CDTF">2026-01-21T08:02:06Z</dcterms:modified>
  <dc:identifier>DAG-NeTXZoI</dc:identifier>
</cp:coreProperties>
</file>