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57" r:id="rId3"/>
    <p:sldId id="602" r:id="rId4"/>
    <p:sldId id="601" r:id="rId5"/>
    <p:sldId id="603" r:id="rId6"/>
    <p:sldId id="604" r:id="rId7"/>
    <p:sldId id="605" r:id="rId8"/>
    <p:sldId id="606" r:id="rId9"/>
    <p:sldId id="607" r:id="rId10"/>
    <p:sldId id="608" r:id="rId11"/>
    <p:sldId id="609" r:id="rId12"/>
    <p:sldId id="4450" r:id="rId13"/>
    <p:sldId id="4448" r:id="rId14"/>
    <p:sldId id="4445" r:id="rId15"/>
    <p:sldId id="7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9"/>
    <p:restoredTop sz="85141"/>
  </p:normalViewPr>
  <p:slideViewPr>
    <p:cSldViewPr snapToGrid="0">
      <p:cViewPr varScale="1">
        <p:scale>
          <a:sx n="104" d="100"/>
          <a:sy n="104" d="100"/>
        </p:scale>
        <p:origin x="8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4064-F532-5547-AE0F-ECD1120ED7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78B7F8A4-CB12-B745-B942-A6C7D2388AC6}">
      <dgm:prSet custT="1"/>
      <dgm:spPr>
        <a:solidFill>
          <a:srgbClr val="92D050"/>
        </a:solidFill>
      </dgm:spPr>
      <dgm:t>
        <a:bodyPr/>
        <a:lstStyle/>
        <a:p>
          <a:pPr rtl="0"/>
          <a:r>
            <a:rPr lang="en-GB" sz="2500" kern="1200" dirty="0">
              <a:solidFill>
                <a:schemeClr val="tx1"/>
              </a:solidFill>
              <a:latin typeface="Calibri"/>
              <a:ea typeface="+mn-ea"/>
              <a:cs typeface="+mn-cs"/>
            </a:rPr>
            <a:t>1. One full day of learning accredited by The Carbon Literacy Project </a:t>
          </a:r>
        </a:p>
      </dgm:t>
    </dgm:pt>
    <dgm:pt modelId="{CB307E22-058A-AF4A-AF36-21ACA5236666}" type="parTrans" cxnId="{98C3226A-0D61-5945-AC4E-FF5A1E0361CE}">
      <dgm:prSet/>
      <dgm:spPr/>
      <dgm:t>
        <a:bodyPr/>
        <a:lstStyle/>
        <a:p>
          <a:endParaRPr lang="en-GB">
            <a:solidFill>
              <a:schemeClr val="tx1"/>
            </a:solidFill>
          </a:endParaRPr>
        </a:p>
      </dgm:t>
    </dgm:pt>
    <dgm:pt modelId="{8F853D56-ADE5-6047-8D38-EF766D69A567}" type="sibTrans" cxnId="{98C3226A-0D61-5945-AC4E-FF5A1E0361CE}">
      <dgm:prSet/>
      <dgm:spPr/>
      <dgm:t>
        <a:bodyPr/>
        <a:lstStyle/>
        <a:p>
          <a:endParaRPr lang="en-GB">
            <a:solidFill>
              <a:schemeClr val="tx1"/>
            </a:solidFill>
          </a:endParaRPr>
        </a:p>
      </dgm:t>
    </dgm:pt>
    <dgm:pt modelId="{1A0272CB-CA91-034C-8DCB-CEE1563DE73D}">
      <dgm:prSet custT="1"/>
      <dgm:spPr>
        <a:solidFill>
          <a:schemeClr val="accent1"/>
        </a:solidFill>
      </dgm:spPr>
      <dgm:t>
        <a:bodyPr/>
        <a:lstStyle/>
        <a:p>
          <a:pPr rtl="0"/>
          <a:r>
            <a:rPr lang="en-GB" sz="2500" dirty="0">
              <a:solidFill>
                <a:schemeClr val="tx1"/>
              </a:solidFill>
            </a:rPr>
            <a:t>2. Commit to Action: Design and commit to your own specific carbon reduction actions</a:t>
          </a:r>
          <a:r>
            <a:rPr lang="en-GB" sz="2500" dirty="0">
              <a:solidFill>
                <a:schemeClr val="tx1"/>
              </a:solidFill>
              <a:latin typeface="Gill Sans MT" panose="020B0502020104020203"/>
            </a:rPr>
            <a:t> </a:t>
          </a:r>
          <a:endParaRPr lang="en-GB" sz="2500" dirty="0">
            <a:solidFill>
              <a:schemeClr val="tx1"/>
            </a:solidFill>
          </a:endParaRPr>
        </a:p>
      </dgm:t>
    </dgm:pt>
    <dgm:pt modelId="{91D8B8CA-C64C-EF48-A878-26B15F45751C}" type="parTrans" cxnId="{BAA0D3B5-4594-EB47-91D7-8F6492FC4094}">
      <dgm:prSet/>
      <dgm:spPr/>
      <dgm:t>
        <a:bodyPr/>
        <a:lstStyle/>
        <a:p>
          <a:endParaRPr lang="en-GB">
            <a:solidFill>
              <a:schemeClr val="tx1"/>
            </a:solidFill>
          </a:endParaRPr>
        </a:p>
      </dgm:t>
    </dgm:pt>
    <dgm:pt modelId="{AE2A6048-5078-7D47-8846-98D4A6763C61}" type="sibTrans" cxnId="{BAA0D3B5-4594-EB47-91D7-8F6492FC4094}">
      <dgm:prSet/>
      <dgm:spPr/>
      <dgm:t>
        <a:bodyPr/>
        <a:lstStyle/>
        <a:p>
          <a:endParaRPr lang="en-GB">
            <a:solidFill>
              <a:schemeClr val="tx1"/>
            </a:solidFill>
          </a:endParaRPr>
        </a:p>
      </dgm:t>
    </dgm:pt>
    <dgm:pt modelId="{A5597746-86D1-9145-9203-33A578888F95}" type="pres">
      <dgm:prSet presAssocID="{6C324064-F532-5547-AE0F-ECD1120ED726}" presName="linear" presStyleCnt="0">
        <dgm:presLayoutVars>
          <dgm:animLvl val="lvl"/>
          <dgm:resizeHandles val="exact"/>
        </dgm:presLayoutVars>
      </dgm:prSet>
      <dgm:spPr/>
    </dgm:pt>
    <dgm:pt modelId="{A590EAA6-8AAE-B24E-9E51-E163BBD6885C}" type="pres">
      <dgm:prSet presAssocID="{78B7F8A4-CB12-B745-B942-A6C7D2388AC6}" presName="parentText" presStyleLbl="node1" presStyleIdx="0" presStyleCnt="2">
        <dgm:presLayoutVars>
          <dgm:chMax val="0"/>
          <dgm:bulletEnabled val="1"/>
        </dgm:presLayoutVars>
      </dgm:prSet>
      <dgm:spPr/>
    </dgm:pt>
    <dgm:pt modelId="{9D343866-C1C1-4D4E-9B97-193D8E6489DD}" type="pres">
      <dgm:prSet presAssocID="{8F853D56-ADE5-6047-8D38-EF766D69A567}" presName="spacer" presStyleCnt="0"/>
      <dgm:spPr/>
    </dgm:pt>
    <dgm:pt modelId="{1D9B2AAF-D93E-CB4F-97E6-71AEF83C23E2}" type="pres">
      <dgm:prSet presAssocID="{1A0272CB-CA91-034C-8DCB-CEE1563DE73D}" presName="parentText" presStyleLbl="node1" presStyleIdx="1" presStyleCnt="2">
        <dgm:presLayoutVars>
          <dgm:chMax val="0"/>
          <dgm:bulletEnabled val="1"/>
        </dgm:presLayoutVars>
      </dgm:prSet>
      <dgm:spPr/>
    </dgm:pt>
  </dgm:ptLst>
  <dgm:cxnLst>
    <dgm:cxn modelId="{6CAF9128-1251-DF48-BE91-8CBB93F324BF}" type="presOf" srcId="{78B7F8A4-CB12-B745-B942-A6C7D2388AC6}" destId="{A590EAA6-8AAE-B24E-9E51-E163BBD6885C}" srcOrd="0" destOrd="0" presId="urn:microsoft.com/office/officeart/2005/8/layout/vList2"/>
    <dgm:cxn modelId="{98C3226A-0D61-5945-AC4E-FF5A1E0361CE}" srcId="{6C324064-F532-5547-AE0F-ECD1120ED726}" destId="{78B7F8A4-CB12-B745-B942-A6C7D2388AC6}" srcOrd="0" destOrd="0" parTransId="{CB307E22-058A-AF4A-AF36-21ACA5236666}" sibTransId="{8F853D56-ADE5-6047-8D38-EF766D69A567}"/>
    <dgm:cxn modelId="{64CC9B98-757A-FF47-9F2D-6109513B29C7}" type="presOf" srcId="{1A0272CB-CA91-034C-8DCB-CEE1563DE73D}" destId="{1D9B2AAF-D93E-CB4F-97E6-71AEF83C23E2}" srcOrd="0" destOrd="0" presId="urn:microsoft.com/office/officeart/2005/8/layout/vList2"/>
    <dgm:cxn modelId="{BAA0D3B5-4594-EB47-91D7-8F6492FC4094}" srcId="{6C324064-F532-5547-AE0F-ECD1120ED726}" destId="{1A0272CB-CA91-034C-8DCB-CEE1563DE73D}" srcOrd="1" destOrd="0" parTransId="{91D8B8CA-C64C-EF48-A878-26B15F45751C}" sibTransId="{AE2A6048-5078-7D47-8846-98D4A6763C61}"/>
    <dgm:cxn modelId="{56C48CE5-308D-8A48-8EEA-0048D47031D2}" type="presOf" srcId="{6C324064-F532-5547-AE0F-ECD1120ED726}" destId="{A5597746-86D1-9145-9203-33A578888F95}" srcOrd="0" destOrd="0" presId="urn:microsoft.com/office/officeart/2005/8/layout/vList2"/>
    <dgm:cxn modelId="{41161448-5E9C-C44C-9F6F-A64EF7E6CA2A}" type="presParOf" srcId="{A5597746-86D1-9145-9203-33A578888F95}" destId="{A590EAA6-8AAE-B24E-9E51-E163BBD6885C}" srcOrd="0" destOrd="0" presId="urn:microsoft.com/office/officeart/2005/8/layout/vList2"/>
    <dgm:cxn modelId="{31889B8C-52AD-E04D-BCA1-2E7671B99A52}" type="presParOf" srcId="{A5597746-86D1-9145-9203-33A578888F95}" destId="{9D343866-C1C1-4D4E-9B97-193D8E6489DD}" srcOrd="1" destOrd="0" presId="urn:microsoft.com/office/officeart/2005/8/layout/vList2"/>
    <dgm:cxn modelId="{1E8D1219-84A0-F041-9046-84CB4E71E540}" type="presParOf" srcId="{A5597746-86D1-9145-9203-33A578888F95}" destId="{1D9B2AAF-D93E-CB4F-97E6-71AEF83C23E2}"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D11C4-7CF1-C443-85E8-AA8BB6D7B940}" type="doc">
      <dgm:prSet loTypeId="urn:microsoft.com/office/officeart/2005/8/layout/process1" loCatId="" qsTypeId="urn:microsoft.com/office/officeart/2005/8/quickstyle/simple1" qsCatId="simple" csTypeId="urn:microsoft.com/office/officeart/2005/8/colors/accent1_2" csCatId="accent1" phldr="1"/>
      <dgm:spPr/>
    </dgm:pt>
    <dgm:pt modelId="{9D0B4DAB-6F49-ED4B-8D9E-701E867E496C}">
      <dgm:prSet phldrT="[Text]" custT="1"/>
      <dgm:spPr/>
      <dgm:t>
        <a:bodyPr/>
        <a:lstStyle/>
        <a:p>
          <a:r>
            <a:rPr lang="en-GB" sz="2400" dirty="0"/>
            <a:t>1. Establish Climate Change Fundamentals</a:t>
          </a:r>
        </a:p>
      </dgm:t>
    </dgm:pt>
    <dgm:pt modelId="{37D92514-F7D9-3E4A-AC61-520F2A3468D9}" type="parTrans" cxnId="{B0E0C4B2-D9CF-C440-A317-A0FE74728421}">
      <dgm:prSet/>
      <dgm:spPr/>
      <dgm:t>
        <a:bodyPr/>
        <a:lstStyle/>
        <a:p>
          <a:endParaRPr lang="en-GB"/>
        </a:p>
      </dgm:t>
    </dgm:pt>
    <dgm:pt modelId="{D67FF618-F406-D24C-994C-2639825AF873}" type="sibTrans" cxnId="{B0E0C4B2-D9CF-C440-A317-A0FE74728421}">
      <dgm:prSet/>
      <dgm:spPr/>
      <dgm:t>
        <a:bodyPr/>
        <a:lstStyle/>
        <a:p>
          <a:endParaRPr lang="en-GB"/>
        </a:p>
      </dgm:t>
    </dgm:pt>
    <dgm:pt modelId="{546598F0-2922-6A41-8062-76C087364750}">
      <dgm:prSet phldrT="[Text]" custT="1"/>
      <dgm:spPr/>
      <dgm:t>
        <a:bodyPr/>
        <a:lstStyle/>
        <a:p>
          <a:r>
            <a:rPr lang="en-GB" sz="2400" dirty="0"/>
            <a:t>2. Understand Climate Policy &amp; Protest</a:t>
          </a:r>
        </a:p>
      </dgm:t>
    </dgm:pt>
    <dgm:pt modelId="{435814BF-891C-1140-81CE-83B98B7A3C36}" type="parTrans" cxnId="{51277B1C-C58A-D442-875B-46A553B373DE}">
      <dgm:prSet/>
      <dgm:spPr/>
      <dgm:t>
        <a:bodyPr/>
        <a:lstStyle/>
        <a:p>
          <a:endParaRPr lang="en-GB"/>
        </a:p>
      </dgm:t>
    </dgm:pt>
    <dgm:pt modelId="{D605E6AA-E484-2C4F-B185-FC2FB2374352}" type="sibTrans" cxnId="{51277B1C-C58A-D442-875B-46A553B373DE}">
      <dgm:prSet/>
      <dgm:spPr/>
      <dgm:t>
        <a:bodyPr/>
        <a:lstStyle/>
        <a:p>
          <a:endParaRPr lang="en-GB"/>
        </a:p>
      </dgm:t>
    </dgm:pt>
    <dgm:pt modelId="{0DB06D4D-5C38-DB48-8E32-BB73F5718F66}">
      <dgm:prSet phldrT="[Text]" custT="1"/>
      <dgm:spPr/>
      <dgm:t>
        <a:bodyPr/>
        <a:lstStyle/>
        <a:p>
          <a:r>
            <a:rPr lang="en-GB" sz="2400" dirty="0"/>
            <a:t>3. Destigmatise Climate Goals &amp; Measurement</a:t>
          </a:r>
        </a:p>
      </dgm:t>
    </dgm:pt>
    <dgm:pt modelId="{D31D77C0-4F78-894C-AD76-AADC554D7805}" type="parTrans" cxnId="{264C232D-ED6A-1A45-B4A5-3F4381426C40}">
      <dgm:prSet/>
      <dgm:spPr/>
      <dgm:t>
        <a:bodyPr/>
        <a:lstStyle/>
        <a:p>
          <a:endParaRPr lang="en-GB"/>
        </a:p>
      </dgm:t>
    </dgm:pt>
    <dgm:pt modelId="{AB6D1659-144E-D64D-B5E4-6FAE6F61F340}" type="sibTrans" cxnId="{264C232D-ED6A-1A45-B4A5-3F4381426C40}">
      <dgm:prSet/>
      <dgm:spPr/>
      <dgm:t>
        <a:bodyPr/>
        <a:lstStyle/>
        <a:p>
          <a:endParaRPr lang="en-GB"/>
        </a:p>
      </dgm:t>
    </dgm:pt>
    <dgm:pt modelId="{60F28505-FEF5-B04C-8D34-F76D4ECE1225}" type="pres">
      <dgm:prSet presAssocID="{EF7D11C4-7CF1-C443-85E8-AA8BB6D7B940}" presName="Name0" presStyleCnt="0">
        <dgm:presLayoutVars>
          <dgm:dir/>
          <dgm:resizeHandles val="exact"/>
        </dgm:presLayoutVars>
      </dgm:prSet>
      <dgm:spPr/>
    </dgm:pt>
    <dgm:pt modelId="{05C83736-D6E7-1246-95F9-B139520B9A4E}" type="pres">
      <dgm:prSet presAssocID="{9D0B4DAB-6F49-ED4B-8D9E-701E867E496C}" presName="node" presStyleLbl="node1" presStyleIdx="0" presStyleCnt="3">
        <dgm:presLayoutVars>
          <dgm:bulletEnabled val="1"/>
        </dgm:presLayoutVars>
      </dgm:prSet>
      <dgm:spPr/>
    </dgm:pt>
    <dgm:pt modelId="{07EEAE75-68CB-8C41-9E9A-37FA709E9D03}" type="pres">
      <dgm:prSet presAssocID="{D67FF618-F406-D24C-994C-2639825AF873}" presName="sibTrans" presStyleLbl="sibTrans2D1" presStyleIdx="0" presStyleCnt="2"/>
      <dgm:spPr/>
    </dgm:pt>
    <dgm:pt modelId="{2F58CFCB-A554-684A-A21D-5406ED5A2D83}" type="pres">
      <dgm:prSet presAssocID="{D67FF618-F406-D24C-994C-2639825AF873}" presName="connectorText" presStyleLbl="sibTrans2D1" presStyleIdx="0" presStyleCnt="2"/>
      <dgm:spPr/>
    </dgm:pt>
    <dgm:pt modelId="{89000E89-7B53-634A-AC71-D1701A4ACCA2}" type="pres">
      <dgm:prSet presAssocID="{546598F0-2922-6A41-8062-76C087364750}" presName="node" presStyleLbl="node1" presStyleIdx="1" presStyleCnt="3">
        <dgm:presLayoutVars>
          <dgm:bulletEnabled val="1"/>
        </dgm:presLayoutVars>
      </dgm:prSet>
      <dgm:spPr/>
    </dgm:pt>
    <dgm:pt modelId="{62DCA69A-58D1-BA44-98B1-0AF259A2DECE}" type="pres">
      <dgm:prSet presAssocID="{D605E6AA-E484-2C4F-B185-FC2FB2374352}" presName="sibTrans" presStyleLbl="sibTrans2D1" presStyleIdx="1" presStyleCnt="2"/>
      <dgm:spPr/>
    </dgm:pt>
    <dgm:pt modelId="{485E65DA-4D2C-4E48-BE10-05DFE98EF6CF}" type="pres">
      <dgm:prSet presAssocID="{D605E6AA-E484-2C4F-B185-FC2FB2374352}" presName="connectorText" presStyleLbl="sibTrans2D1" presStyleIdx="1" presStyleCnt="2"/>
      <dgm:spPr/>
    </dgm:pt>
    <dgm:pt modelId="{C4BC202C-588F-784B-B998-3B290596C09D}" type="pres">
      <dgm:prSet presAssocID="{0DB06D4D-5C38-DB48-8E32-BB73F5718F66}" presName="node" presStyleLbl="node1" presStyleIdx="2" presStyleCnt="3">
        <dgm:presLayoutVars>
          <dgm:bulletEnabled val="1"/>
        </dgm:presLayoutVars>
      </dgm:prSet>
      <dgm:spPr/>
    </dgm:pt>
  </dgm:ptLst>
  <dgm:cxnLst>
    <dgm:cxn modelId="{C94D0211-480C-1342-9635-AC740017ADEC}" type="presOf" srcId="{546598F0-2922-6A41-8062-76C087364750}" destId="{89000E89-7B53-634A-AC71-D1701A4ACCA2}" srcOrd="0" destOrd="0" presId="urn:microsoft.com/office/officeart/2005/8/layout/process1"/>
    <dgm:cxn modelId="{FC4A5A11-DB5F-2246-856C-62F3731A85B8}" type="presOf" srcId="{D67FF618-F406-D24C-994C-2639825AF873}" destId="{07EEAE75-68CB-8C41-9E9A-37FA709E9D03}" srcOrd="0" destOrd="0" presId="urn:microsoft.com/office/officeart/2005/8/layout/process1"/>
    <dgm:cxn modelId="{51277B1C-C58A-D442-875B-46A553B373DE}" srcId="{EF7D11C4-7CF1-C443-85E8-AA8BB6D7B940}" destId="{546598F0-2922-6A41-8062-76C087364750}" srcOrd="1" destOrd="0" parTransId="{435814BF-891C-1140-81CE-83B98B7A3C36}" sibTransId="{D605E6AA-E484-2C4F-B185-FC2FB2374352}"/>
    <dgm:cxn modelId="{268A5126-BC51-5A44-BAC0-508A00D1FD87}" type="presOf" srcId="{EF7D11C4-7CF1-C443-85E8-AA8BB6D7B940}" destId="{60F28505-FEF5-B04C-8D34-F76D4ECE1225}" srcOrd="0" destOrd="0" presId="urn:microsoft.com/office/officeart/2005/8/layout/process1"/>
    <dgm:cxn modelId="{264C232D-ED6A-1A45-B4A5-3F4381426C40}" srcId="{EF7D11C4-7CF1-C443-85E8-AA8BB6D7B940}" destId="{0DB06D4D-5C38-DB48-8E32-BB73F5718F66}" srcOrd="2" destOrd="0" parTransId="{D31D77C0-4F78-894C-AD76-AADC554D7805}" sibTransId="{AB6D1659-144E-D64D-B5E4-6FAE6F61F340}"/>
    <dgm:cxn modelId="{7979B558-F889-D241-9F21-B5F4822B26A3}" type="presOf" srcId="{D67FF618-F406-D24C-994C-2639825AF873}" destId="{2F58CFCB-A554-684A-A21D-5406ED5A2D83}" srcOrd="1" destOrd="0" presId="urn:microsoft.com/office/officeart/2005/8/layout/process1"/>
    <dgm:cxn modelId="{DA98D459-B1A1-C74B-B1BC-4A7EE71F41CD}" type="presOf" srcId="{9D0B4DAB-6F49-ED4B-8D9E-701E867E496C}" destId="{05C83736-D6E7-1246-95F9-B139520B9A4E}" srcOrd="0" destOrd="0" presId="urn:microsoft.com/office/officeart/2005/8/layout/process1"/>
    <dgm:cxn modelId="{EABCAE82-B609-2447-A1D7-97B4BE222354}" type="presOf" srcId="{D605E6AA-E484-2C4F-B185-FC2FB2374352}" destId="{62DCA69A-58D1-BA44-98B1-0AF259A2DECE}" srcOrd="0" destOrd="0" presId="urn:microsoft.com/office/officeart/2005/8/layout/process1"/>
    <dgm:cxn modelId="{B0E0C4B2-D9CF-C440-A317-A0FE74728421}" srcId="{EF7D11C4-7CF1-C443-85E8-AA8BB6D7B940}" destId="{9D0B4DAB-6F49-ED4B-8D9E-701E867E496C}" srcOrd="0" destOrd="0" parTransId="{37D92514-F7D9-3E4A-AC61-520F2A3468D9}" sibTransId="{D67FF618-F406-D24C-994C-2639825AF873}"/>
    <dgm:cxn modelId="{CF5E43CC-7AB1-5749-96A7-7B72144654CB}" type="presOf" srcId="{0DB06D4D-5C38-DB48-8E32-BB73F5718F66}" destId="{C4BC202C-588F-784B-B998-3B290596C09D}" srcOrd="0" destOrd="0" presId="urn:microsoft.com/office/officeart/2005/8/layout/process1"/>
    <dgm:cxn modelId="{D70A8DD0-06C1-9B40-B25B-AC2BF2471D5F}" type="presOf" srcId="{D605E6AA-E484-2C4F-B185-FC2FB2374352}" destId="{485E65DA-4D2C-4E48-BE10-05DFE98EF6CF}" srcOrd="1" destOrd="0" presId="urn:microsoft.com/office/officeart/2005/8/layout/process1"/>
    <dgm:cxn modelId="{6C18324B-6C56-C248-842D-089A6E422D1F}" type="presParOf" srcId="{60F28505-FEF5-B04C-8D34-F76D4ECE1225}" destId="{05C83736-D6E7-1246-95F9-B139520B9A4E}" srcOrd="0" destOrd="0" presId="urn:microsoft.com/office/officeart/2005/8/layout/process1"/>
    <dgm:cxn modelId="{46986CE2-648F-1B4A-8DC6-2EBEBB8A07C3}" type="presParOf" srcId="{60F28505-FEF5-B04C-8D34-F76D4ECE1225}" destId="{07EEAE75-68CB-8C41-9E9A-37FA709E9D03}" srcOrd="1" destOrd="0" presId="urn:microsoft.com/office/officeart/2005/8/layout/process1"/>
    <dgm:cxn modelId="{B7433FA9-522E-B841-8E6F-FAC385DCDBB0}" type="presParOf" srcId="{07EEAE75-68CB-8C41-9E9A-37FA709E9D03}" destId="{2F58CFCB-A554-684A-A21D-5406ED5A2D83}" srcOrd="0" destOrd="0" presId="urn:microsoft.com/office/officeart/2005/8/layout/process1"/>
    <dgm:cxn modelId="{7FFE420F-7430-E345-812A-5338CFCE5EB5}" type="presParOf" srcId="{60F28505-FEF5-B04C-8D34-F76D4ECE1225}" destId="{89000E89-7B53-634A-AC71-D1701A4ACCA2}" srcOrd="2" destOrd="0" presId="urn:microsoft.com/office/officeart/2005/8/layout/process1"/>
    <dgm:cxn modelId="{7F4EEF79-E02F-B742-BD59-6569563DBE4B}" type="presParOf" srcId="{60F28505-FEF5-B04C-8D34-F76D4ECE1225}" destId="{62DCA69A-58D1-BA44-98B1-0AF259A2DECE}" srcOrd="3" destOrd="0" presId="urn:microsoft.com/office/officeart/2005/8/layout/process1"/>
    <dgm:cxn modelId="{D19D199A-A5A1-BB45-8C80-22E490D0A0F8}" type="presParOf" srcId="{62DCA69A-58D1-BA44-98B1-0AF259A2DECE}" destId="{485E65DA-4D2C-4E48-BE10-05DFE98EF6CF}" srcOrd="0" destOrd="0" presId="urn:microsoft.com/office/officeart/2005/8/layout/process1"/>
    <dgm:cxn modelId="{FF301B19-E975-614B-95F8-41BFC3F5C26A}" type="presParOf" srcId="{60F28505-FEF5-B04C-8D34-F76D4ECE1225}" destId="{C4BC202C-588F-784B-B998-3B290596C09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D11C4-7CF1-C443-85E8-AA8BB6D7B940}" type="doc">
      <dgm:prSet loTypeId="urn:microsoft.com/office/officeart/2005/8/layout/process1" loCatId="" qsTypeId="urn:microsoft.com/office/officeart/2005/8/quickstyle/simple1" qsCatId="simple" csTypeId="urn:microsoft.com/office/officeart/2005/8/colors/accent3_2" csCatId="accent3" phldr="1"/>
      <dgm:spPr/>
    </dgm:pt>
    <dgm:pt modelId="{9D0B4DAB-6F49-ED4B-8D9E-701E867E496C}">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92D050"/>
        </a:solidFill>
        <a:ln>
          <a:noFill/>
        </a:ln>
      </dgm:spPr>
      <dgm:t>
        <a:bodyPr rtlCol="0" anchor="ctr"/>
        <a:lstStyle/>
        <a:p>
          <a:pPr marL="0" algn="ctr" defTabSz="457200" rtl="0" eaLnBrk="1" latinLnBrk="0" hangingPunct="1"/>
          <a:r>
            <a:rPr lang="en-GB" sz="2400" kern="1200" dirty="0">
              <a:solidFill>
                <a:schemeClr val="lt1"/>
              </a:solidFill>
              <a:latin typeface="+mn-lt"/>
              <a:ea typeface="+mn-ea"/>
              <a:cs typeface="+mn-cs"/>
            </a:rPr>
            <a:t>4. Take Individual Climate Action</a:t>
          </a:r>
        </a:p>
      </dgm:t>
    </dgm:pt>
    <dgm:pt modelId="{37D92514-F7D9-3E4A-AC61-520F2A3468D9}" type="parTrans" cxnId="{B0E0C4B2-D9CF-C440-A317-A0FE74728421}">
      <dgm:prSet/>
      <dgm:spPr/>
      <dgm:t>
        <a:bodyPr/>
        <a:lstStyle/>
        <a:p>
          <a:endParaRPr lang="en-GB"/>
        </a:p>
      </dgm:t>
    </dgm:pt>
    <dgm:pt modelId="{D67FF618-F406-D24C-994C-2639825AF873}" type="sibTrans" cxnId="{B0E0C4B2-D9CF-C440-A317-A0FE74728421}">
      <dgm:prSet/>
      <dgm:spPr/>
      <dgm:t>
        <a:bodyPr/>
        <a:lstStyle/>
        <a:p>
          <a:endParaRPr lang="en-GB"/>
        </a:p>
      </dgm:t>
    </dgm:pt>
    <dgm:pt modelId="{546598F0-2922-6A41-8062-76C087364750}">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92D050"/>
        </a:solidFill>
        <a:ln>
          <a:noFill/>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r>
            <a:rPr lang="en-GB" sz="2400" kern="1200" dirty="0">
              <a:solidFill>
                <a:schemeClr val="lt1"/>
              </a:solidFill>
              <a:latin typeface="+mn-lt"/>
              <a:ea typeface="+mn-ea"/>
              <a:cs typeface="+mn-cs"/>
            </a:rPr>
            <a:t>5. Take Business Climate Action</a:t>
          </a:r>
        </a:p>
      </dgm:t>
    </dgm:pt>
    <dgm:pt modelId="{435814BF-891C-1140-81CE-83B98B7A3C36}" type="parTrans" cxnId="{51277B1C-C58A-D442-875B-46A553B373DE}">
      <dgm:prSet/>
      <dgm:spPr/>
      <dgm:t>
        <a:bodyPr/>
        <a:lstStyle/>
        <a:p>
          <a:endParaRPr lang="en-GB"/>
        </a:p>
      </dgm:t>
    </dgm:pt>
    <dgm:pt modelId="{D605E6AA-E484-2C4F-B185-FC2FB2374352}" type="sibTrans" cxnId="{51277B1C-C58A-D442-875B-46A553B373DE}">
      <dgm:prSet/>
      <dgm:spPr/>
      <dgm:t>
        <a:bodyPr/>
        <a:lstStyle/>
        <a:p>
          <a:endParaRPr lang="en-GB"/>
        </a:p>
      </dgm:t>
    </dgm:pt>
    <dgm:pt modelId="{0DB06D4D-5C38-DB48-8E32-BB73F5718F66}">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92D050"/>
        </a:solidFill>
        <a:ln>
          <a:noFill/>
        </a:ln>
      </dgm:spPr>
      <dgm:t>
        <a:bodyPr spcFirstLastPara="0" vert="horz" wrap="square" lIns="68580" tIns="68580" rIns="68580" bIns="68580" numCol="1" spcCol="1270" rtlCol="0" anchor="ctr" anchorCtr="0"/>
        <a:lstStyle/>
        <a:p>
          <a:pPr marL="0" lvl="0" indent="0" algn="ctr" defTabSz="457200" rtl="0" eaLnBrk="1" latinLnBrk="0" hangingPunct="1">
            <a:lnSpc>
              <a:spcPct val="90000"/>
            </a:lnSpc>
            <a:spcBef>
              <a:spcPct val="0"/>
            </a:spcBef>
            <a:spcAft>
              <a:spcPct val="35000"/>
            </a:spcAft>
            <a:buNone/>
          </a:pPr>
          <a:r>
            <a:rPr lang="en-GB" sz="2400" kern="1200" dirty="0">
              <a:solidFill>
                <a:schemeClr val="lt1"/>
              </a:solidFill>
              <a:latin typeface="+mn-lt"/>
              <a:ea typeface="+mn-ea"/>
              <a:cs typeface="+mn-cs"/>
            </a:rPr>
            <a:t>6. Become</a:t>
          </a:r>
          <a:r>
            <a:rPr lang="en-GB" sz="2400" kern="1200" dirty="0">
              <a:solidFill>
                <a:prstClr val="white"/>
              </a:solidFill>
              <a:latin typeface="Calibri"/>
              <a:ea typeface="+mn-ea"/>
              <a:cs typeface="+mn-cs"/>
            </a:rPr>
            <a:t> a Confident Climate Communicator &amp; Collaborate</a:t>
          </a:r>
        </a:p>
      </dgm:t>
    </dgm:pt>
    <dgm:pt modelId="{D31D77C0-4F78-894C-AD76-AADC554D7805}" type="parTrans" cxnId="{264C232D-ED6A-1A45-B4A5-3F4381426C40}">
      <dgm:prSet/>
      <dgm:spPr/>
      <dgm:t>
        <a:bodyPr/>
        <a:lstStyle/>
        <a:p>
          <a:endParaRPr lang="en-GB"/>
        </a:p>
      </dgm:t>
    </dgm:pt>
    <dgm:pt modelId="{AB6D1659-144E-D64D-B5E4-6FAE6F61F340}" type="sibTrans" cxnId="{264C232D-ED6A-1A45-B4A5-3F4381426C40}">
      <dgm:prSet/>
      <dgm:spPr/>
      <dgm:t>
        <a:bodyPr/>
        <a:lstStyle/>
        <a:p>
          <a:endParaRPr lang="en-GB"/>
        </a:p>
      </dgm:t>
    </dgm:pt>
    <dgm:pt modelId="{60F28505-FEF5-B04C-8D34-F76D4ECE1225}" type="pres">
      <dgm:prSet presAssocID="{EF7D11C4-7CF1-C443-85E8-AA8BB6D7B940}" presName="Name0" presStyleCnt="0">
        <dgm:presLayoutVars>
          <dgm:dir/>
          <dgm:resizeHandles val="exact"/>
        </dgm:presLayoutVars>
      </dgm:prSet>
      <dgm:spPr/>
    </dgm:pt>
    <dgm:pt modelId="{05C83736-D6E7-1246-95F9-B139520B9A4E}" type="pres">
      <dgm:prSet presAssocID="{9D0B4DAB-6F49-ED4B-8D9E-701E867E496C}" presName="node" presStyleLbl="node1" presStyleIdx="0" presStyleCnt="3" custScaleY="128354" custLinFactNeighborX="-836" custLinFactNeighborY="-4646">
        <dgm:presLayoutVars>
          <dgm:bulletEnabled val="1"/>
        </dgm:presLayoutVars>
      </dgm:prSet>
      <dgm:spPr>
        <a:xfrm>
          <a:off x="7143" y="2068777"/>
          <a:ext cx="2135187" cy="1281112"/>
        </a:xfrm>
        <a:prstGeom prst="roundRect">
          <a:avLst>
            <a:gd name="adj" fmla="val 10000"/>
          </a:avLst>
        </a:prstGeom>
      </dgm:spPr>
    </dgm:pt>
    <dgm:pt modelId="{07EEAE75-68CB-8C41-9E9A-37FA709E9D03}" type="pres">
      <dgm:prSet presAssocID="{D67FF618-F406-D24C-994C-2639825AF873}" presName="sibTrans" presStyleLbl="sibTrans2D1" presStyleIdx="0" presStyleCnt="2"/>
      <dgm:spPr/>
    </dgm:pt>
    <dgm:pt modelId="{2F58CFCB-A554-684A-A21D-5406ED5A2D83}" type="pres">
      <dgm:prSet presAssocID="{D67FF618-F406-D24C-994C-2639825AF873}" presName="connectorText" presStyleLbl="sibTrans2D1" presStyleIdx="0" presStyleCnt="2"/>
      <dgm:spPr/>
    </dgm:pt>
    <dgm:pt modelId="{89000E89-7B53-634A-AC71-D1701A4ACCA2}" type="pres">
      <dgm:prSet presAssocID="{546598F0-2922-6A41-8062-76C087364750}" presName="node" presStyleLbl="node1" presStyleIdx="1" presStyleCnt="3" custScaleY="131069">
        <dgm:presLayoutVars>
          <dgm:bulletEnabled val="1"/>
        </dgm:presLayoutVars>
      </dgm:prSet>
      <dgm:spPr>
        <a:xfrm>
          <a:off x="2996406" y="2068777"/>
          <a:ext cx="2135187" cy="1281112"/>
        </a:xfrm>
        <a:prstGeom prst="roundRect">
          <a:avLst>
            <a:gd name="adj" fmla="val 10000"/>
          </a:avLst>
        </a:prstGeom>
      </dgm:spPr>
    </dgm:pt>
    <dgm:pt modelId="{62DCA69A-58D1-BA44-98B1-0AF259A2DECE}" type="pres">
      <dgm:prSet presAssocID="{D605E6AA-E484-2C4F-B185-FC2FB2374352}" presName="sibTrans" presStyleLbl="sibTrans2D1" presStyleIdx="1" presStyleCnt="2"/>
      <dgm:spPr/>
    </dgm:pt>
    <dgm:pt modelId="{485E65DA-4D2C-4E48-BE10-05DFE98EF6CF}" type="pres">
      <dgm:prSet presAssocID="{D605E6AA-E484-2C4F-B185-FC2FB2374352}" presName="connectorText" presStyleLbl="sibTrans2D1" presStyleIdx="1" presStyleCnt="2"/>
      <dgm:spPr/>
    </dgm:pt>
    <dgm:pt modelId="{C4BC202C-588F-784B-B998-3B290596C09D}" type="pres">
      <dgm:prSet presAssocID="{0DB06D4D-5C38-DB48-8E32-BB73F5718F66}" presName="node" presStyleLbl="node1" presStyleIdx="2" presStyleCnt="3" custScaleY="134195">
        <dgm:presLayoutVars>
          <dgm:bulletEnabled val="1"/>
        </dgm:presLayoutVars>
      </dgm:prSet>
      <dgm:spPr>
        <a:xfrm>
          <a:off x="5985668" y="2068777"/>
          <a:ext cx="2135187" cy="1281112"/>
        </a:xfrm>
        <a:prstGeom prst="roundRect">
          <a:avLst>
            <a:gd name="adj" fmla="val 10000"/>
          </a:avLst>
        </a:prstGeom>
      </dgm:spPr>
    </dgm:pt>
  </dgm:ptLst>
  <dgm:cxnLst>
    <dgm:cxn modelId="{C94D0211-480C-1342-9635-AC740017ADEC}" type="presOf" srcId="{546598F0-2922-6A41-8062-76C087364750}" destId="{89000E89-7B53-634A-AC71-D1701A4ACCA2}" srcOrd="0" destOrd="0" presId="urn:microsoft.com/office/officeart/2005/8/layout/process1"/>
    <dgm:cxn modelId="{FC4A5A11-DB5F-2246-856C-62F3731A85B8}" type="presOf" srcId="{D67FF618-F406-D24C-994C-2639825AF873}" destId="{07EEAE75-68CB-8C41-9E9A-37FA709E9D03}" srcOrd="0" destOrd="0" presId="urn:microsoft.com/office/officeart/2005/8/layout/process1"/>
    <dgm:cxn modelId="{51277B1C-C58A-D442-875B-46A553B373DE}" srcId="{EF7D11C4-7CF1-C443-85E8-AA8BB6D7B940}" destId="{546598F0-2922-6A41-8062-76C087364750}" srcOrd="1" destOrd="0" parTransId="{435814BF-891C-1140-81CE-83B98B7A3C36}" sibTransId="{D605E6AA-E484-2C4F-B185-FC2FB2374352}"/>
    <dgm:cxn modelId="{268A5126-BC51-5A44-BAC0-508A00D1FD87}" type="presOf" srcId="{EF7D11C4-7CF1-C443-85E8-AA8BB6D7B940}" destId="{60F28505-FEF5-B04C-8D34-F76D4ECE1225}" srcOrd="0" destOrd="0" presId="urn:microsoft.com/office/officeart/2005/8/layout/process1"/>
    <dgm:cxn modelId="{264C232D-ED6A-1A45-B4A5-3F4381426C40}" srcId="{EF7D11C4-7CF1-C443-85E8-AA8BB6D7B940}" destId="{0DB06D4D-5C38-DB48-8E32-BB73F5718F66}" srcOrd="2" destOrd="0" parTransId="{D31D77C0-4F78-894C-AD76-AADC554D7805}" sibTransId="{AB6D1659-144E-D64D-B5E4-6FAE6F61F340}"/>
    <dgm:cxn modelId="{7979B558-F889-D241-9F21-B5F4822B26A3}" type="presOf" srcId="{D67FF618-F406-D24C-994C-2639825AF873}" destId="{2F58CFCB-A554-684A-A21D-5406ED5A2D83}" srcOrd="1" destOrd="0" presId="urn:microsoft.com/office/officeart/2005/8/layout/process1"/>
    <dgm:cxn modelId="{DA98D459-B1A1-C74B-B1BC-4A7EE71F41CD}" type="presOf" srcId="{9D0B4DAB-6F49-ED4B-8D9E-701E867E496C}" destId="{05C83736-D6E7-1246-95F9-B139520B9A4E}" srcOrd="0" destOrd="0" presId="urn:microsoft.com/office/officeart/2005/8/layout/process1"/>
    <dgm:cxn modelId="{EABCAE82-B609-2447-A1D7-97B4BE222354}" type="presOf" srcId="{D605E6AA-E484-2C4F-B185-FC2FB2374352}" destId="{62DCA69A-58D1-BA44-98B1-0AF259A2DECE}" srcOrd="0" destOrd="0" presId="urn:microsoft.com/office/officeart/2005/8/layout/process1"/>
    <dgm:cxn modelId="{B0E0C4B2-D9CF-C440-A317-A0FE74728421}" srcId="{EF7D11C4-7CF1-C443-85E8-AA8BB6D7B940}" destId="{9D0B4DAB-6F49-ED4B-8D9E-701E867E496C}" srcOrd="0" destOrd="0" parTransId="{37D92514-F7D9-3E4A-AC61-520F2A3468D9}" sibTransId="{D67FF618-F406-D24C-994C-2639825AF873}"/>
    <dgm:cxn modelId="{CF5E43CC-7AB1-5749-96A7-7B72144654CB}" type="presOf" srcId="{0DB06D4D-5C38-DB48-8E32-BB73F5718F66}" destId="{C4BC202C-588F-784B-B998-3B290596C09D}" srcOrd="0" destOrd="0" presId="urn:microsoft.com/office/officeart/2005/8/layout/process1"/>
    <dgm:cxn modelId="{D70A8DD0-06C1-9B40-B25B-AC2BF2471D5F}" type="presOf" srcId="{D605E6AA-E484-2C4F-B185-FC2FB2374352}" destId="{485E65DA-4D2C-4E48-BE10-05DFE98EF6CF}" srcOrd="1" destOrd="0" presId="urn:microsoft.com/office/officeart/2005/8/layout/process1"/>
    <dgm:cxn modelId="{6C18324B-6C56-C248-842D-089A6E422D1F}" type="presParOf" srcId="{60F28505-FEF5-B04C-8D34-F76D4ECE1225}" destId="{05C83736-D6E7-1246-95F9-B139520B9A4E}" srcOrd="0" destOrd="0" presId="urn:microsoft.com/office/officeart/2005/8/layout/process1"/>
    <dgm:cxn modelId="{46986CE2-648F-1B4A-8DC6-2EBEBB8A07C3}" type="presParOf" srcId="{60F28505-FEF5-B04C-8D34-F76D4ECE1225}" destId="{07EEAE75-68CB-8C41-9E9A-37FA709E9D03}" srcOrd="1" destOrd="0" presId="urn:microsoft.com/office/officeart/2005/8/layout/process1"/>
    <dgm:cxn modelId="{B7433FA9-522E-B841-8E6F-FAC385DCDBB0}" type="presParOf" srcId="{07EEAE75-68CB-8C41-9E9A-37FA709E9D03}" destId="{2F58CFCB-A554-684A-A21D-5406ED5A2D83}" srcOrd="0" destOrd="0" presId="urn:microsoft.com/office/officeart/2005/8/layout/process1"/>
    <dgm:cxn modelId="{7FFE420F-7430-E345-812A-5338CFCE5EB5}" type="presParOf" srcId="{60F28505-FEF5-B04C-8D34-F76D4ECE1225}" destId="{89000E89-7B53-634A-AC71-D1701A4ACCA2}" srcOrd="2" destOrd="0" presId="urn:microsoft.com/office/officeart/2005/8/layout/process1"/>
    <dgm:cxn modelId="{7F4EEF79-E02F-B742-BD59-6569563DBE4B}" type="presParOf" srcId="{60F28505-FEF5-B04C-8D34-F76D4ECE1225}" destId="{62DCA69A-58D1-BA44-98B1-0AF259A2DECE}" srcOrd="3" destOrd="0" presId="urn:microsoft.com/office/officeart/2005/8/layout/process1"/>
    <dgm:cxn modelId="{D19D199A-A5A1-BB45-8C80-22E490D0A0F8}" type="presParOf" srcId="{62DCA69A-58D1-BA44-98B1-0AF259A2DECE}" destId="{485E65DA-4D2C-4E48-BE10-05DFE98EF6CF}" srcOrd="0" destOrd="0" presId="urn:microsoft.com/office/officeart/2005/8/layout/process1"/>
    <dgm:cxn modelId="{FF301B19-E975-614B-95F8-41BFC3F5C26A}" type="presParOf" srcId="{60F28505-FEF5-B04C-8D34-F76D4ECE1225}" destId="{C4BC202C-588F-784B-B998-3B290596C09D}"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0EAA6-8AAE-B24E-9E51-E163BBD6885C}">
      <dsp:nvSpPr>
        <dsp:cNvPr id="0" name=""/>
        <dsp:cNvSpPr/>
      </dsp:nvSpPr>
      <dsp:spPr>
        <a:xfrm>
          <a:off x="0" y="295369"/>
          <a:ext cx="5562627" cy="140692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dirty="0">
              <a:solidFill>
                <a:schemeClr val="tx1"/>
              </a:solidFill>
              <a:latin typeface="Calibri"/>
              <a:ea typeface="+mn-ea"/>
              <a:cs typeface="+mn-cs"/>
            </a:rPr>
            <a:t>1. One full day of learning accredited by The Carbon Literacy Project </a:t>
          </a:r>
        </a:p>
      </dsp:txBody>
      <dsp:txXfrm>
        <a:off x="68680" y="364049"/>
        <a:ext cx="5425267" cy="1269564"/>
      </dsp:txXfrm>
    </dsp:sp>
    <dsp:sp modelId="{1D9B2AAF-D93E-CB4F-97E6-71AEF83C23E2}">
      <dsp:nvSpPr>
        <dsp:cNvPr id="0" name=""/>
        <dsp:cNvSpPr/>
      </dsp:nvSpPr>
      <dsp:spPr>
        <a:xfrm>
          <a:off x="0" y="1889494"/>
          <a:ext cx="5562627" cy="140692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dirty="0">
              <a:solidFill>
                <a:schemeClr val="tx1"/>
              </a:solidFill>
            </a:rPr>
            <a:t>2. Commit to Action: Design and commit to your own specific carbon reduction actions</a:t>
          </a:r>
          <a:r>
            <a:rPr lang="en-GB" sz="2500" kern="1200" dirty="0">
              <a:solidFill>
                <a:schemeClr val="tx1"/>
              </a:solidFill>
              <a:latin typeface="Gill Sans MT" panose="020B0502020104020203"/>
            </a:rPr>
            <a:t> </a:t>
          </a:r>
          <a:endParaRPr lang="en-GB" sz="2500" kern="1200" dirty="0">
            <a:solidFill>
              <a:schemeClr val="tx1"/>
            </a:solidFill>
          </a:endParaRPr>
        </a:p>
      </dsp:txBody>
      <dsp:txXfrm>
        <a:off x="68680" y="1958174"/>
        <a:ext cx="5425267" cy="1269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83736-D6E7-1246-95F9-B139520B9A4E}">
      <dsp:nvSpPr>
        <dsp:cNvPr id="0" name=""/>
        <dsp:cNvSpPr/>
      </dsp:nvSpPr>
      <dsp:spPr>
        <a:xfrm>
          <a:off x="7143" y="1717847"/>
          <a:ext cx="2135187" cy="1982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1. Establish Climate Change Fundamentals</a:t>
          </a:r>
        </a:p>
      </dsp:txBody>
      <dsp:txXfrm>
        <a:off x="65222" y="1775926"/>
        <a:ext cx="2019029" cy="1866813"/>
      </dsp:txXfrm>
    </dsp:sp>
    <dsp:sp modelId="{07EEAE75-68CB-8C41-9E9A-37FA709E9D03}">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355850" y="2550475"/>
        <a:ext cx="316861" cy="317716"/>
      </dsp:txXfrm>
    </dsp:sp>
    <dsp:sp modelId="{89000E89-7B53-634A-AC71-D1701A4ACCA2}">
      <dsp:nvSpPr>
        <dsp:cNvPr id="0" name=""/>
        <dsp:cNvSpPr/>
      </dsp:nvSpPr>
      <dsp:spPr>
        <a:xfrm>
          <a:off x="2996406" y="1717847"/>
          <a:ext cx="2135187" cy="1982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2. Understand Climate Policy &amp; Protest</a:t>
          </a:r>
        </a:p>
      </dsp:txBody>
      <dsp:txXfrm>
        <a:off x="3054485" y="1775926"/>
        <a:ext cx="2019029" cy="1866813"/>
      </dsp:txXfrm>
    </dsp:sp>
    <dsp:sp modelId="{62DCA69A-58D1-BA44-98B1-0AF259A2DECE}">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345112" y="2550475"/>
        <a:ext cx="316861" cy="317716"/>
      </dsp:txXfrm>
    </dsp:sp>
    <dsp:sp modelId="{C4BC202C-588F-784B-B998-3B290596C09D}">
      <dsp:nvSpPr>
        <dsp:cNvPr id="0" name=""/>
        <dsp:cNvSpPr/>
      </dsp:nvSpPr>
      <dsp:spPr>
        <a:xfrm>
          <a:off x="5985668" y="1717847"/>
          <a:ext cx="2135187" cy="1982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3. Destigmatise Climate Goals &amp; Measurement</a:t>
          </a:r>
        </a:p>
      </dsp:txBody>
      <dsp:txXfrm>
        <a:off x="6043747" y="1775926"/>
        <a:ext cx="2019029" cy="1866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83736-D6E7-1246-95F9-B139520B9A4E}">
      <dsp:nvSpPr>
        <dsp:cNvPr id="0" name=""/>
        <dsp:cNvSpPr/>
      </dsp:nvSpPr>
      <dsp:spPr>
        <a:xfrm>
          <a:off x="3" y="1373006"/>
          <a:ext cx="2135187" cy="2492231"/>
        </a:xfrm>
        <a:prstGeom prst="roundRect">
          <a:avLst>
            <a:gd name="adj" fmla="val 10000"/>
          </a:avLst>
        </a:prstGeom>
        <a:solidFill>
          <a:srgbClr val="92D050"/>
        </a:solidFill>
        <a:ln w="25400" cap="flat" cmpd="sng" algn="ctr">
          <a:no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2400" kern="1200" dirty="0">
              <a:solidFill>
                <a:schemeClr val="lt1"/>
              </a:solidFill>
              <a:latin typeface="+mn-lt"/>
              <a:ea typeface="+mn-ea"/>
              <a:cs typeface="+mn-cs"/>
            </a:rPr>
            <a:t>4. Take Individual Climate Action</a:t>
          </a:r>
        </a:p>
      </dsp:txBody>
      <dsp:txXfrm>
        <a:off x="62540" y="1435543"/>
        <a:ext cx="2010113" cy="2367157"/>
      </dsp:txXfrm>
    </dsp:sp>
    <dsp:sp modelId="{07EEAE75-68CB-8C41-9E9A-37FA709E9D03}">
      <dsp:nvSpPr>
        <dsp:cNvPr id="0" name=""/>
        <dsp:cNvSpPr/>
      </dsp:nvSpPr>
      <dsp:spPr>
        <a:xfrm rot="103467">
          <a:off x="2350391" y="2399853"/>
          <a:ext cx="456650" cy="5295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350422" y="2503697"/>
        <a:ext cx="319655" cy="317716"/>
      </dsp:txXfrm>
    </dsp:sp>
    <dsp:sp modelId="{89000E89-7B53-634A-AC71-D1701A4ACCA2}">
      <dsp:nvSpPr>
        <dsp:cNvPr id="0" name=""/>
        <dsp:cNvSpPr/>
      </dsp:nvSpPr>
      <dsp:spPr>
        <a:xfrm>
          <a:off x="2996406" y="1436859"/>
          <a:ext cx="2135187" cy="2544948"/>
        </a:xfrm>
        <a:prstGeom prst="roundRect">
          <a:avLst>
            <a:gd name="adj" fmla="val 10000"/>
          </a:avLst>
        </a:prstGeom>
        <a:solidFill>
          <a:srgbClr val="92D050"/>
        </a:solidFill>
        <a:ln w="25400" cap="flat" cmpd="sng" algn="ctr">
          <a:no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2400" kern="1200" dirty="0">
              <a:solidFill>
                <a:schemeClr val="lt1"/>
              </a:solidFill>
              <a:latin typeface="+mn-lt"/>
              <a:ea typeface="+mn-ea"/>
              <a:cs typeface="+mn-cs"/>
            </a:rPr>
            <a:t>5. Take Business Climate Action</a:t>
          </a:r>
        </a:p>
      </dsp:txBody>
      <dsp:txXfrm>
        <a:off x="3058943" y="1499396"/>
        <a:ext cx="2010113" cy="2419874"/>
      </dsp:txXfrm>
    </dsp:sp>
    <dsp:sp modelId="{62DCA69A-58D1-BA44-98B1-0AF259A2DECE}">
      <dsp:nvSpPr>
        <dsp:cNvPr id="0" name=""/>
        <dsp:cNvSpPr/>
      </dsp:nvSpPr>
      <dsp:spPr>
        <a:xfrm>
          <a:off x="5345112" y="2444570"/>
          <a:ext cx="452659" cy="5295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345112" y="2550475"/>
        <a:ext cx="316861" cy="317716"/>
      </dsp:txXfrm>
    </dsp:sp>
    <dsp:sp modelId="{C4BC202C-588F-784B-B998-3B290596C09D}">
      <dsp:nvSpPr>
        <dsp:cNvPr id="0" name=""/>
        <dsp:cNvSpPr/>
      </dsp:nvSpPr>
      <dsp:spPr>
        <a:xfrm>
          <a:off x="5985668" y="1406510"/>
          <a:ext cx="2135187" cy="2605645"/>
        </a:xfrm>
        <a:prstGeom prst="roundRect">
          <a:avLst>
            <a:gd name="adj" fmla="val 10000"/>
          </a:avLst>
        </a:prstGeom>
        <a:solidFill>
          <a:srgbClr val="92D050"/>
        </a:solidFill>
        <a:ln w="25400" cap="flat" cmpd="sng" algn="ctr">
          <a:no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2400" kern="1200" dirty="0">
              <a:solidFill>
                <a:schemeClr val="lt1"/>
              </a:solidFill>
              <a:latin typeface="+mn-lt"/>
              <a:ea typeface="+mn-ea"/>
              <a:cs typeface="+mn-cs"/>
            </a:rPr>
            <a:t>6. Become</a:t>
          </a:r>
          <a:r>
            <a:rPr lang="en-GB" sz="2400" kern="1200" dirty="0">
              <a:solidFill>
                <a:prstClr val="white"/>
              </a:solidFill>
              <a:latin typeface="Calibri"/>
              <a:ea typeface="+mn-ea"/>
              <a:cs typeface="+mn-cs"/>
            </a:rPr>
            <a:t> a Confident Climate Communicator &amp; Collaborate</a:t>
          </a:r>
        </a:p>
      </dsp:txBody>
      <dsp:txXfrm>
        <a:off x="6048205" y="1469047"/>
        <a:ext cx="2010113" cy="2480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3445B-12B8-944D-911A-4552C19E69EF}" type="datetimeFigureOut">
              <a:rPr lang="en-US" smtClean="0"/>
              <a:t>2/16/26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321FD-4CB6-2543-BBBD-4911E270C623}" type="slidenum">
              <a:rPr lang="en-US" smtClean="0"/>
              <a:t>‹#›</a:t>
            </a:fld>
            <a:endParaRPr lang="en-US"/>
          </a:p>
        </p:txBody>
      </p:sp>
    </p:spTree>
    <p:extLst>
      <p:ext uri="{BB962C8B-B14F-4D97-AF65-F5344CB8AC3E}">
        <p14:creationId xmlns:p14="http://schemas.microsoft.com/office/powerpoint/2010/main" val="173546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057365-7287-3D4A-878E-0574163F830F}" type="slidenum">
              <a:rPr lang="en-US" smtClean="0"/>
              <a:t>1</a:t>
            </a:fld>
            <a:endParaRPr lang="en-US" dirty="0"/>
          </a:p>
        </p:txBody>
      </p:sp>
    </p:spTree>
    <p:extLst>
      <p:ext uri="{BB962C8B-B14F-4D97-AF65-F5344CB8AC3E}">
        <p14:creationId xmlns:p14="http://schemas.microsoft.com/office/powerpoint/2010/main" val="31699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10</a:t>
            </a:fld>
            <a:endParaRPr lang="en-US" dirty="0"/>
          </a:p>
        </p:txBody>
      </p:sp>
    </p:spTree>
    <p:extLst>
      <p:ext uri="{BB962C8B-B14F-4D97-AF65-F5344CB8AC3E}">
        <p14:creationId xmlns:p14="http://schemas.microsoft.com/office/powerpoint/2010/main" val="272363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ACDED-90A5-104B-5B71-A22B4DDFD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4C342-1775-BD99-85DD-15DBD7FE0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D8E24-37D1-78DA-6D38-9573011DB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F2A6D9-422C-2AC1-E960-AEA65294D3F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057365-7287-3D4A-878E-0574163F83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02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057365-7287-3D4A-878E-0574163F83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4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2</a:t>
            </a:fld>
            <a:endParaRPr lang="en-US" dirty="0"/>
          </a:p>
        </p:txBody>
      </p:sp>
    </p:spTree>
    <p:extLst>
      <p:ext uri="{BB962C8B-B14F-4D97-AF65-F5344CB8AC3E}">
        <p14:creationId xmlns:p14="http://schemas.microsoft.com/office/powerpoint/2010/main" val="322692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3</a:t>
            </a:fld>
            <a:endParaRPr lang="en-US" dirty="0"/>
          </a:p>
        </p:txBody>
      </p:sp>
    </p:spTree>
    <p:extLst>
      <p:ext uri="{BB962C8B-B14F-4D97-AF65-F5344CB8AC3E}">
        <p14:creationId xmlns:p14="http://schemas.microsoft.com/office/powerpoint/2010/main" val="13438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4</a:t>
            </a:fld>
            <a:endParaRPr lang="en-US" dirty="0"/>
          </a:p>
        </p:txBody>
      </p:sp>
    </p:spTree>
    <p:extLst>
      <p:ext uri="{BB962C8B-B14F-4D97-AF65-F5344CB8AC3E}">
        <p14:creationId xmlns:p14="http://schemas.microsoft.com/office/powerpoint/2010/main" val="51751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5</a:t>
            </a:fld>
            <a:endParaRPr lang="en-US" dirty="0"/>
          </a:p>
        </p:txBody>
      </p:sp>
    </p:spTree>
    <p:extLst>
      <p:ext uri="{BB962C8B-B14F-4D97-AF65-F5344CB8AC3E}">
        <p14:creationId xmlns:p14="http://schemas.microsoft.com/office/powerpoint/2010/main" val="284096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6</a:t>
            </a:fld>
            <a:endParaRPr lang="en-US" dirty="0"/>
          </a:p>
        </p:txBody>
      </p:sp>
    </p:spTree>
    <p:extLst>
      <p:ext uri="{BB962C8B-B14F-4D97-AF65-F5344CB8AC3E}">
        <p14:creationId xmlns:p14="http://schemas.microsoft.com/office/powerpoint/2010/main" val="372193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7</a:t>
            </a:fld>
            <a:endParaRPr lang="en-US" dirty="0"/>
          </a:p>
        </p:txBody>
      </p:sp>
    </p:spTree>
    <p:extLst>
      <p:ext uri="{BB962C8B-B14F-4D97-AF65-F5344CB8AC3E}">
        <p14:creationId xmlns:p14="http://schemas.microsoft.com/office/powerpoint/2010/main" val="341085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8</a:t>
            </a:fld>
            <a:endParaRPr lang="en-US" dirty="0"/>
          </a:p>
        </p:txBody>
      </p:sp>
    </p:spTree>
    <p:extLst>
      <p:ext uri="{BB962C8B-B14F-4D97-AF65-F5344CB8AC3E}">
        <p14:creationId xmlns:p14="http://schemas.microsoft.com/office/powerpoint/2010/main" val="289607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057365-7287-3D4A-878E-0574163F830F}" type="slidenum">
              <a:rPr lang="en-US" smtClean="0"/>
              <a:t>9</a:t>
            </a:fld>
            <a:endParaRPr lang="en-US" dirty="0"/>
          </a:p>
        </p:txBody>
      </p:sp>
    </p:spTree>
    <p:extLst>
      <p:ext uri="{BB962C8B-B14F-4D97-AF65-F5344CB8AC3E}">
        <p14:creationId xmlns:p14="http://schemas.microsoft.com/office/powerpoint/2010/main" val="36271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6150-4284-F342-21B5-C3BBBBD82B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1B48730-1E30-EF3F-6461-21ED28E21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F380CBE-DFE5-0B4A-DBEB-0D81A3ACF20C}"/>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5" name="Footer Placeholder 4">
            <a:extLst>
              <a:ext uri="{FF2B5EF4-FFF2-40B4-BE49-F238E27FC236}">
                <a16:creationId xmlns:a16="http://schemas.microsoft.com/office/drawing/2014/main" id="{F8B959F3-7AE6-CBBA-92D4-644B96784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CB237-E868-2122-5D59-0A88B01AAACB}"/>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85260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C507-562D-1431-2278-1473F0C5FF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95462B-3A66-31CC-C69A-C9F32205D6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D2BBCA-C6EA-64EF-9F61-B6E925711334}"/>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5" name="Footer Placeholder 4">
            <a:extLst>
              <a:ext uri="{FF2B5EF4-FFF2-40B4-BE49-F238E27FC236}">
                <a16:creationId xmlns:a16="http://schemas.microsoft.com/office/drawing/2014/main" id="{11D11B55-DC16-B59B-D40F-AE2B6FF37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E98F6-F1C2-CE49-02DC-C10EB535A783}"/>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415270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07865-66E5-BABB-6E8D-6EBFFD0DFD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841B5B-3C2B-BE84-0178-B59CC1A1CED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255BDA-6AB6-C4B5-8E77-500817D38F31}"/>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5" name="Footer Placeholder 4">
            <a:extLst>
              <a:ext uri="{FF2B5EF4-FFF2-40B4-BE49-F238E27FC236}">
                <a16:creationId xmlns:a16="http://schemas.microsoft.com/office/drawing/2014/main" id="{462278B0-7CCB-B3DD-E3F2-8DB16EAF5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C7ECC-46C8-578C-372C-2AAC8D930E9F}"/>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228673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3600" b="0" i="0">
                <a:solidFill>
                  <a:schemeClr val="bg1"/>
                </a:solidFill>
                <a:latin typeface="Gotham-Book"/>
                <a:cs typeface="Gotham-Book"/>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sz="2000" b="0" i="0">
                <a:solidFill>
                  <a:schemeClr val="bg1"/>
                </a:solidFill>
                <a:latin typeface="Gotham-Book"/>
                <a:cs typeface="Gotham-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455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0"/>
            <a:ext cx="7991119" cy="669540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5454440" y="0"/>
            <a:ext cx="6738752" cy="6695412"/>
          </a:xfrm>
          <a:prstGeom prst="rect">
            <a:avLst/>
          </a:prstGeom>
        </p:spPr>
      </p:pic>
      <p:sp>
        <p:nvSpPr>
          <p:cNvPr id="18" name="bg object 18"/>
          <p:cNvSpPr/>
          <p:nvPr/>
        </p:nvSpPr>
        <p:spPr>
          <a:xfrm>
            <a:off x="0" y="6641998"/>
            <a:ext cx="4054475" cy="216535"/>
          </a:xfrm>
          <a:custGeom>
            <a:avLst/>
            <a:gdLst/>
            <a:ahLst/>
            <a:cxnLst/>
            <a:rect l="l" t="t" r="r" b="b"/>
            <a:pathLst>
              <a:path w="4054475" h="216534">
                <a:moveTo>
                  <a:pt x="0" y="216001"/>
                </a:moveTo>
                <a:lnTo>
                  <a:pt x="4054005" y="216001"/>
                </a:lnTo>
                <a:lnTo>
                  <a:pt x="4054005" y="0"/>
                </a:lnTo>
                <a:lnTo>
                  <a:pt x="0" y="0"/>
                </a:lnTo>
                <a:lnTo>
                  <a:pt x="0" y="216001"/>
                </a:lnTo>
                <a:close/>
              </a:path>
            </a:pathLst>
          </a:custGeom>
          <a:solidFill>
            <a:srgbClr val="69B342"/>
          </a:solidFill>
        </p:spPr>
        <p:txBody>
          <a:bodyPr wrap="square" lIns="0" tIns="0" rIns="0" bIns="0" rtlCol="0"/>
          <a:lstStyle/>
          <a:p>
            <a:endParaRPr/>
          </a:p>
        </p:txBody>
      </p:sp>
      <p:sp>
        <p:nvSpPr>
          <p:cNvPr id="19" name="bg object 19"/>
          <p:cNvSpPr/>
          <p:nvPr/>
        </p:nvSpPr>
        <p:spPr>
          <a:xfrm>
            <a:off x="4054005" y="6641998"/>
            <a:ext cx="4054475" cy="216535"/>
          </a:xfrm>
          <a:custGeom>
            <a:avLst/>
            <a:gdLst/>
            <a:ahLst/>
            <a:cxnLst/>
            <a:rect l="l" t="t" r="r" b="b"/>
            <a:pathLst>
              <a:path w="4054475" h="216534">
                <a:moveTo>
                  <a:pt x="0" y="216001"/>
                </a:moveTo>
                <a:lnTo>
                  <a:pt x="4054005" y="216001"/>
                </a:lnTo>
                <a:lnTo>
                  <a:pt x="4054005" y="0"/>
                </a:lnTo>
                <a:lnTo>
                  <a:pt x="0" y="0"/>
                </a:lnTo>
                <a:lnTo>
                  <a:pt x="0" y="216001"/>
                </a:lnTo>
                <a:close/>
              </a:path>
            </a:pathLst>
          </a:custGeom>
          <a:solidFill>
            <a:srgbClr val="0099D8"/>
          </a:solidFill>
        </p:spPr>
        <p:txBody>
          <a:bodyPr wrap="square" lIns="0" tIns="0" rIns="0" bIns="0" rtlCol="0"/>
          <a:lstStyle/>
          <a:p>
            <a:endParaRPr/>
          </a:p>
        </p:txBody>
      </p:sp>
      <p:sp>
        <p:nvSpPr>
          <p:cNvPr id="20" name="bg object 20"/>
          <p:cNvSpPr/>
          <p:nvPr/>
        </p:nvSpPr>
        <p:spPr>
          <a:xfrm>
            <a:off x="8108010" y="6641998"/>
            <a:ext cx="4085590" cy="216535"/>
          </a:xfrm>
          <a:custGeom>
            <a:avLst/>
            <a:gdLst/>
            <a:ahLst/>
            <a:cxnLst/>
            <a:rect l="l" t="t" r="r" b="b"/>
            <a:pathLst>
              <a:path w="4085590" h="216534">
                <a:moveTo>
                  <a:pt x="4085196" y="0"/>
                </a:moveTo>
                <a:lnTo>
                  <a:pt x="0" y="0"/>
                </a:lnTo>
                <a:lnTo>
                  <a:pt x="0" y="216001"/>
                </a:lnTo>
                <a:lnTo>
                  <a:pt x="4085196" y="216001"/>
                </a:lnTo>
                <a:lnTo>
                  <a:pt x="4085196" y="0"/>
                </a:lnTo>
                <a:close/>
              </a:path>
            </a:pathLst>
          </a:custGeom>
          <a:solidFill>
            <a:srgbClr val="58595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Gotham-Book"/>
                <a:cs typeface="Gotham-Book"/>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Gotham-Book"/>
                <a:cs typeface="Gotham-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994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Gotham-Book"/>
                <a:cs typeface="Gotham-Book"/>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42908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Gotham-Book"/>
                <a:cs typeface="Gotham-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145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117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754A02-6E21-D4EA-96E3-00B99FB59685}"/>
              </a:ext>
            </a:extLst>
          </p:cNvPr>
          <p:cNvSpPr>
            <a:spLocks noGrp="1"/>
          </p:cNvSpPr>
          <p:nvPr>
            <p:ph type="ftr" sz="quarter" idx="10"/>
          </p:nvPr>
        </p:nvSpPr>
        <p:spPr/>
        <p:txBody>
          <a:bodyPr/>
          <a:lstStyle/>
          <a:p>
            <a:endParaRPr lang="en-GB"/>
          </a:p>
        </p:txBody>
      </p:sp>
      <p:sp>
        <p:nvSpPr>
          <p:cNvPr id="3" name="Date Placeholder 2">
            <a:extLst>
              <a:ext uri="{FF2B5EF4-FFF2-40B4-BE49-F238E27FC236}">
                <a16:creationId xmlns:a16="http://schemas.microsoft.com/office/drawing/2014/main" id="{2D16B071-98E4-C513-7242-B61AB4B40867}"/>
              </a:ext>
            </a:extLst>
          </p:cNvPr>
          <p:cNvSpPr>
            <a:spLocks noGrp="1"/>
          </p:cNvSpPr>
          <p:nvPr>
            <p:ph type="dt" sz="half" idx="11"/>
          </p:nvPr>
        </p:nvSpPr>
        <p:spPr/>
        <p:txBody>
          <a:bodyPr/>
          <a:lstStyle/>
          <a:p>
            <a:fld id="{1D8BD707-D9CF-40AE-B4C6-C98DA3205C09}" type="datetimeFigureOut">
              <a:rPr lang="en-US" smtClean="0"/>
              <a:t>2/16/26</a:t>
            </a:fld>
            <a:endParaRPr lang="en-US"/>
          </a:p>
        </p:txBody>
      </p:sp>
      <p:sp>
        <p:nvSpPr>
          <p:cNvPr id="4" name="Slide Number Placeholder 3">
            <a:extLst>
              <a:ext uri="{FF2B5EF4-FFF2-40B4-BE49-F238E27FC236}">
                <a16:creationId xmlns:a16="http://schemas.microsoft.com/office/drawing/2014/main" id="{4034CF0D-7E1F-A2B2-2A3D-F12E42234B96}"/>
              </a:ext>
            </a:extLst>
          </p:cNvPr>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593024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5"/>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60" name="Google Shape;60;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61" name="Google Shape;61;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62" name="Google Shape;62;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93596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2713-8412-9C65-2D2D-AD548B89DDA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D091F5-891C-F7FA-940D-30BD9409A3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B7B1C1-FC52-6296-81DF-C6E9EE30B915}"/>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5" name="Footer Placeholder 4">
            <a:extLst>
              <a:ext uri="{FF2B5EF4-FFF2-40B4-BE49-F238E27FC236}">
                <a16:creationId xmlns:a16="http://schemas.microsoft.com/office/drawing/2014/main" id="{B40B993D-1D3C-E607-48B9-A1926B9BA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005C2-9E48-1825-2994-FBD2265A5BD6}"/>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220825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39C7-6C46-21BD-1115-FC4EF3F532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7C49B1-8E3B-C87B-6C79-E9022FFA09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009CB4-886A-2AB1-9DE9-4F656FD685A5}"/>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5" name="Footer Placeholder 4">
            <a:extLst>
              <a:ext uri="{FF2B5EF4-FFF2-40B4-BE49-F238E27FC236}">
                <a16:creationId xmlns:a16="http://schemas.microsoft.com/office/drawing/2014/main" id="{2ED63671-793B-DE8C-0F0B-A406DA21D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577F7-65FD-BCAE-092F-93743A6C39F0}"/>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109670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4913-1C86-F3B7-0233-6A6A7869E1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67B214-31EF-617A-50D5-98BB36300C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265DE9-21C1-AA69-259C-13617CD5277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5D5406-5FF5-9BDE-314C-9614A5458D64}"/>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6" name="Footer Placeholder 5">
            <a:extLst>
              <a:ext uri="{FF2B5EF4-FFF2-40B4-BE49-F238E27FC236}">
                <a16:creationId xmlns:a16="http://schemas.microsoft.com/office/drawing/2014/main" id="{8081D5C3-9126-3DB1-E620-AB7D8F371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D8BF4-DB1D-867F-4843-EA15CA178408}"/>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58563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9BAF-BE92-41B7-767F-556BD71C1F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120EA8-AD0A-1105-505A-50827C605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830EB9-8FE6-91F6-F1A2-87B7D95E1D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5FA52D3-4AC3-EC0D-63B2-D8F1A32BDA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20030A-18DE-4FE2-FA03-00ADC82102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A275503-661A-557F-A2E6-493E61115AA7}"/>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8" name="Footer Placeholder 7">
            <a:extLst>
              <a:ext uri="{FF2B5EF4-FFF2-40B4-BE49-F238E27FC236}">
                <a16:creationId xmlns:a16="http://schemas.microsoft.com/office/drawing/2014/main" id="{754904B4-AFC8-F018-29CA-027D8C23F1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3C806A-527D-5951-FCD7-E353DC77E200}"/>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319456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7B94-270E-7797-08C4-515E8BE9ED5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D3EA556-D02B-A2D4-5C90-FB792049F99B}"/>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4" name="Footer Placeholder 3">
            <a:extLst>
              <a:ext uri="{FF2B5EF4-FFF2-40B4-BE49-F238E27FC236}">
                <a16:creationId xmlns:a16="http://schemas.microsoft.com/office/drawing/2014/main" id="{F7D6FA9E-C034-B698-9CF0-DBA06342A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18AB3-7D1C-41C3-2303-A13AA5337874}"/>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98159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4316B-F8AA-4DD2-BC16-5522486E5B2D}"/>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3" name="Footer Placeholder 2">
            <a:extLst>
              <a:ext uri="{FF2B5EF4-FFF2-40B4-BE49-F238E27FC236}">
                <a16:creationId xmlns:a16="http://schemas.microsoft.com/office/drawing/2014/main" id="{C207F7F9-0A16-0876-A17B-0542EF869D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3C4B51-266B-622B-3DBB-8FAB281E34DD}"/>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300023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86D1-F529-7C7F-5ED2-23DA63B94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A66052-0A40-E785-E306-94D373497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138AF4-1E07-AED3-113A-839DB2E39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426ED4-9915-1954-741C-E950DDBA6755}"/>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6" name="Footer Placeholder 5">
            <a:extLst>
              <a:ext uri="{FF2B5EF4-FFF2-40B4-BE49-F238E27FC236}">
                <a16:creationId xmlns:a16="http://schemas.microsoft.com/office/drawing/2014/main" id="{F64332AB-EFEC-FCEF-69AA-B0406C878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0260E-180D-BFD9-0AAD-194D7B22378B}"/>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36119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ACA8-9B61-B2AF-242E-69DF5DB803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C8B438-4134-10B9-C385-CC37BBFD2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D4FB5-9EFF-6E6F-B979-E3A91E004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D737BB-B54C-470E-43DD-9B944902F82C}"/>
              </a:ext>
            </a:extLst>
          </p:cNvPr>
          <p:cNvSpPr>
            <a:spLocks noGrp="1"/>
          </p:cNvSpPr>
          <p:nvPr>
            <p:ph type="dt" sz="half" idx="10"/>
          </p:nvPr>
        </p:nvSpPr>
        <p:spPr/>
        <p:txBody>
          <a:bodyPr/>
          <a:lstStyle/>
          <a:p>
            <a:fld id="{49A70079-0A5E-FA47-93DD-81DF48767DC9}" type="datetimeFigureOut">
              <a:rPr lang="en-US" smtClean="0"/>
              <a:t>2/16/26</a:t>
            </a:fld>
            <a:endParaRPr lang="en-US"/>
          </a:p>
        </p:txBody>
      </p:sp>
      <p:sp>
        <p:nvSpPr>
          <p:cNvPr id="6" name="Footer Placeholder 5">
            <a:extLst>
              <a:ext uri="{FF2B5EF4-FFF2-40B4-BE49-F238E27FC236}">
                <a16:creationId xmlns:a16="http://schemas.microsoft.com/office/drawing/2014/main" id="{04B82FE2-B3D2-8135-6EB4-DB05F6785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CFB68-D80B-1CA8-90E3-0F3E5D3AA3B1}"/>
              </a:ext>
            </a:extLst>
          </p:cNvPr>
          <p:cNvSpPr>
            <a:spLocks noGrp="1"/>
          </p:cNvSpPr>
          <p:nvPr>
            <p:ph type="sldNum" sz="quarter" idx="12"/>
          </p:nvPr>
        </p:nvSpPr>
        <p:spPr/>
        <p:txBody>
          <a:bodyPr/>
          <a:lstStyle/>
          <a:p>
            <a:fld id="{05C173BA-1BC3-CD42-A00C-FA4A86B64E59}" type="slidenum">
              <a:rPr lang="en-US" smtClean="0"/>
              <a:t>‹#›</a:t>
            </a:fld>
            <a:endParaRPr lang="en-US"/>
          </a:p>
        </p:txBody>
      </p:sp>
    </p:spTree>
    <p:extLst>
      <p:ext uri="{BB962C8B-B14F-4D97-AF65-F5344CB8AC3E}">
        <p14:creationId xmlns:p14="http://schemas.microsoft.com/office/powerpoint/2010/main" val="135598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0AE0F-4D43-D065-7B4B-8554D5326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949F0B-D8B0-DA36-9DD5-1B684A63B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821F62-E83B-2542-330D-51B944948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A70079-0A5E-FA47-93DD-81DF48767DC9}" type="datetimeFigureOut">
              <a:rPr lang="en-US" smtClean="0"/>
              <a:t>2/16/26</a:t>
            </a:fld>
            <a:endParaRPr lang="en-US"/>
          </a:p>
        </p:txBody>
      </p:sp>
      <p:sp>
        <p:nvSpPr>
          <p:cNvPr id="5" name="Footer Placeholder 4">
            <a:extLst>
              <a:ext uri="{FF2B5EF4-FFF2-40B4-BE49-F238E27FC236}">
                <a16:creationId xmlns:a16="http://schemas.microsoft.com/office/drawing/2014/main" id="{9CD3722C-506B-7275-A930-34539ACBA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B27416-DA1F-AEC9-B6EC-293D0091B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C173BA-1BC3-CD42-A00C-FA4A86B64E59}" type="slidenum">
              <a:rPr lang="en-US" smtClean="0"/>
              <a:t>‹#›</a:t>
            </a:fld>
            <a:endParaRPr lang="en-US"/>
          </a:p>
        </p:txBody>
      </p:sp>
    </p:spTree>
    <p:extLst>
      <p:ext uri="{BB962C8B-B14F-4D97-AF65-F5344CB8AC3E}">
        <p14:creationId xmlns:p14="http://schemas.microsoft.com/office/powerpoint/2010/main" val="2177984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41998"/>
            <a:ext cx="4054475" cy="216535"/>
          </a:xfrm>
          <a:custGeom>
            <a:avLst/>
            <a:gdLst/>
            <a:ahLst/>
            <a:cxnLst/>
            <a:rect l="l" t="t" r="r" b="b"/>
            <a:pathLst>
              <a:path w="4054475" h="216534">
                <a:moveTo>
                  <a:pt x="0" y="216001"/>
                </a:moveTo>
                <a:lnTo>
                  <a:pt x="4054005" y="216001"/>
                </a:lnTo>
                <a:lnTo>
                  <a:pt x="4054005" y="0"/>
                </a:lnTo>
                <a:lnTo>
                  <a:pt x="0" y="0"/>
                </a:lnTo>
                <a:lnTo>
                  <a:pt x="0" y="216001"/>
                </a:lnTo>
                <a:close/>
              </a:path>
            </a:pathLst>
          </a:custGeom>
          <a:solidFill>
            <a:srgbClr val="69B342"/>
          </a:solidFill>
        </p:spPr>
        <p:txBody>
          <a:bodyPr wrap="square" lIns="0" tIns="0" rIns="0" bIns="0" rtlCol="0"/>
          <a:lstStyle/>
          <a:p>
            <a:endParaRPr/>
          </a:p>
        </p:txBody>
      </p:sp>
      <p:sp>
        <p:nvSpPr>
          <p:cNvPr id="17" name="bg object 17"/>
          <p:cNvSpPr/>
          <p:nvPr/>
        </p:nvSpPr>
        <p:spPr>
          <a:xfrm>
            <a:off x="4054005" y="6641998"/>
            <a:ext cx="4054475" cy="216535"/>
          </a:xfrm>
          <a:custGeom>
            <a:avLst/>
            <a:gdLst/>
            <a:ahLst/>
            <a:cxnLst/>
            <a:rect l="l" t="t" r="r" b="b"/>
            <a:pathLst>
              <a:path w="4054475" h="216534">
                <a:moveTo>
                  <a:pt x="0" y="216001"/>
                </a:moveTo>
                <a:lnTo>
                  <a:pt x="4054005" y="216001"/>
                </a:lnTo>
                <a:lnTo>
                  <a:pt x="4054005" y="0"/>
                </a:lnTo>
                <a:lnTo>
                  <a:pt x="0" y="0"/>
                </a:lnTo>
                <a:lnTo>
                  <a:pt x="0" y="216001"/>
                </a:lnTo>
                <a:close/>
              </a:path>
            </a:pathLst>
          </a:custGeom>
          <a:solidFill>
            <a:srgbClr val="0099D8"/>
          </a:solidFill>
        </p:spPr>
        <p:txBody>
          <a:bodyPr wrap="square" lIns="0" tIns="0" rIns="0" bIns="0" rtlCol="0"/>
          <a:lstStyle/>
          <a:p>
            <a:endParaRPr/>
          </a:p>
        </p:txBody>
      </p:sp>
      <p:sp>
        <p:nvSpPr>
          <p:cNvPr id="18" name="bg object 18"/>
          <p:cNvSpPr/>
          <p:nvPr/>
        </p:nvSpPr>
        <p:spPr>
          <a:xfrm>
            <a:off x="8108010" y="6641998"/>
            <a:ext cx="4085590" cy="216535"/>
          </a:xfrm>
          <a:custGeom>
            <a:avLst/>
            <a:gdLst/>
            <a:ahLst/>
            <a:cxnLst/>
            <a:rect l="l" t="t" r="r" b="b"/>
            <a:pathLst>
              <a:path w="4085590" h="216534">
                <a:moveTo>
                  <a:pt x="4085183" y="0"/>
                </a:moveTo>
                <a:lnTo>
                  <a:pt x="0" y="0"/>
                </a:lnTo>
                <a:lnTo>
                  <a:pt x="0" y="216001"/>
                </a:lnTo>
                <a:lnTo>
                  <a:pt x="4085183" y="216001"/>
                </a:lnTo>
                <a:lnTo>
                  <a:pt x="4085183" y="0"/>
                </a:lnTo>
                <a:close/>
              </a:path>
            </a:pathLst>
          </a:custGeom>
          <a:solidFill>
            <a:srgbClr val="58595B"/>
          </a:solidFill>
        </p:spPr>
        <p:txBody>
          <a:bodyPr wrap="square" lIns="0" tIns="0" rIns="0" bIns="0" rtlCol="0"/>
          <a:lstStyle/>
          <a:p>
            <a:endParaRPr/>
          </a:p>
        </p:txBody>
      </p:sp>
      <p:sp>
        <p:nvSpPr>
          <p:cNvPr id="2" name="Holder 2"/>
          <p:cNvSpPr>
            <a:spLocks noGrp="1"/>
          </p:cNvSpPr>
          <p:nvPr>
            <p:ph type="title"/>
          </p:nvPr>
        </p:nvSpPr>
        <p:spPr>
          <a:xfrm>
            <a:off x="688792" y="345854"/>
            <a:ext cx="10815955" cy="581240"/>
          </a:xfrm>
          <a:prstGeom prst="rect">
            <a:avLst/>
          </a:prstGeom>
        </p:spPr>
        <p:txBody>
          <a:bodyPr wrap="square" lIns="0" tIns="0" rIns="0" bIns="0">
            <a:spAutoFit/>
          </a:bodyPr>
          <a:lstStyle>
            <a:lvl1pPr>
              <a:defRPr sz="3600" b="0" i="0">
                <a:solidFill>
                  <a:schemeClr val="bg1"/>
                </a:solidFill>
                <a:latin typeface="Gotham-Book"/>
                <a:cs typeface="Gotham-Book"/>
              </a:defRPr>
            </a:lvl1pPr>
          </a:lstStyle>
          <a:p>
            <a:endParaRPr/>
          </a:p>
        </p:txBody>
      </p:sp>
      <p:sp>
        <p:nvSpPr>
          <p:cNvPr id="3" name="Holder 3"/>
          <p:cNvSpPr>
            <a:spLocks noGrp="1"/>
          </p:cNvSpPr>
          <p:nvPr>
            <p:ph type="body" idx="1"/>
          </p:nvPr>
        </p:nvSpPr>
        <p:spPr>
          <a:xfrm>
            <a:off x="5300900" y="1537980"/>
            <a:ext cx="6268084" cy="4330700"/>
          </a:xfrm>
          <a:prstGeom prst="rect">
            <a:avLst/>
          </a:prstGeom>
        </p:spPr>
        <p:txBody>
          <a:bodyPr wrap="square" lIns="0" tIns="0" rIns="0" bIns="0">
            <a:spAutoFit/>
          </a:bodyPr>
          <a:lstStyle>
            <a:lvl1pPr>
              <a:defRPr sz="2000" b="0" i="0">
                <a:solidFill>
                  <a:schemeClr val="bg1"/>
                </a:solidFill>
                <a:latin typeface="Gotham-Book"/>
                <a:cs typeface="Gotham-Book"/>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2/16/26</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0255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sv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6.sv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13.svg"/><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green and black background with a tree and a heart&#10;&#10;Description automatically generated">
            <a:extLst>
              <a:ext uri="{FF2B5EF4-FFF2-40B4-BE49-F238E27FC236}">
                <a16:creationId xmlns:a16="http://schemas.microsoft.com/office/drawing/2014/main" id="{66C25F9C-ABDB-20DD-5412-7B0A54D6A6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4038599"/>
          </a:xfrm>
          <a:prstGeom prst="rect">
            <a:avLst/>
          </a:prstGeom>
        </p:spPr>
      </p:pic>
      <p:sp>
        <p:nvSpPr>
          <p:cNvPr id="9" name="object 9"/>
          <p:cNvSpPr txBox="1">
            <a:spLocks noGrp="1"/>
          </p:cNvSpPr>
          <p:nvPr>
            <p:ph type="title"/>
          </p:nvPr>
        </p:nvSpPr>
        <p:spPr>
          <a:xfrm>
            <a:off x="444500" y="3862288"/>
            <a:ext cx="11303000" cy="2474395"/>
          </a:xfrm>
          <a:prstGeom prst="rect">
            <a:avLst/>
          </a:prstGeom>
        </p:spPr>
        <p:txBody>
          <a:bodyPr vert="horz" wrap="square" lIns="0" tIns="12065" rIns="0" bIns="0" rtlCol="0">
            <a:spAutoFit/>
          </a:bodyPr>
          <a:lstStyle/>
          <a:p>
            <a:pPr marL="12065" marR="5080" algn="ctr">
              <a:lnSpc>
                <a:spcPct val="100200"/>
              </a:lnSpc>
              <a:spcBef>
                <a:spcPts val="95"/>
              </a:spcBef>
            </a:pPr>
            <a:r>
              <a:rPr lang="en-GB" sz="8000" b="1" dirty="0">
                <a:solidFill>
                  <a:srgbClr val="69B342"/>
                </a:solidFill>
                <a:latin typeface="Gotham Bold"/>
                <a:cs typeface="Gotham Bold"/>
              </a:rPr>
              <a:t>Carbon Literacy Learning </a:t>
            </a:r>
            <a:br>
              <a:rPr lang="en-GB" sz="8000" b="1" dirty="0">
                <a:solidFill>
                  <a:srgbClr val="69B342"/>
                </a:solidFill>
                <a:latin typeface="Gotham Bold"/>
                <a:cs typeface="Gotham Bold"/>
              </a:rPr>
            </a:br>
            <a:r>
              <a:rPr lang="en-GB" sz="8000" b="1" dirty="0">
                <a:solidFill>
                  <a:srgbClr val="69B342"/>
                </a:solidFill>
                <a:latin typeface="Gotham Bold"/>
                <a:cs typeface="Gotham Bold"/>
              </a:rPr>
              <a:t>for SMEs</a:t>
            </a:r>
            <a:endParaRPr sz="8000" b="1" dirty="0">
              <a:latin typeface="Gotham Bold"/>
              <a:cs typeface="Gotham Bold"/>
            </a:endParaRPr>
          </a:p>
        </p:txBody>
      </p:sp>
      <p:pic>
        <p:nvPicPr>
          <p:cNvPr id="10" name="Picture 1" descr="page1image57804832">
            <a:extLst>
              <a:ext uri="{FF2B5EF4-FFF2-40B4-BE49-F238E27FC236}">
                <a16:creationId xmlns:a16="http://schemas.microsoft.com/office/drawing/2014/main" id="{03FC311C-F6E3-6D9A-D857-6BC722A3C4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17706" y="5170312"/>
            <a:ext cx="1674294" cy="168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 rotary telephone mounted on red wooden wall">
            <a:extLst>
              <a:ext uri="{FF2B5EF4-FFF2-40B4-BE49-F238E27FC236}">
                <a16:creationId xmlns:a16="http://schemas.microsoft.com/office/drawing/2014/main" id="{BD6B623E-7CB4-8DB0-CF9D-522037560C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5531"/>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8">
            <a:extLst>
              <a:ext uri="{FF2B5EF4-FFF2-40B4-BE49-F238E27FC236}">
                <a16:creationId xmlns:a16="http://schemas.microsoft.com/office/drawing/2014/main" id="{F2AAD35D-0945-C775-5694-6ABDB6F4BABE}"/>
              </a:ext>
            </a:extLst>
          </p:cNvPr>
          <p:cNvSpPr/>
          <p:nvPr/>
        </p:nvSpPr>
        <p:spPr>
          <a:xfrm>
            <a:off x="5910921" y="199722"/>
            <a:ext cx="6289040" cy="1937997"/>
          </a:xfrm>
          <a:custGeom>
            <a:avLst/>
            <a:gdLst/>
            <a:ahLst/>
            <a:cxnLst/>
            <a:rect l="l" t="t" r="r" b="b"/>
            <a:pathLst>
              <a:path w="6289040" h="1593214">
                <a:moveTo>
                  <a:pt x="6288594" y="0"/>
                </a:moveTo>
                <a:lnTo>
                  <a:pt x="152400" y="0"/>
                </a:lnTo>
                <a:lnTo>
                  <a:pt x="104231" y="7769"/>
                </a:lnTo>
                <a:lnTo>
                  <a:pt x="62396" y="29405"/>
                </a:lnTo>
                <a:lnTo>
                  <a:pt x="29405" y="62396"/>
                </a:lnTo>
                <a:lnTo>
                  <a:pt x="7769" y="104231"/>
                </a:lnTo>
                <a:lnTo>
                  <a:pt x="0" y="152400"/>
                </a:lnTo>
                <a:lnTo>
                  <a:pt x="0" y="1440599"/>
                </a:lnTo>
                <a:lnTo>
                  <a:pt x="7769" y="1488772"/>
                </a:lnTo>
                <a:lnTo>
                  <a:pt x="29405" y="1530607"/>
                </a:lnTo>
                <a:lnTo>
                  <a:pt x="62396" y="1563596"/>
                </a:lnTo>
                <a:lnTo>
                  <a:pt x="104231" y="1585230"/>
                </a:lnTo>
                <a:lnTo>
                  <a:pt x="152400" y="1592999"/>
                </a:lnTo>
                <a:lnTo>
                  <a:pt x="6288594" y="1592999"/>
                </a:lnTo>
                <a:lnTo>
                  <a:pt x="6288594" y="0"/>
                </a:lnTo>
                <a:close/>
              </a:path>
            </a:pathLst>
          </a:custGeom>
          <a:solidFill>
            <a:srgbClr val="69B342"/>
          </a:solidFill>
        </p:spPr>
        <p:txBody>
          <a:bodyPr wrap="square" lIns="0" tIns="0" rIns="0" bIns="0" rtlCol="0"/>
          <a:lstStyle/>
          <a:p>
            <a:endParaRPr dirty="0"/>
          </a:p>
        </p:txBody>
      </p:sp>
      <p:sp>
        <p:nvSpPr>
          <p:cNvPr id="15" name="object 9">
            <a:extLst>
              <a:ext uri="{FF2B5EF4-FFF2-40B4-BE49-F238E27FC236}">
                <a16:creationId xmlns:a16="http://schemas.microsoft.com/office/drawing/2014/main" id="{82BBA8B6-2CDF-6E5D-208A-C32D32813244}"/>
              </a:ext>
            </a:extLst>
          </p:cNvPr>
          <p:cNvSpPr txBox="1">
            <a:spLocks noGrp="1"/>
          </p:cNvSpPr>
          <p:nvPr>
            <p:ph type="title"/>
          </p:nvPr>
        </p:nvSpPr>
        <p:spPr>
          <a:xfrm>
            <a:off x="7442668" y="347245"/>
            <a:ext cx="4963296" cy="1642950"/>
          </a:xfrm>
          <a:prstGeom prst="rect">
            <a:avLst/>
          </a:prstGeom>
        </p:spPr>
        <p:txBody>
          <a:bodyPr vert="horz" wrap="square" lIns="0" tIns="12700" rIns="0" bIns="0" rtlCol="0">
            <a:spAutoFit/>
          </a:bodyPr>
          <a:lstStyle/>
          <a:p>
            <a:pPr marL="12700">
              <a:lnSpc>
                <a:spcPts val="4230"/>
              </a:lnSpc>
              <a:spcBef>
                <a:spcPts val="100"/>
              </a:spcBef>
              <a:tabLst>
                <a:tab pos="2386330" algn="l"/>
                <a:tab pos="4070350" algn="l"/>
              </a:tabLst>
            </a:pPr>
            <a:r>
              <a:rPr lang="en-GB" sz="4400" spc="-10" dirty="0">
                <a:solidFill>
                  <a:srgbClr val="FFFFFF"/>
                </a:solidFill>
              </a:rPr>
              <a:t>6. CONFIDENT CLIMATE COMMUNICATORS</a:t>
            </a:r>
            <a:endParaRPr lang="en-GB" sz="4400" dirty="0"/>
          </a:p>
        </p:txBody>
      </p:sp>
      <p:sp>
        <p:nvSpPr>
          <p:cNvPr id="7" name="TextBox 6">
            <a:extLst>
              <a:ext uri="{FF2B5EF4-FFF2-40B4-BE49-F238E27FC236}">
                <a16:creationId xmlns:a16="http://schemas.microsoft.com/office/drawing/2014/main" id="{BCABE5A8-0E59-C4FB-6CE4-77D386CFCAB8}"/>
              </a:ext>
            </a:extLst>
          </p:cNvPr>
          <p:cNvSpPr txBox="1"/>
          <p:nvPr/>
        </p:nvSpPr>
        <p:spPr>
          <a:xfrm>
            <a:off x="2413214" y="4436320"/>
            <a:ext cx="7802841" cy="2308324"/>
          </a:xfrm>
          <a:prstGeom prst="rect">
            <a:avLst/>
          </a:prstGeom>
          <a:noFill/>
        </p:spPr>
        <p:txBody>
          <a:bodyPr wrap="square">
            <a:spAutoFit/>
          </a:bodyPr>
          <a:lstStyle/>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Exploring what it takes as an individual and as an organisation to talk confidently about climate change and climate action and how to positively influence others, touching on impact reports, social media, websites, tone of voice &amp; good old-fashioned face to face conversations.</a:t>
            </a:r>
          </a:p>
        </p:txBody>
      </p:sp>
      <p:pic>
        <p:nvPicPr>
          <p:cNvPr id="11" name="Graphic 10" descr="Chat with solid fill">
            <a:extLst>
              <a:ext uri="{FF2B5EF4-FFF2-40B4-BE49-F238E27FC236}">
                <a16:creationId xmlns:a16="http://schemas.microsoft.com/office/drawing/2014/main" id="{850906F4-36A6-9D4E-0CB6-EF75596532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6923" y="624015"/>
            <a:ext cx="1210633" cy="1210633"/>
          </a:xfrm>
          <a:prstGeom prst="rect">
            <a:avLst/>
          </a:prstGeom>
        </p:spPr>
      </p:pic>
      <p:pic>
        <p:nvPicPr>
          <p:cNvPr id="12" name="object 7">
            <a:extLst>
              <a:ext uri="{FF2B5EF4-FFF2-40B4-BE49-F238E27FC236}">
                <a16:creationId xmlns:a16="http://schemas.microsoft.com/office/drawing/2014/main" id="{B07D9B75-34AD-1A14-8F85-A43E1A305CB4}"/>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664535" y="5527230"/>
            <a:ext cx="1273809" cy="1114234"/>
          </a:xfrm>
          <a:prstGeom prst="rect">
            <a:avLst/>
          </a:prstGeom>
        </p:spPr>
      </p:pic>
    </p:spTree>
    <p:extLst>
      <p:ext uri="{BB962C8B-B14F-4D97-AF65-F5344CB8AC3E}">
        <p14:creationId xmlns:p14="http://schemas.microsoft.com/office/powerpoint/2010/main" val="177704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31702" y="100794"/>
            <a:ext cx="7233689" cy="1240724"/>
          </a:xfrm>
          <a:prstGeom prst="rect">
            <a:avLst/>
          </a:prstGeom>
        </p:spPr>
        <p:txBody>
          <a:bodyPr vert="horz" wrap="square" lIns="0" tIns="9525" rIns="0" bIns="0" rtlCol="0">
            <a:spAutoFit/>
          </a:bodyPr>
          <a:lstStyle/>
          <a:p>
            <a:pPr marL="9525">
              <a:spcBef>
                <a:spcPts val="75"/>
              </a:spcBef>
            </a:pPr>
            <a:r>
              <a:rPr lang="en-GB" sz="4000" b="1" spc="-4" dirty="0">
                <a:solidFill>
                  <a:schemeClr val="tx1"/>
                </a:solidFill>
              </a:rPr>
              <a:t>Ali Fisher – Sustainability&amp; Diversity Business Mentor</a:t>
            </a:r>
            <a:endParaRPr sz="4000" b="1" dirty="0">
              <a:solidFill>
                <a:schemeClr val="tx1"/>
              </a:solidFill>
            </a:endParaRPr>
          </a:p>
        </p:txBody>
      </p:sp>
      <p:sp>
        <p:nvSpPr>
          <p:cNvPr id="7" name="Slide Number Placeholder 6"/>
          <p:cNvSpPr>
            <a:spLocks noGrp="1"/>
          </p:cNvSpPr>
          <p:nvPr>
            <p:ph type="sldNum" sz="quarter" idx="7"/>
          </p:nvPr>
        </p:nvSpPr>
        <p:spPr>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lang="en-GB" smtClean="0"/>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uk-UA" sz="1350" b="0" i="0" u="none" strike="noStrike" kern="1200" cap="none" spc="0" normalizeH="0" baseline="0" noProof="0" dirty="0">
              <a:ln>
                <a:noFill/>
              </a:ln>
              <a:solidFill>
                <a:prstClr val="black">
                  <a:tint val="75000"/>
                </a:prstClr>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68DFEE3A-B2DA-7645-82D5-7BF908351792}"/>
              </a:ext>
            </a:extLst>
          </p:cNvPr>
          <p:cNvSpPr/>
          <p:nvPr/>
        </p:nvSpPr>
        <p:spPr>
          <a:xfrm>
            <a:off x="4139523" y="1448012"/>
            <a:ext cx="8017960" cy="5355312"/>
          </a:xfrm>
          <a:prstGeom prst="rect">
            <a:avLst/>
          </a:prstGeom>
        </p:spPr>
        <p:txBody>
          <a:bodyPr wrap="square">
            <a:spAutoFit/>
          </a:bodyPr>
          <a:lstStyle/>
          <a:p>
            <a:pPr marL="285750" indent="-285750">
              <a:buFont typeface="Wingdings" pitchFamily="2" charset="2"/>
              <a:buChar char="v"/>
            </a:pPr>
            <a:r>
              <a:rPr lang="en-GB" sz="1600" dirty="0">
                <a:solidFill>
                  <a:srgbClr val="000000"/>
                </a:solidFill>
              </a:rPr>
              <a:t>F</a:t>
            </a:r>
            <a:r>
              <a:rPr lang="en-GB" sz="1600" b="0" i="0" u="none" strike="noStrike" dirty="0">
                <a:solidFill>
                  <a:srgbClr val="000000"/>
                </a:solidFill>
                <a:effectLst/>
              </a:rPr>
              <a:t>ounded Plans With Purpose in </a:t>
            </a:r>
            <a:r>
              <a:rPr lang="en-GB" sz="1600" b="1" i="0" u="none" strike="noStrike" dirty="0">
                <a:solidFill>
                  <a:srgbClr val="000000"/>
                </a:solidFill>
                <a:effectLst/>
              </a:rPr>
              <a:t>2017</a:t>
            </a:r>
          </a:p>
          <a:p>
            <a:pPr marL="285750" indent="-285750">
              <a:buFont typeface="Wingdings" pitchFamily="2" charset="2"/>
              <a:buChar char="v"/>
            </a:pPr>
            <a:endParaRPr lang="en-GB" sz="1100" dirty="0">
              <a:solidFill>
                <a:srgbClr val="000000"/>
              </a:solidFill>
            </a:endParaRPr>
          </a:p>
          <a:p>
            <a:pPr marL="285750" indent="-285750">
              <a:buFont typeface="Wingdings" pitchFamily="2" charset="2"/>
              <a:buChar char="v"/>
            </a:pPr>
            <a:r>
              <a:rPr lang="en-GB" sz="1600" b="0" i="0" u="none" strike="noStrike" dirty="0">
                <a:solidFill>
                  <a:srgbClr val="000000"/>
                </a:solidFill>
                <a:effectLst/>
              </a:rPr>
              <a:t>Mission </a:t>
            </a:r>
            <a:r>
              <a:rPr lang="en-GB" sz="1600" b="1" i="0" u="none" strike="noStrike" dirty="0">
                <a:solidFill>
                  <a:srgbClr val="000000"/>
                </a:solidFill>
                <a:effectLst/>
              </a:rPr>
              <a:t>to put regeneration at the heart of business growth</a:t>
            </a:r>
            <a:endParaRPr lang="en-GB" sz="1600" dirty="0">
              <a:solidFill>
                <a:srgbClr val="000000"/>
              </a:solidFill>
            </a:endParaRPr>
          </a:p>
          <a:p>
            <a:pPr marL="285750" indent="-285750">
              <a:buFont typeface="Wingdings" pitchFamily="2" charset="2"/>
              <a:buChar char="v"/>
            </a:pPr>
            <a:endParaRPr lang="en-GB" sz="1100" b="0" i="0" u="none" strike="noStrike" dirty="0">
              <a:solidFill>
                <a:srgbClr val="000000"/>
              </a:solidFill>
              <a:effectLst/>
            </a:endParaRPr>
          </a:p>
          <a:p>
            <a:pPr marL="285750" indent="-285750">
              <a:buFont typeface="Wingdings" pitchFamily="2" charset="2"/>
              <a:buChar char="v"/>
            </a:pPr>
            <a:r>
              <a:rPr lang="en-GB" sz="1600" dirty="0">
                <a:solidFill>
                  <a:srgbClr val="000000"/>
                </a:solidFill>
              </a:rPr>
              <a:t>P</a:t>
            </a:r>
            <a:r>
              <a:rPr lang="en-GB" sz="1600" b="0" i="0" u="none" strike="noStrike" dirty="0">
                <a:solidFill>
                  <a:srgbClr val="000000"/>
                </a:solidFill>
                <a:effectLst/>
              </a:rPr>
              <a:t>ersonal purpose is </a:t>
            </a:r>
            <a:r>
              <a:rPr lang="en-GB" sz="1600" b="1" i="0" u="none" strike="noStrike" dirty="0">
                <a:solidFill>
                  <a:srgbClr val="000000"/>
                </a:solidFill>
                <a:effectLst/>
              </a:rPr>
              <a:t>to spark change that matters</a:t>
            </a:r>
          </a:p>
          <a:p>
            <a:pPr marL="285750" indent="-285750">
              <a:buFont typeface="Wingdings" pitchFamily="2" charset="2"/>
              <a:buChar char="v"/>
            </a:pPr>
            <a:endParaRPr lang="en-GB" sz="1100" b="1" dirty="0">
              <a:solidFill>
                <a:srgbClr val="000000"/>
              </a:solidFill>
            </a:endParaRPr>
          </a:p>
          <a:p>
            <a:pPr marL="285750" indent="-285750">
              <a:buFont typeface="Wingdings" pitchFamily="2" charset="2"/>
              <a:buChar char="v"/>
            </a:pPr>
            <a:r>
              <a:rPr lang="en-GB" sz="1600" b="1" dirty="0">
                <a:solidFill>
                  <a:srgbClr val="000000"/>
                </a:solidFill>
              </a:rPr>
              <a:t>Certified f</a:t>
            </a:r>
            <a:r>
              <a:rPr lang="en-GB" sz="1600" b="1" i="0" u="none" strike="noStrike" dirty="0">
                <a:solidFill>
                  <a:srgbClr val="000000"/>
                </a:solidFill>
                <a:effectLst/>
              </a:rPr>
              <a:t>acilitator </a:t>
            </a:r>
            <a:r>
              <a:rPr lang="en-GB" sz="1600" i="0" u="none" strike="noStrike" dirty="0">
                <a:solidFill>
                  <a:srgbClr val="000000"/>
                </a:solidFill>
                <a:effectLst/>
              </a:rPr>
              <a:t>with the Carbon Literacy Project</a:t>
            </a:r>
          </a:p>
          <a:p>
            <a:pPr marL="285750" indent="-285750">
              <a:buFont typeface="Wingdings" pitchFamily="2" charset="2"/>
              <a:buChar char="v"/>
            </a:pPr>
            <a:endParaRPr lang="en-GB" sz="1100" b="1" dirty="0">
              <a:solidFill>
                <a:srgbClr val="000000"/>
              </a:solidFill>
            </a:endParaRPr>
          </a:p>
          <a:p>
            <a:pPr marL="285750" indent="-285750">
              <a:buFont typeface="Wingdings" pitchFamily="2" charset="2"/>
              <a:buChar char="v"/>
            </a:pPr>
            <a:r>
              <a:rPr lang="en-GB" sz="1600" b="1" dirty="0">
                <a:solidFill>
                  <a:srgbClr val="000000"/>
                </a:solidFill>
              </a:rPr>
              <a:t>Studies include: </a:t>
            </a:r>
          </a:p>
          <a:p>
            <a:pPr marL="742950" lvl="1" indent="-285750">
              <a:buFont typeface="Wingdings" pitchFamily="2" charset="2"/>
              <a:buChar char="v"/>
            </a:pPr>
            <a:r>
              <a:rPr lang="en-GB" sz="1400" b="1" dirty="0">
                <a:solidFill>
                  <a:srgbClr val="000000"/>
                </a:solidFill>
              </a:rPr>
              <a:t>Cambridge University </a:t>
            </a:r>
            <a:r>
              <a:rPr lang="en-GB" sz="1400" dirty="0">
                <a:solidFill>
                  <a:srgbClr val="000000"/>
                </a:solidFill>
              </a:rPr>
              <a:t>Institute of Sustainability Leadership Business Sustainability Management Course </a:t>
            </a:r>
          </a:p>
          <a:p>
            <a:pPr marL="742950" lvl="1" indent="-285750">
              <a:buFont typeface="Wingdings" pitchFamily="2" charset="2"/>
              <a:buChar char="v"/>
            </a:pPr>
            <a:r>
              <a:rPr lang="en-US" sz="1400" b="1" dirty="0">
                <a:solidFill>
                  <a:srgbClr val="000000"/>
                </a:solidFill>
              </a:rPr>
              <a:t>Doughnut Economics Action Lab </a:t>
            </a:r>
            <a:r>
              <a:rPr lang="en-US" sz="1400" dirty="0">
                <a:solidFill>
                  <a:srgbClr val="000000"/>
                </a:solidFill>
              </a:rPr>
              <a:t>(DEAL) Doughnut Design for Business Training </a:t>
            </a:r>
          </a:p>
          <a:p>
            <a:pPr marL="742950" lvl="1" indent="-285750">
              <a:buFont typeface="Wingdings" pitchFamily="2" charset="2"/>
              <a:buChar char="v"/>
            </a:pPr>
            <a:r>
              <a:rPr lang="en-US" sz="1400" dirty="0">
                <a:solidFill>
                  <a:srgbClr val="000000"/>
                </a:solidFill>
              </a:rPr>
              <a:t>T</a:t>
            </a:r>
            <a:r>
              <a:rPr lang="en-GB" sz="1400" dirty="0">
                <a:solidFill>
                  <a:srgbClr val="000000"/>
                </a:solidFill>
              </a:rPr>
              <a:t>rained </a:t>
            </a:r>
            <a:r>
              <a:rPr lang="en-GB" sz="1400" b="1" dirty="0">
                <a:solidFill>
                  <a:srgbClr val="000000"/>
                </a:solidFill>
              </a:rPr>
              <a:t>B-Corp </a:t>
            </a:r>
            <a:r>
              <a:rPr lang="en-GB" sz="1400" dirty="0">
                <a:solidFill>
                  <a:srgbClr val="000000"/>
                </a:solidFill>
              </a:rPr>
              <a:t>B-Leader</a:t>
            </a:r>
          </a:p>
          <a:p>
            <a:pPr marL="742950" lvl="1" indent="-285750">
              <a:buFont typeface="Wingdings" pitchFamily="2" charset="2"/>
              <a:buChar char="v"/>
            </a:pPr>
            <a:r>
              <a:rPr lang="en-GB" sz="1400" b="1" dirty="0">
                <a:solidFill>
                  <a:srgbClr val="000000"/>
                </a:solidFill>
              </a:rPr>
              <a:t>UCL</a:t>
            </a:r>
            <a:r>
              <a:rPr lang="en-GB" sz="1400" dirty="0">
                <a:solidFill>
                  <a:srgbClr val="000000"/>
                </a:solidFill>
              </a:rPr>
              <a:t> Behaviour Change Course </a:t>
            </a:r>
          </a:p>
          <a:p>
            <a:endParaRPr lang="en-GB" sz="1100" dirty="0">
              <a:solidFill>
                <a:srgbClr val="000000"/>
              </a:solidFill>
            </a:endParaRPr>
          </a:p>
          <a:p>
            <a:pPr marL="285750" indent="-285750">
              <a:buFont typeface="Wingdings" pitchFamily="2" charset="2"/>
              <a:buChar char="v"/>
            </a:pPr>
            <a:r>
              <a:rPr lang="en-GB" sz="1600" dirty="0">
                <a:solidFill>
                  <a:srgbClr val="000000"/>
                </a:solidFill>
              </a:rPr>
              <a:t>Finalist in The Business Culture Awards </a:t>
            </a:r>
            <a:r>
              <a:rPr lang="en-GB" sz="1600" b="1" dirty="0">
                <a:solidFill>
                  <a:srgbClr val="000000"/>
                </a:solidFill>
              </a:rPr>
              <a:t>Consultancy of the Year (2025), </a:t>
            </a:r>
            <a:r>
              <a:rPr lang="en-GB" sz="1600" dirty="0">
                <a:solidFill>
                  <a:srgbClr val="000000"/>
                </a:solidFill>
              </a:rPr>
              <a:t>Highly commended in </a:t>
            </a:r>
            <a:r>
              <a:rPr lang="en-GB" sz="1600" b="1" dirty="0">
                <a:solidFill>
                  <a:srgbClr val="000000"/>
                </a:solidFill>
              </a:rPr>
              <a:t>The Dynamic Awards </a:t>
            </a:r>
            <a:r>
              <a:rPr lang="en-GB" sz="1600" dirty="0">
                <a:solidFill>
                  <a:srgbClr val="000000"/>
                </a:solidFill>
              </a:rPr>
              <a:t>for Inspiration (2025) &amp; Finalist in </a:t>
            </a:r>
            <a:r>
              <a:rPr lang="en-GB" sz="1600" b="1" dirty="0">
                <a:solidFill>
                  <a:srgbClr val="000000"/>
                </a:solidFill>
              </a:rPr>
              <a:t>Surrey Business Awards </a:t>
            </a:r>
            <a:r>
              <a:rPr lang="en-GB" sz="1600" dirty="0">
                <a:solidFill>
                  <a:srgbClr val="000000"/>
                </a:solidFill>
              </a:rPr>
              <a:t>Chamber Member of the Year (2025)</a:t>
            </a:r>
            <a:endParaRPr lang="en-GB" sz="1600" b="1" dirty="0">
              <a:solidFill>
                <a:srgbClr val="000000"/>
              </a:solidFill>
            </a:endParaRPr>
          </a:p>
          <a:p>
            <a:pPr marL="285750" indent="-285750">
              <a:buFont typeface="Wingdings" pitchFamily="2" charset="2"/>
              <a:buChar char="v"/>
            </a:pPr>
            <a:endParaRPr lang="en-GB" sz="1100" b="1" dirty="0">
              <a:solidFill>
                <a:srgbClr val="000000"/>
              </a:solidFill>
            </a:endParaRPr>
          </a:p>
          <a:p>
            <a:pPr marL="285750" indent="-285750">
              <a:buFont typeface="Wingdings" pitchFamily="2" charset="2"/>
              <a:buChar char="v"/>
            </a:pPr>
            <a:r>
              <a:rPr lang="en-GB" sz="1600" b="1" dirty="0">
                <a:solidFill>
                  <a:srgbClr val="000000"/>
                </a:solidFill>
              </a:rPr>
              <a:t>Volunteer</a:t>
            </a:r>
            <a:r>
              <a:rPr lang="en-GB" sz="1600" dirty="0">
                <a:solidFill>
                  <a:srgbClr val="000000"/>
                </a:solidFill>
              </a:rPr>
              <a:t> </a:t>
            </a:r>
            <a:r>
              <a:rPr lang="en-GB" sz="1600" b="1" dirty="0">
                <a:solidFill>
                  <a:srgbClr val="000000"/>
                </a:solidFill>
              </a:rPr>
              <a:t>/ Supporter </a:t>
            </a:r>
            <a:r>
              <a:rPr lang="en-GB" sz="1600" dirty="0">
                <a:solidFill>
                  <a:srgbClr val="000000"/>
                </a:solidFill>
              </a:rPr>
              <a:t>with Zero Carbon Guildford, Surrey Climate Commission, Guildford Lions, LEAD Network UK Chapter, Disability Challengers &amp; Goal 17</a:t>
            </a:r>
          </a:p>
          <a:p>
            <a:endParaRPr lang="en-GB" sz="1100" dirty="0">
              <a:solidFill>
                <a:srgbClr val="000000"/>
              </a:solidFill>
            </a:endParaRPr>
          </a:p>
          <a:p>
            <a:pPr marL="285750" indent="-285750">
              <a:buFont typeface="Wingdings" pitchFamily="2" charset="2"/>
              <a:buChar char="v"/>
            </a:pPr>
            <a:r>
              <a:rPr lang="en-GB" sz="1600" dirty="0">
                <a:solidFill>
                  <a:srgbClr val="000000"/>
                </a:solidFill>
              </a:rPr>
              <a:t>Donates 2% of all business project fees to </a:t>
            </a:r>
            <a:r>
              <a:rPr lang="en-GB" sz="1600" b="1" dirty="0">
                <a:solidFill>
                  <a:srgbClr val="000000"/>
                </a:solidFill>
              </a:rPr>
              <a:t>charity</a:t>
            </a:r>
            <a:endParaRPr lang="en-GB" sz="1600" dirty="0">
              <a:solidFill>
                <a:srgbClr val="000000"/>
              </a:solidFill>
            </a:endParaRPr>
          </a:p>
          <a:p>
            <a:pPr marL="285750" indent="-285750">
              <a:buFont typeface="Wingdings" pitchFamily="2" charset="2"/>
              <a:buChar char="v"/>
            </a:pPr>
            <a:endParaRPr lang="en-GB" sz="1600" b="0" i="0" u="none" strike="noStrike" dirty="0">
              <a:solidFill>
                <a:srgbClr val="000000"/>
              </a:solidFill>
              <a:effectLst/>
            </a:endParaRPr>
          </a:p>
        </p:txBody>
      </p:sp>
      <p:pic>
        <p:nvPicPr>
          <p:cNvPr id="11" name="Picture 10">
            <a:extLst>
              <a:ext uri="{FF2B5EF4-FFF2-40B4-BE49-F238E27FC236}">
                <a16:creationId xmlns:a16="http://schemas.microsoft.com/office/drawing/2014/main" id="{31931BA1-9E48-3F49-BF26-CB3F134BFA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162" y="1919778"/>
            <a:ext cx="3379626" cy="2254184"/>
          </a:xfrm>
          <a:prstGeom prst="rect">
            <a:avLst/>
          </a:prstGeom>
        </p:spPr>
      </p:pic>
      <p:pic>
        <p:nvPicPr>
          <p:cNvPr id="17" name="Picture 16" descr="A logo for a company&#10;&#10;Description automatically generated">
            <a:extLst>
              <a:ext uri="{FF2B5EF4-FFF2-40B4-BE49-F238E27FC236}">
                <a16:creationId xmlns:a16="http://schemas.microsoft.com/office/drawing/2014/main" id="{E59C6B7A-FD11-5D20-7542-8E120C87E3FE}"/>
              </a:ext>
            </a:extLst>
          </p:cNvPr>
          <p:cNvPicPr>
            <a:picLocks noChangeAspect="1"/>
          </p:cNvPicPr>
          <p:nvPr/>
        </p:nvPicPr>
        <p:blipFill>
          <a:blip r:embed="rId3"/>
          <a:stretch>
            <a:fillRect/>
          </a:stretch>
        </p:blipFill>
        <p:spPr>
          <a:xfrm>
            <a:off x="626609" y="199330"/>
            <a:ext cx="3274384" cy="1043652"/>
          </a:xfrm>
          <a:prstGeom prst="rect">
            <a:avLst/>
          </a:prstGeom>
        </p:spPr>
      </p:pic>
      <p:pic>
        <p:nvPicPr>
          <p:cNvPr id="2" name="Picture 1" descr="A group of logos and text&#10;&#10;AI-generated content may be incorrect.">
            <a:extLst>
              <a:ext uri="{FF2B5EF4-FFF2-40B4-BE49-F238E27FC236}">
                <a16:creationId xmlns:a16="http://schemas.microsoft.com/office/drawing/2014/main" id="{812D7F5F-548A-646B-32B8-5E94C39757DB}"/>
              </a:ext>
            </a:extLst>
          </p:cNvPr>
          <p:cNvPicPr>
            <a:picLocks noChangeAspect="1"/>
          </p:cNvPicPr>
          <p:nvPr/>
        </p:nvPicPr>
        <p:blipFill>
          <a:blip r:embed="rId4"/>
          <a:stretch>
            <a:fillRect/>
          </a:stretch>
        </p:blipFill>
        <p:spPr>
          <a:xfrm>
            <a:off x="433162" y="4390231"/>
            <a:ext cx="3610337" cy="1444977"/>
          </a:xfrm>
          <a:prstGeom prst="rect">
            <a:avLst/>
          </a:prstGeom>
        </p:spPr>
      </p:pic>
      <p:pic>
        <p:nvPicPr>
          <p:cNvPr id="4" name="Picture 1" descr="page5image55323824">
            <a:extLst>
              <a:ext uri="{FF2B5EF4-FFF2-40B4-BE49-F238E27FC236}">
                <a16:creationId xmlns:a16="http://schemas.microsoft.com/office/drawing/2014/main" id="{12EC448A-CC38-853A-3355-CDF23AE5B56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89315" y="44262"/>
            <a:ext cx="1406785" cy="142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4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43D1EA-4096-F127-55BE-C3A1EEE4D34B}"/>
              </a:ext>
            </a:extLst>
          </p:cNvPr>
          <p:cNvSpPr txBox="1">
            <a:spLocks/>
          </p:cNvSpPr>
          <p:nvPr/>
        </p:nvSpPr>
        <p:spPr>
          <a:xfrm>
            <a:off x="0" y="65424"/>
            <a:ext cx="11802528" cy="581240"/>
          </a:xfrm>
          <a:prstGeom prst="rect">
            <a:avLst/>
          </a:prstGeom>
        </p:spPr>
        <p:txBody>
          <a:bodyPr vert="horz" lIns="182880" tIns="182880" rIns="182880" bIns="182880" rtlCol="0">
            <a:noAutofit/>
          </a:bodyPr>
          <a:lstStyle>
            <a:lvl1pPr>
              <a:defRPr>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tab pos="1219200" algn="l"/>
                <a:tab pos="1829435" algn="l"/>
                <a:tab pos="3166745" algn="l"/>
                <a:tab pos="4389755" algn="l"/>
              </a:tabLst>
              <a:defRPr/>
            </a:pPr>
            <a:r>
              <a:rPr kumimoji="0" lang="en-US" sz="4000" b="1" i="0" u="none" strike="noStrike" kern="0" cap="none" spc="-20" normalizeH="0" baseline="0" noProof="0" dirty="0">
                <a:ln>
                  <a:noFill/>
                </a:ln>
                <a:solidFill>
                  <a:srgbClr val="0099D8"/>
                </a:solidFill>
                <a:effectLst/>
                <a:uLnTx/>
                <a:uFillTx/>
                <a:latin typeface="Calibri"/>
                <a:ea typeface="+mj-ea"/>
                <a:cs typeface="+mj-cs"/>
              </a:rPr>
              <a:t>Course Reviews</a:t>
            </a:r>
          </a:p>
        </p:txBody>
      </p:sp>
      <p:sp>
        <p:nvSpPr>
          <p:cNvPr id="11" name="Horizontal Scroll 10">
            <a:extLst>
              <a:ext uri="{FF2B5EF4-FFF2-40B4-BE49-F238E27FC236}">
                <a16:creationId xmlns:a16="http://schemas.microsoft.com/office/drawing/2014/main" id="{E75B8156-176C-637A-10B5-37C108325AB1}"/>
              </a:ext>
            </a:extLst>
          </p:cNvPr>
          <p:cNvSpPr/>
          <p:nvPr/>
        </p:nvSpPr>
        <p:spPr>
          <a:xfrm>
            <a:off x="5693885" y="2766063"/>
            <a:ext cx="5895860" cy="1824233"/>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“Very thorough and interesting course delivered by Ali. It’s given me a great basis of understanding and will be useful to apply to business and personal activities in order to achieve net zero in the future. I would definitely recommend for anyone starting the journey.”</a:t>
            </a:r>
            <a:endParaRPr lang="en-US" sz="1400" dirty="0"/>
          </a:p>
        </p:txBody>
      </p:sp>
      <p:sp>
        <p:nvSpPr>
          <p:cNvPr id="12" name="Horizontal Scroll 11">
            <a:extLst>
              <a:ext uri="{FF2B5EF4-FFF2-40B4-BE49-F238E27FC236}">
                <a16:creationId xmlns:a16="http://schemas.microsoft.com/office/drawing/2014/main" id="{9A7394C1-A814-3BC5-C524-42D45D1CDBAA}"/>
              </a:ext>
            </a:extLst>
          </p:cNvPr>
          <p:cNvSpPr/>
          <p:nvPr/>
        </p:nvSpPr>
        <p:spPr>
          <a:xfrm>
            <a:off x="5693885" y="1166414"/>
            <a:ext cx="5895860" cy="1616332"/>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a:t>
            </a:r>
            <a:r>
              <a:rPr lang="en-GB" sz="1600" dirty="0"/>
              <a:t>High quality trainer.  Great real breadth of coverage and a  good understanding of how we can assess our personal and business activities and look to reduce emissions.”</a:t>
            </a:r>
            <a:endParaRPr lang="en-US" sz="1050" dirty="0"/>
          </a:p>
        </p:txBody>
      </p:sp>
      <p:grpSp>
        <p:nvGrpSpPr>
          <p:cNvPr id="15" name="Group 14">
            <a:extLst>
              <a:ext uri="{FF2B5EF4-FFF2-40B4-BE49-F238E27FC236}">
                <a16:creationId xmlns:a16="http://schemas.microsoft.com/office/drawing/2014/main" id="{12C29955-0BB7-724B-7729-689CA5C31D18}"/>
              </a:ext>
            </a:extLst>
          </p:cNvPr>
          <p:cNvGrpSpPr/>
          <p:nvPr/>
        </p:nvGrpSpPr>
        <p:grpSpPr>
          <a:xfrm>
            <a:off x="192143" y="2108385"/>
            <a:ext cx="5186898" cy="2481911"/>
            <a:chOff x="48923" y="1166414"/>
            <a:chExt cx="5186898" cy="2481911"/>
          </a:xfrm>
        </p:grpSpPr>
        <p:grpSp>
          <p:nvGrpSpPr>
            <p:cNvPr id="13" name="Group 12">
              <a:extLst>
                <a:ext uri="{FF2B5EF4-FFF2-40B4-BE49-F238E27FC236}">
                  <a16:creationId xmlns:a16="http://schemas.microsoft.com/office/drawing/2014/main" id="{3C75439F-AD4B-E7EF-CD0E-BF7654E399F2}"/>
                </a:ext>
              </a:extLst>
            </p:cNvPr>
            <p:cNvGrpSpPr/>
            <p:nvPr/>
          </p:nvGrpSpPr>
          <p:grpSpPr>
            <a:xfrm>
              <a:off x="311281" y="1234496"/>
              <a:ext cx="4924540" cy="2413829"/>
              <a:chOff x="4228645" y="2038350"/>
              <a:chExt cx="3912055" cy="1681951"/>
            </a:xfrm>
          </p:grpSpPr>
          <p:pic>
            <p:nvPicPr>
              <p:cNvPr id="6" name="Picture 5" descr="A screenshot of a review&#10;&#10;AI-generated content may be incorrect.">
                <a:extLst>
                  <a:ext uri="{FF2B5EF4-FFF2-40B4-BE49-F238E27FC236}">
                    <a16:creationId xmlns:a16="http://schemas.microsoft.com/office/drawing/2014/main" id="{64F5EF9D-761D-D89D-9608-B594B5CA7A2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28645" y="2038350"/>
                <a:ext cx="3912055" cy="440445"/>
              </a:xfrm>
              <a:prstGeom prst="rect">
                <a:avLst/>
              </a:prstGeom>
            </p:spPr>
          </p:pic>
          <p:pic>
            <p:nvPicPr>
              <p:cNvPr id="8" name="Picture 7" descr="A screenshot of a review&#10;&#10;AI-generated content may be incorrect.">
                <a:extLst>
                  <a:ext uri="{FF2B5EF4-FFF2-40B4-BE49-F238E27FC236}">
                    <a16:creationId xmlns:a16="http://schemas.microsoft.com/office/drawing/2014/main" id="{B23278C8-EE4B-0680-43FE-18F1FED645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228645" y="2478795"/>
                <a:ext cx="3912055" cy="1241506"/>
              </a:xfrm>
              <a:prstGeom prst="rect">
                <a:avLst/>
              </a:prstGeom>
            </p:spPr>
          </p:pic>
        </p:grpSp>
        <p:sp>
          <p:nvSpPr>
            <p:cNvPr id="14" name="Rectangle 13">
              <a:extLst>
                <a:ext uri="{FF2B5EF4-FFF2-40B4-BE49-F238E27FC236}">
                  <a16:creationId xmlns:a16="http://schemas.microsoft.com/office/drawing/2014/main" id="{E3A6177A-BE0C-4CC9-A404-E997A4572F82}"/>
                </a:ext>
              </a:extLst>
            </p:cNvPr>
            <p:cNvSpPr/>
            <p:nvPr/>
          </p:nvSpPr>
          <p:spPr>
            <a:xfrm>
              <a:off x="48923" y="1166414"/>
              <a:ext cx="557005" cy="632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orizontal Scroll 15">
            <a:extLst>
              <a:ext uri="{FF2B5EF4-FFF2-40B4-BE49-F238E27FC236}">
                <a16:creationId xmlns:a16="http://schemas.microsoft.com/office/drawing/2014/main" id="{4EF25989-A536-76CE-4674-3246E847055C}"/>
              </a:ext>
            </a:extLst>
          </p:cNvPr>
          <p:cNvSpPr/>
          <p:nvPr/>
        </p:nvSpPr>
        <p:spPr>
          <a:xfrm>
            <a:off x="5693885" y="4480127"/>
            <a:ext cx="5895860" cy="2033596"/>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“A fantastic course engagingly delivered by Ali. Despite having a background in this topic I learnt a huge amount, and it has really helped me refocus my activities within my own organisation. I now have multiple concrete steps I can take to improve the sustainability of the organisation, with many of these in areas I had not even considered prior to taking the course. Thanks Ali!”</a:t>
            </a:r>
            <a:endParaRPr lang="en-US" sz="1400" dirty="0"/>
          </a:p>
        </p:txBody>
      </p:sp>
    </p:spTree>
    <p:extLst>
      <p:ext uri="{BB962C8B-B14F-4D97-AF65-F5344CB8AC3E}">
        <p14:creationId xmlns:p14="http://schemas.microsoft.com/office/powerpoint/2010/main" val="254136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3763-9034-CDD0-0BAC-06BA9C822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6958E-4BA8-36EA-0694-2A6423733D65}"/>
              </a:ext>
            </a:extLst>
          </p:cNvPr>
          <p:cNvSpPr txBox="1">
            <a:spLocks/>
          </p:cNvSpPr>
          <p:nvPr/>
        </p:nvSpPr>
        <p:spPr>
          <a:xfrm>
            <a:off x="-812298" y="-34101"/>
            <a:ext cx="13530158" cy="581240"/>
          </a:xfrm>
          <a:prstGeom prst="rect">
            <a:avLst/>
          </a:prstGeom>
        </p:spPr>
        <p:txBody>
          <a:bodyPr vert="horz" lIns="182880" tIns="182880" rIns="182880" bIns="182880" rtlCol="0">
            <a:noAutofit/>
          </a:bodyPr>
          <a:lstStyle>
            <a:lvl1pPr>
              <a:defRPr>
                <a:latin typeface="+mj-lt"/>
                <a:ea typeface="+mj-ea"/>
                <a:cs typeface="+mj-cs"/>
              </a:defRPr>
            </a:lvl1pPr>
          </a:lstStyle>
          <a:p>
            <a:pPr marL="12700" marR="0" lvl="0" indent="0" algn="ctr" defTabSz="914400" rtl="0" eaLnBrk="1" fontAlgn="auto" latinLnBrk="0" hangingPunct="1">
              <a:lnSpc>
                <a:spcPct val="100000"/>
              </a:lnSpc>
              <a:spcBef>
                <a:spcPts val="100"/>
              </a:spcBef>
              <a:spcAft>
                <a:spcPts val="0"/>
              </a:spcAft>
              <a:buClrTx/>
              <a:buSzTx/>
              <a:buFontTx/>
              <a:buNone/>
              <a:tabLst>
                <a:tab pos="1219200" algn="l"/>
                <a:tab pos="1829435" algn="l"/>
                <a:tab pos="3166745" algn="l"/>
                <a:tab pos="4389755" algn="l"/>
              </a:tabLst>
              <a:defRPr/>
            </a:pPr>
            <a:r>
              <a:rPr lang="en-US" sz="4400" b="1" kern="0" spc="-20" dirty="0">
                <a:solidFill>
                  <a:srgbClr val="0099D8"/>
                </a:solidFill>
                <a:latin typeface="Calibri"/>
              </a:rPr>
              <a:t>Consider b</a:t>
            </a:r>
            <a:r>
              <a:rPr kumimoji="0" lang="en-US" sz="4400" b="1" i="0" u="none" strike="noStrike" kern="0" cap="none" spc="-20" normalizeH="0" baseline="0" noProof="0" dirty="0" err="1">
                <a:ln>
                  <a:noFill/>
                </a:ln>
                <a:solidFill>
                  <a:srgbClr val="0099D8"/>
                </a:solidFill>
                <a:effectLst/>
                <a:uLnTx/>
                <a:uFillTx/>
                <a:latin typeface="Calibri"/>
                <a:ea typeface="+mj-ea"/>
                <a:cs typeface="+mj-cs"/>
              </a:rPr>
              <a:t>ecoming</a:t>
            </a:r>
            <a:r>
              <a:rPr kumimoji="0" lang="en-US" sz="4400" b="1" i="0" u="none" strike="noStrike" kern="0" cap="none" spc="-20" normalizeH="0" baseline="0" noProof="0" dirty="0">
                <a:ln>
                  <a:noFill/>
                </a:ln>
                <a:solidFill>
                  <a:srgbClr val="0099D8"/>
                </a:solidFill>
                <a:effectLst/>
                <a:uLnTx/>
                <a:uFillTx/>
                <a:latin typeface="Calibri"/>
                <a:ea typeface="+mj-ea"/>
                <a:cs typeface="+mj-cs"/>
              </a:rPr>
              <a:t> a Carbon Literate Organisation</a:t>
            </a:r>
          </a:p>
        </p:txBody>
      </p:sp>
      <p:pic>
        <p:nvPicPr>
          <p:cNvPr id="6" name="Picture 5">
            <a:extLst>
              <a:ext uri="{FF2B5EF4-FFF2-40B4-BE49-F238E27FC236}">
                <a16:creationId xmlns:a16="http://schemas.microsoft.com/office/drawing/2014/main" id="{588E20FE-0515-2BC3-2F2B-9C859E1D31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08545" y="886186"/>
            <a:ext cx="7658764" cy="5506903"/>
          </a:xfrm>
          <a:prstGeom prst="rect">
            <a:avLst/>
          </a:prstGeom>
        </p:spPr>
      </p:pic>
      <p:sp>
        <p:nvSpPr>
          <p:cNvPr id="5" name="Rectangle 2">
            <a:extLst>
              <a:ext uri="{FF2B5EF4-FFF2-40B4-BE49-F238E27FC236}">
                <a16:creationId xmlns:a16="http://schemas.microsoft.com/office/drawing/2014/main" id="{E5294370-1F33-BF45-6DCD-B98E2817EAD6}"/>
              </a:ext>
            </a:extLst>
          </p:cNvPr>
          <p:cNvSpPr>
            <a:spLocks noChangeArrowheads="1"/>
          </p:cNvSpPr>
          <p:nvPr/>
        </p:nvSpPr>
        <p:spPr bwMode="auto">
          <a:xfrm>
            <a:off x="132202" y="3303357"/>
            <a:ext cx="4176343"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rPr>
              <a:t>Key steps to becoming Bronze certified Carbon Literate Organisation</a:t>
            </a:r>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rgbClr val="212121"/>
                </a:solidFill>
                <a:effectLst/>
                <a:latin typeface="Aptos" panose="020B0004020202020204" pitchFamily="34" charset="0"/>
              </a:rPr>
              <a:t>One trained </a:t>
            </a:r>
            <a:r>
              <a:rPr kumimoji="0" lang="en-US" altLang="en-US" sz="1400" b="1" i="0" u="none" strike="noStrike" cap="none" normalizeH="0" baseline="0" dirty="0">
                <a:ln>
                  <a:noFill/>
                </a:ln>
                <a:solidFill>
                  <a:srgbClr val="212121"/>
                </a:solidFill>
                <a:effectLst/>
                <a:latin typeface="Aptos" panose="020B0004020202020204" pitchFamily="34" charset="0"/>
              </a:rPr>
              <a:t>Board member</a:t>
            </a:r>
            <a:r>
              <a:rPr kumimoji="0" lang="en-US" altLang="en-US" sz="1400" b="0" i="0" u="none" strike="noStrike" cap="none" normalizeH="0" baseline="0" dirty="0">
                <a:ln>
                  <a:noFill/>
                </a:ln>
                <a:solidFill>
                  <a:srgbClr val="212121"/>
                </a:solidFill>
                <a:effectLst/>
                <a:latin typeface="Aptos" panose="020B0004020202020204" pitchFamily="34" charset="0"/>
              </a:rPr>
              <a:t> </a:t>
            </a:r>
            <a:endParaRPr kumimoji="0" lang="en-US" altLang="en-US" sz="1600" b="0" i="0" u="none" strike="noStrike" cap="none" normalizeH="0" baseline="0" dirty="0">
              <a:ln>
                <a:noFill/>
              </a:ln>
              <a:solidFill>
                <a:srgbClr val="212121"/>
              </a:solidFill>
              <a:effectLst/>
              <a:latin typeface="Aptos" panose="020B00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rgbClr val="212121"/>
                </a:solidFill>
                <a:effectLst/>
                <a:latin typeface="Aptos" panose="020B0004020202020204" pitchFamily="34" charset="0"/>
              </a:rPr>
              <a:t>Commit to an </a:t>
            </a:r>
            <a:r>
              <a:rPr kumimoji="0" lang="en-US" altLang="en-US" sz="1400" b="1" i="0" u="none" strike="noStrike" cap="none" normalizeH="0" baseline="0" dirty="0">
                <a:ln>
                  <a:noFill/>
                </a:ln>
                <a:solidFill>
                  <a:srgbClr val="212121"/>
                </a:solidFill>
                <a:effectLst/>
                <a:latin typeface="Aptos" panose="020B0004020202020204" pitchFamily="34" charset="0"/>
              </a:rPr>
              <a:t>on-going carbon literacy plan</a:t>
            </a:r>
            <a:r>
              <a:rPr kumimoji="0" lang="en-US" altLang="en-US" sz="1400" b="0" i="0" u="none" strike="noStrike" cap="none" normalizeH="0" baseline="0" dirty="0">
                <a:ln>
                  <a:noFill/>
                </a:ln>
                <a:solidFill>
                  <a:srgbClr val="212121"/>
                </a:solidFill>
                <a:effectLst/>
                <a:latin typeface="Aptos" panose="020B0004020202020204" pitchFamily="34" charset="0"/>
              </a:rPr>
              <a:t>, eg training more team members &amp; any new starters</a:t>
            </a:r>
            <a:endParaRPr kumimoji="0" lang="en-US" altLang="en-US" sz="1600" b="0" i="0" u="none" strike="noStrike" cap="none" normalizeH="0" baseline="0" dirty="0">
              <a:ln>
                <a:noFill/>
              </a:ln>
              <a:solidFill>
                <a:srgbClr val="212121"/>
              </a:solidFill>
              <a:effectLst/>
              <a:latin typeface="Aptos" panose="020B00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rgbClr val="212121"/>
                </a:solidFill>
                <a:effectLst/>
                <a:latin typeface="Aptos" panose="020B0004020202020204" pitchFamily="34" charset="0"/>
              </a:rPr>
              <a:t>Film &amp; share a </a:t>
            </a:r>
            <a:r>
              <a:rPr kumimoji="0" lang="en-US" altLang="en-US" sz="1400" b="1" i="0" u="none" strike="noStrike" cap="none" normalizeH="0" baseline="0" dirty="0">
                <a:ln>
                  <a:noFill/>
                </a:ln>
                <a:solidFill>
                  <a:srgbClr val="212121"/>
                </a:solidFill>
                <a:effectLst/>
                <a:latin typeface="Aptos" panose="020B0004020202020204" pitchFamily="34" charset="0"/>
              </a:rPr>
              <a:t>short leadership video</a:t>
            </a:r>
            <a:r>
              <a:rPr kumimoji="0" lang="en-US" altLang="en-US" sz="1400" b="0" i="0" u="none" strike="noStrike" cap="none" normalizeH="0" baseline="0" dirty="0">
                <a:ln>
                  <a:noFill/>
                </a:ln>
                <a:solidFill>
                  <a:srgbClr val="212121"/>
                </a:solidFill>
                <a:effectLst/>
                <a:latin typeface="Aptos" panose="020B0004020202020204" pitchFamily="34" charset="0"/>
              </a:rPr>
              <a:t> on Carbon Literacy &amp; why it matters for your organisation</a:t>
            </a:r>
            <a:r>
              <a:rPr kumimoji="0" lang="en-US" altLang="en-US" sz="1400" b="0" i="0" u="none" strike="noStrike" cap="none" normalizeH="0" baseline="0" dirty="0">
                <a:ln>
                  <a:noFill/>
                </a:ln>
                <a:solidFill>
                  <a:schemeClr val="tx1"/>
                </a:solidFill>
                <a:effectLst/>
                <a:latin typeface="Aptos" panose="020B0004020202020204" pitchFamily="34" charset="0"/>
              </a:rPr>
              <a:t> </a:t>
            </a:r>
            <a:r>
              <a:rPr kumimoji="0" lang="en-US" altLang="en-US" sz="1400" b="0" i="0" u="none" strike="noStrike" cap="none" normalizeH="0" baseline="0" dirty="0">
                <a:ln>
                  <a:noFill/>
                </a:ln>
                <a:solidFill>
                  <a:srgbClr val="212121"/>
                </a:solidFill>
                <a:effectLst/>
                <a:latin typeface="Aptos" panose="020B0004020202020204" pitchFamily="34" charset="0"/>
              </a:rPr>
              <a:t>(clear guidelines given)</a:t>
            </a:r>
            <a:endParaRPr kumimoji="0" lang="en-US" altLang="en-US" sz="1600" b="0" i="0" u="none" strike="noStrike" cap="none" normalizeH="0" baseline="0" dirty="0">
              <a:ln>
                <a:noFill/>
              </a:ln>
              <a:solidFill>
                <a:srgbClr val="212121"/>
              </a:solidFill>
              <a:effectLst/>
              <a:latin typeface="Aptos" panose="020B00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rgbClr val="212121"/>
                </a:solidFill>
                <a:effectLst/>
                <a:latin typeface="Aptos" panose="020B0004020202020204" pitchFamily="34" charset="0"/>
              </a:rPr>
              <a:t>Track carbon literacy outputs</a:t>
            </a:r>
            <a:r>
              <a:rPr kumimoji="0" lang="en-US" altLang="en-US" sz="1400" b="0" i="0" u="none" strike="noStrike" cap="none" normalizeH="0" baseline="0" dirty="0">
                <a:ln>
                  <a:noFill/>
                </a:ln>
                <a:solidFill>
                  <a:srgbClr val="212121"/>
                </a:solidFill>
                <a:effectLst/>
                <a:latin typeface="Aptos" panose="020B0004020202020204" pitchFamily="34" charset="0"/>
              </a:rPr>
              <a:t> &amp; actions (good practice anyway to ensure real progress)</a:t>
            </a:r>
            <a:endParaRPr kumimoji="0" lang="en-US" altLang="en-US" sz="1600" b="0" i="0" u="none" strike="noStrike" cap="none" normalizeH="0" baseline="0" dirty="0">
              <a:ln>
                <a:noFill/>
              </a:ln>
              <a:solidFill>
                <a:srgbClr val="21212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8" name="Picture 2">
            <a:extLst>
              <a:ext uri="{FF2B5EF4-FFF2-40B4-BE49-F238E27FC236}">
                <a16:creationId xmlns:a16="http://schemas.microsoft.com/office/drawing/2014/main" id="{6E86FFAB-EC3C-FF30-C2C1-CB0BAFDB69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8600" y="1082193"/>
            <a:ext cx="2128326" cy="212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03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5A707B-8DE6-42CC-2475-C0956F9737A4}"/>
              </a:ext>
            </a:extLst>
          </p:cNvPr>
          <p:cNvPicPr>
            <a:picLocks noChangeAspect="1"/>
          </p:cNvPicPr>
          <p:nvPr/>
        </p:nvPicPr>
        <p:blipFill>
          <a:blip r:embed="rId3"/>
          <a:stretch>
            <a:fillRect/>
          </a:stretch>
        </p:blipFill>
        <p:spPr>
          <a:xfrm>
            <a:off x="313487" y="2032739"/>
            <a:ext cx="6165877" cy="4357122"/>
          </a:xfrm>
          <a:prstGeom prst="rect">
            <a:avLst/>
          </a:prstGeom>
        </p:spPr>
      </p:pic>
      <p:pic>
        <p:nvPicPr>
          <p:cNvPr id="4" name="Picture 1" descr="page5image55323824">
            <a:extLst>
              <a:ext uri="{FF2B5EF4-FFF2-40B4-BE49-F238E27FC236}">
                <a16:creationId xmlns:a16="http://schemas.microsoft.com/office/drawing/2014/main" id="{93A7785C-D2DB-9E7B-C05B-EEE1EC2F3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0173" y="5387989"/>
            <a:ext cx="1219200" cy="1231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9BA405-BD85-8062-D3FA-79D8268E6E2E}"/>
              </a:ext>
            </a:extLst>
          </p:cNvPr>
          <p:cNvSpPr txBox="1"/>
          <p:nvPr/>
        </p:nvSpPr>
        <p:spPr>
          <a:xfrm>
            <a:off x="478175" y="0"/>
            <a:ext cx="11235650" cy="2193806"/>
          </a:xfrm>
          <a:prstGeom prst="rect">
            <a:avLst/>
          </a:prstGeom>
          <a:noFill/>
        </p:spPr>
        <p:txBody>
          <a:bodyPr wrap="square" rtlCol="0">
            <a:spAutoFit/>
          </a:bodyPr>
          <a:lstStyle/>
          <a:p>
            <a:pPr algn="ctr">
              <a:lnSpc>
                <a:spcPct val="150000"/>
              </a:lnSpc>
            </a:pPr>
            <a:r>
              <a:rPr lang="en-US" sz="4800" b="1" spc="-20" dirty="0">
                <a:solidFill>
                  <a:srgbClr val="0099D8"/>
                </a:solidFill>
                <a:latin typeface="Gotham-Book"/>
                <a:ea typeface="+mj-ea"/>
              </a:rPr>
              <a:t>Find out more about Carbon Literacy </a:t>
            </a:r>
            <a:r>
              <a:rPr lang="en-US" sz="4800" b="1" spc="-20" dirty="0">
                <a:latin typeface="Gotham-Book"/>
                <a:ea typeface="+mj-ea"/>
              </a:rPr>
              <a:t>Training with Plans With Purpose here:</a:t>
            </a:r>
          </a:p>
        </p:txBody>
      </p:sp>
      <p:pic>
        <p:nvPicPr>
          <p:cNvPr id="6" name="Picture 5">
            <a:extLst>
              <a:ext uri="{FF2B5EF4-FFF2-40B4-BE49-F238E27FC236}">
                <a16:creationId xmlns:a16="http://schemas.microsoft.com/office/drawing/2014/main" id="{895190EE-6388-E086-67C8-5AE3C35711B0}"/>
              </a:ext>
            </a:extLst>
          </p:cNvPr>
          <p:cNvPicPr>
            <a:picLocks noChangeAspect="1"/>
          </p:cNvPicPr>
          <p:nvPr/>
        </p:nvPicPr>
        <p:blipFill>
          <a:blip r:embed="rId5"/>
          <a:stretch>
            <a:fillRect/>
          </a:stretch>
        </p:blipFill>
        <p:spPr>
          <a:xfrm>
            <a:off x="6266864" y="2353862"/>
            <a:ext cx="3875942" cy="3875942"/>
          </a:xfrm>
          <a:prstGeom prst="rect">
            <a:avLst/>
          </a:prstGeom>
        </p:spPr>
      </p:pic>
    </p:spTree>
    <p:extLst>
      <p:ext uri="{BB962C8B-B14F-4D97-AF65-F5344CB8AC3E}">
        <p14:creationId xmlns:p14="http://schemas.microsoft.com/office/powerpoint/2010/main" val="169307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067D-702D-B613-0C9A-8E089AFA1B1A}"/>
              </a:ext>
            </a:extLst>
          </p:cNvPr>
          <p:cNvSpPr>
            <a:spLocks noGrp="1"/>
          </p:cNvSpPr>
          <p:nvPr>
            <p:ph type="title"/>
          </p:nvPr>
        </p:nvSpPr>
        <p:spPr>
          <a:xfrm>
            <a:off x="8903623" y="211016"/>
            <a:ext cx="3210724" cy="4431983"/>
          </a:xfrm>
        </p:spPr>
        <p:txBody>
          <a:bodyPr/>
          <a:lstStyle/>
          <a:p>
            <a:pPr marL="12700" algn="ctr">
              <a:spcBef>
                <a:spcPts val="100"/>
              </a:spcBef>
              <a:tabLst>
                <a:tab pos="1219200" algn="l"/>
                <a:tab pos="1829435" algn="l"/>
                <a:tab pos="3166745" algn="l"/>
                <a:tab pos="4389755" algn="l"/>
              </a:tabLst>
            </a:pPr>
            <a:r>
              <a:rPr lang="en-US" sz="4800" b="1" spc="-20" dirty="0">
                <a:solidFill>
                  <a:srgbClr val="0099D8"/>
                </a:solidFill>
              </a:rPr>
              <a:t>The Carbon Literacy Project:</a:t>
            </a:r>
            <a:br>
              <a:rPr lang="en-US" sz="4800" b="1" spc="-20" dirty="0">
                <a:solidFill>
                  <a:srgbClr val="0099D8"/>
                </a:solidFill>
              </a:rPr>
            </a:br>
            <a:r>
              <a:rPr lang="en-US" spc="-20" dirty="0">
                <a:solidFill>
                  <a:schemeClr val="tx1"/>
                </a:solidFill>
              </a:rPr>
              <a:t>Get certified Climate Literate &amp; become part of the movement</a:t>
            </a:r>
            <a:endParaRPr lang="en-US" sz="4800" spc="-20" dirty="0">
              <a:solidFill>
                <a:schemeClr val="tx1"/>
              </a:solidFill>
            </a:endParaRPr>
          </a:p>
        </p:txBody>
      </p:sp>
      <p:pic>
        <p:nvPicPr>
          <p:cNvPr id="5" name="Graphic 4" descr="Web cam with solid fill">
            <a:extLst>
              <a:ext uri="{FF2B5EF4-FFF2-40B4-BE49-F238E27FC236}">
                <a16:creationId xmlns:a16="http://schemas.microsoft.com/office/drawing/2014/main" id="{92A32C2C-7224-DEDD-6965-2D2974E3C5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4302" y="3026534"/>
            <a:ext cx="1162878" cy="1162878"/>
          </a:xfrm>
          <a:prstGeom prst="rect">
            <a:avLst/>
          </a:prstGeom>
        </p:spPr>
      </p:pic>
      <p:pic>
        <p:nvPicPr>
          <p:cNvPr id="3" name="Picture 1" descr="page5image55323824">
            <a:extLst>
              <a:ext uri="{FF2B5EF4-FFF2-40B4-BE49-F238E27FC236}">
                <a16:creationId xmlns:a16="http://schemas.microsoft.com/office/drawing/2014/main" id="{B24EAEE7-5315-5216-7B45-462141F0AC2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95147" y="5415084"/>
            <a:ext cx="12192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45DC32-6B20-5D0E-B05B-A4C6C83FB2AB}"/>
              </a:ext>
            </a:extLst>
          </p:cNvPr>
          <p:cNvPicPr>
            <a:picLocks noChangeAspect="1"/>
          </p:cNvPicPr>
          <p:nvPr/>
        </p:nvPicPr>
        <p:blipFill>
          <a:blip r:embed="rId6"/>
          <a:srcRect t="23374" b="38912"/>
          <a:stretch>
            <a:fillRect/>
          </a:stretch>
        </p:blipFill>
        <p:spPr>
          <a:xfrm>
            <a:off x="-21353" y="0"/>
            <a:ext cx="8183402" cy="6679096"/>
          </a:xfrm>
          <a:prstGeom prst="rect">
            <a:avLst/>
          </a:prstGeom>
        </p:spPr>
      </p:pic>
    </p:spTree>
    <p:extLst>
      <p:ext uri="{BB962C8B-B14F-4D97-AF65-F5344CB8AC3E}">
        <p14:creationId xmlns:p14="http://schemas.microsoft.com/office/powerpoint/2010/main" val="145732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067D-702D-B613-0C9A-8E089AFA1B1A}"/>
              </a:ext>
            </a:extLst>
          </p:cNvPr>
          <p:cNvSpPr>
            <a:spLocks noGrp="1"/>
          </p:cNvSpPr>
          <p:nvPr>
            <p:ph type="title"/>
          </p:nvPr>
        </p:nvSpPr>
        <p:spPr>
          <a:xfrm>
            <a:off x="4436578" y="71648"/>
            <a:ext cx="7328962" cy="2339102"/>
          </a:xfrm>
        </p:spPr>
        <p:txBody>
          <a:bodyPr/>
          <a:lstStyle/>
          <a:p>
            <a:pPr marL="12700" algn="ctr">
              <a:spcBef>
                <a:spcPts val="100"/>
              </a:spcBef>
              <a:tabLst>
                <a:tab pos="1219200" algn="l"/>
                <a:tab pos="1829435" algn="l"/>
                <a:tab pos="3166745" algn="l"/>
                <a:tab pos="4389755" algn="l"/>
              </a:tabLst>
            </a:pPr>
            <a:r>
              <a:rPr lang="en-US" sz="5400" b="1" spc="-20" dirty="0">
                <a:solidFill>
                  <a:srgbClr val="0099D8"/>
                </a:solidFill>
              </a:rPr>
              <a:t>Carbon Literacy Certification</a:t>
            </a:r>
            <a:br>
              <a:rPr lang="en-US" sz="5400" b="1" spc="-20" dirty="0">
                <a:solidFill>
                  <a:srgbClr val="0099D8"/>
                </a:solidFill>
              </a:rPr>
            </a:br>
            <a:r>
              <a:rPr lang="en-US" sz="4000" spc="-20" dirty="0">
                <a:solidFill>
                  <a:schemeClr val="tx1"/>
                </a:solidFill>
              </a:rPr>
              <a:t>What does it involve?</a:t>
            </a:r>
            <a:endParaRPr lang="en-US" sz="5400" spc="-20" dirty="0">
              <a:solidFill>
                <a:schemeClr val="tx1"/>
              </a:solidFill>
            </a:endParaRPr>
          </a:p>
        </p:txBody>
      </p:sp>
      <p:pic>
        <p:nvPicPr>
          <p:cNvPr id="5" name="Graphic 4" descr="Web cam with solid fill">
            <a:extLst>
              <a:ext uri="{FF2B5EF4-FFF2-40B4-BE49-F238E27FC236}">
                <a16:creationId xmlns:a16="http://schemas.microsoft.com/office/drawing/2014/main" id="{92A32C2C-7224-DEDD-6965-2D2974E3C5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4302" y="3026534"/>
            <a:ext cx="1162878" cy="1162878"/>
          </a:xfrm>
          <a:prstGeom prst="rect">
            <a:avLst/>
          </a:prstGeom>
        </p:spPr>
      </p:pic>
      <p:pic>
        <p:nvPicPr>
          <p:cNvPr id="6" name="Graphic 5" descr="Coffee with solid fill">
            <a:extLst>
              <a:ext uri="{FF2B5EF4-FFF2-40B4-BE49-F238E27FC236}">
                <a16:creationId xmlns:a16="http://schemas.microsoft.com/office/drawing/2014/main" id="{2E7748FF-D4A0-AA5C-6874-B97A05C89E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3335" y="3115502"/>
            <a:ext cx="914400" cy="914400"/>
          </a:xfrm>
          <a:prstGeom prst="rect">
            <a:avLst/>
          </a:prstGeom>
        </p:spPr>
      </p:pic>
      <p:pic>
        <p:nvPicPr>
          <p:cNvPr id="3" name="Picture 1" descr="page5image55323824">
            <a:extLst>
              <a:ext uri="{FF2B5EF4-FFF2-40B4-BE49-F238E27FC236}">
                <a16:creationId xmlns:a16="http://schemas.microsoft.com/office/drawing/2014/main" id="{B24EAEE7-5315-5216-7B45-462141F0AC2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72800" y="5469432"/>
            <a:ext cx="1219200" cy="1231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2">
            <a:extLst>
              <a:ext uri="{FF2B5EF4-FFF2-40B4-BE49-F238E27FC236}">
                <a16:creationId xmlns:a16="http://schemas.microsoft.com/office/drawing/2014/main" id="{60EB0DAC-0AAC-817C-8250-F36875F218C2}"/>
              </a:ext>
            </a:extLst>
          </p:cNvPr>
          <p:cNvGraphicFramePr>
            <a:graphicFrameLocks/>
          </p:cNvGraphicFramePr>
          <p:nvPr>
            <p:extLst>
              <p:ext uri="{D42A27DB-BD31-4B8C-83A1-F6EECF244321}">
                <p14:modId xmlns:p14="http://schemas.microsoft.com/office/powerpoint/2010/main" val="593935951"/>
              </p:ext>
            </p:extLst>
          </p:nvPr>
        </p:nvGraphicFramePr>
        <p:xfrm>
          <a:off x="5593014" y="2152698"/>
          <a:ext cx="5562627" cy="35917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1" descr="A certificate with a picture of people and icons&#10;&#10;Description automatically generated">
            <a:extLst>
              <a:ext uri="{FF2B5EF4-FFF2-40B4-BE49-F238E27FC236}">
                <a16:creationId xmlns:a16="http://schemas.microsoft.com/office/drawing/2014/main" id="{8F53FDA6-E3C6-0203-86EF-50520C74897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0" y="-1"/>
            <a:ext cx="4677508" cy="661351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72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067D-702D-B613-0C9A-8E089AFA1B1A}"/>
              </a:ext>
            </a:extLst>
          </p:cNvPr>
          <p:cNvSpPr>
            <a:spLocks noGrp="1"/>
          </p:cNvSpPr>
          <p:nvPr>
            <p:ph type="title"/>
          </p:nvPr>
        </p:nvSpPr>
        <p:spPr>
          <a:xfrm>
            <a:off x="463505" y="366697"/>
            <a:ext cx="10815955" cy="830997"/>
          </a:xfrm>
        </p:spPr>
        <p:txBody>
          <a:bodyPr/>
          <a:lstStyle/>
          <a:p>
            <a:pPr marL="12700" algn="ctr">
              <a:spcBef>
                <a:spcPts val="100"/>
              </a:spcBef>
              <a:tabLst>
                <a:tab pos="1219200" algn="l"/>
                <a:tab pos="1829435" algn="l"/>
                <a:tab pos="3166745" algn="l"/>
                <a:tab pos="4389755" algn="l"/>
              </a:tabLst>
            </a:pPr>
            <a:r>
              <a:rPr lang="en-US" sz="5400" b="1" spc="-20" dirty="0">
                <a:solidFill>
                  <a:srgbClr val="0099D8"/>
                </a:solidFill>
              </a:rPr>
              <a:t>Course Objectives</a:t>
            </a:r>
          </a:p>
        </p:txBody>
      </p:sp>
      <p:pic>
        <p:nvPicPr>
          <p:cNvPr id="3" name="Picture 1" descr="page5image55323824">
            <a:extLst>
              <a:ext uri="{FF2B5EF4-FFF2-40B4-BE49-F238E27FC236}">
                <a16:creationId xmlns:a16="http://schemas.microsoft.com/office/drawing/2014/main" id="{B24EAEE7-5315-5216-7B45-462141F0AC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95147" y="5280246"/>
            <a:ext cx="1219200" cy="1231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C9970D23-78E8-17F6-820B-B46E1F0217DE}"/>
              </a:ext>
            </a:extLst>
          </p:cNvPr>
          <p:cNvGraphicFramePr/>
          <p:nvPr>
            <p:extLst>
              <p:ext uri="{D42A27DB-BD31-4B8C-83A1-F6EECF244321}">
                <p14:modId xmlns:p14="http://schemas.microsoft.com/office/powerpoint/2010/main" val="125657078"/>
              </p:ext>
            </p:extLst>
          </p:nvPr>
        </p:nvGraphicFramePr>
        <p:xfrm>
          <a:off x="2482166" y="-25354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AA8F00D9-247D-0C17-1A8C-3E1517123A5A}"/>
              </a:ext>
            </a:extLst>
          </p:cNvPr>
          <p:cNvGraphicFramePr/>
          <p:nvPr>
            <p:extLst>
              <p:ext uri="{D42A27DB-BD31-4B8C-83A1-F6EECF244321}">
                <p14:modId xmlns:p14="http://schemas.microsoft.com/office/powerpoint/2010/main" val="1626990240"/>
              </p:ext>
            </p:extLst>
          </p:nvPr>
        </p:nvGraphicFramePr>
        <p:xfrm>
          <a:off x="2496805" y="2407085"/>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Oval 10">
            <a:extLst>
              <a:ext uri="{FF2B5EF4-FFF2-40B4-BE49-F238E27FC236}">
                <a16:creationId xmlns:a16="http://schemas.microsoft.com/office/drawing/2014/main" id="{54F7A82A-7F7C-D5D1-DDF0-D25CAB06EFBD}"/>
              </a:ext>
            </a:extLst>
          </p:cNvPr>
          <p:cNvSpPr/>
          <p:nvPr/>
        </p:nvSpPr>
        <p:spPr>
          <a:xfrm>
            <a:off x="217267" y="1490202"/>
            <a:ext cx="1979917" cy="18337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endParaRPr lang="en-US" sz="1600" dirty="0"/>
          </a:p>
          <a:p>
            <a:pPr algn="ctr"/>
            <a:r>
              <a:rPr lang="en-US" sz="1700" b="1" dirty="0"/>
              <a:t>KNOWLEDGE</a:t>
            </a:r>
          </a:p>
        </p:txBody>
      </p:sp>
      <p:sp>
        <p:nvSpPr>
          <p:cNvPr id="12" name="Oval 11">
            <a:extLst>
              <a:ext uri="{FF2B5EF4-FFF2-40B4-BE49-F238E27FC236}">
                <a16:creationId xmlns:a16="http://schemas.microsoft.com/office/drawing/2014/main" id="{82B041F3-F137-8C5E-535B-AA501C806197}"/>
              </a:ext>
            </a:extLst>
          </p:cNvPr>
          <p:cNvSpPr/>
          <p:nvPr/>
        </p:nvSpPr>
        <p:spPr>
          <a:xfrm>
            <a:off x="217267" y="4044951"/>
            <a:ext cx="1979917" cy="1851245"/>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p>
          <a:p>
            <a:pPr algn="ctr"/>
            <a:endParaRPr lang="en-US" sz="2000" b="1" dirty="0"/>
          </a:p>
          <a:p>
            <a:pPr algn="ctr"/>
            <a:endParaRPr lang="en-US" sz="2000" b="1" dirty="0"/>
          </a:p>
          <a:p>
            <a:pPr algn="ctr"/>
            <a:r>
              <a:rPr lang="en-US" b="1" dirty="0"/>
              <a:t>ACTION</a:t>
            </a:r>
            <a:endParaRPr lang="en-US" sz="2000" b="1" dirty="0"/>
          </a:p>
        </p:txBody>
      </p:sp>
      <p:pic>
        <p:nvPicPr>
          <p:cNvPr id="5" name="Graphic 4" descr="Head with gears with solid fill">
            <a:extLst>
              <a:ext uri="{FF2B5EF4-FFF2-40B4-BE49-F238E27FC236}">
                <a16:creationId xmlns:a16="http://schemas.microsoft.com/office/drawing/2014/main" id="{769D44A0-218A-11AD-BD09-B44312712EE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726" y="1708881"/>
            <a:ext cx="830997" cy="830997"/>
          </a:xfrm>
          <a:prstGeom prst="rect">
            <a:avLst/>
          </a:prstGeom>
        </p:spPr>
      </p:pic>
      <p:pic>
        <p:nvPicPr>
          <p:cNvPr id="7" name="Graphic 6" descr="Drawing Figure with solid fill">
            <a:extLst>
              <a:ext uri="{FF2B5EF4-FFF2-40B4-BE49-F238E27FC236}">
                <a16:creationId xmlns:a16="http://schemas.microsoft.com/office/drawing/2014/main" id="{9C2EA797-2427-93D0-F4E1-8AA485ED11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63518" y="4337459"/>
            <a:ext cx="816358" cy="816358"/>
          </a:xfrm>
          <a:prstGeom prst="rect">
            <a:avLst/>
          </a:prstGeom>
        </p:spPr>
      </p:pic>
    </p:spTree>
    <p:extLst>
      <p:ext uri="{BB962C8B-B14F-4D97-AF65-F5344CB8AC3E}">
        <p14:creationId xmlns:p14="http://schemas.microsoft.com/office/powerpoint/2010/main" val="3500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factory with smoke billowing out of it's stacks">
            <a:extLst>
              <a:ext uri="{FF2B5EF4-FFF2-40B4-BE49-F238E27FC236}">
                <a16:creationId xmlns:a16="http://schemas.microsoft.com/office/drawing/2014/main" id="{BD194DC2-F5FB-F239-8666-30596A716C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49" y="0"/>
            <a:ext cx="12192000" cy="6658278"/>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8">
            <a:extLst>
              <a:ext uri="{FF2B5EF4-FFF2-40B4-BE49-F238E27FC236}">
                <a16:creationId xmlns:a16="http://schemas.microsoft.com/office/drawing/2014/main" id="{F2AAD35D-0945-C775-5694-6ABDB6F4BABE}"/>
              </a:ext>
            </a:extLst>
          </p:cNvPr>
          <p:cNvSpPr/>
          <p:nvPr/>
        </p:nvSpPr>
        <p:spPr>
          <a:xfrm>
            <a:off x="5902960" y="4141101"/>
            <a:ext cx="6289040" cy="1349001"/>
          </a:xfrm>
          <a:custGeom>
            <a:avLst/>
            <a:gdLst/>
            <a:ahLst/>
            <a:cxnLst/>
            <a:rect l="l" t="t" r="r" b="b"/>
            <a:pathLst>
              <a:path w="6289040" h="1593214">
                <a:moveTo>
                  <a:pt x="6288594" y="0"/>
                </a:moveTo>
                <a:lnTo>
                  <a:pt x="152400" y="0"/>
                </a:lnTo>
                <a:lnTo>
                  <a:pt x="104231" y="7769"/>
                </a:lnTo>
                <a:lnTo>
                  <a:pt x="62396" y="29405"/>
                </a:lnTo>
                <a:lnTo>
                  <a:pt x="29405" y="62396"/>
                </a:lnTo>
                <a:lnTo>
                  <a:pt x="7769" y="104231"/>
                </a:lnTo>
                <a:lnTo>
                  <a:pt x="0" y="152400"/>
                </a:lnTo>
                <a:lnTo>
                  <a:pt x="0" y="1440599"/>
                </a:lnTo>
                <a:lnTo>
                  <a:pt x="7769" y="1488772"/>
                </a:lnTo>
                <a:lnTo>
                  <a:pt x="29405" y="1530607"/>
                </a:lnTo>
                <a:lnTo>
                  <a:pt x="62396" y="1563596"/>
                </a:lnTo>
                <a:lnTo>
                  <a:pt x="104231" y="1585230"/>
                </a:lnTo>
                <a:lnTo>
                  <a:pt x="152400" y="1592999"/>
                </a:lnTo>
                <a:lnTo>
                  <a:pt x="6288594" y="1592999"/>
                </a:lnTo>
                <a:lnTo>
                  <a:pt x="6288594" y="0"/>
                </a:lnTo>
                <a:close/>
              </a:path>
            </a:pathLst>
          </a:custGeom>
          <a:solidFill>
            <a:srgbClr val="69B342"/>
          </a:solidFill>
        </p:spPr>
        <p:txBody>
          <a:bodyPr wrap="square" lIns="0" tIns="0" rIns="0" bIns="0" rtlCol="0"/>
          <a:lstStyle/>
          <a:p>
            <a:endParaRPr dirty="0"/>
          </a:p>
        </p:txBody>
      </p:sp>
      <p:sp>
        <p:nvSpPr>
          <p:cNvPr id="15" name="object 9">
            <a:extLst>
              <a:ext uri="{FF2B5EF4-FFF2-40B4-BE49-F238E27FC236}">
                <a16:creationId xmlns:a16="http://schemas.microsoft.com/office/drawing/2014/main" id="{82BBA8B6-2CDF-6E5D-208A-C32D32813244}"/>
              </a:ext>
            </a:extLst>
          </p:cNvPr>
          <p:cNvSpPr txBox="1">
            <a:spLocks noGrp="1"/>
          </p:cNvSpPr>
          <p:nvPr>
            <p:ph type="title"/>
          </p:nvPr>
        </p:nvSpPr>
        <p:spPr>
          <a:xfrm>
            <a:off x="7158959" y="4270580"/>
            <a:ext cx="4963296" cy="1090042"/>
          </a:xfrm>
          <a:prstGeom prst="rect">
            <a:avLst/>
          </a:prstGeom>
        </p:spPr>
        <p:txBody>
          <a:bodyPr vert="horz" wrap="square" lIns="0" tIns="12700" rIns="0" bIns="0" rtlCol="0">
            <a:spAutoFit/>
          </a:bodyPr>
          <a:lstStyle/>
          <a:p>
            <a:pPr marL="12700">
              <a:lnSpc>
                <a:spcPts val="4230"/>
              </a:lnSpc>
              <a:spcBef>
                <a:spcPts val="100"/>
              </a:spcBef>
              <a:tabLst>
                <a:tab pos="2386330" algn="l"/>
                <a:tab pos="4070350" algn="l"/>
              </a:tabLst>
            </a:pPr>
            <a:r>
              <a:rPr lang="en-GB" spc="-10" dirty="0">
                <a:solidFill>
                  <a:srgbClr val="FFFFFF"/>
                </a:solidFill>
              </a:rPr>
              <a:t>1. ESTABLISH CLIMATE CHANGE FUNDAMENTALS</a:t>
            </a:r>
            <a:endParaRPr lang="en-GB" sz="5200" dirty="0"/>
          </a:p>
        </p:txBody>
      </p:sp>
      <p:pic>
        <p:nvPicPr>
          <p:cNvPr id="16" name="Graphic 15" descr="Cause And Effect outline">
            <a:extLst>
              <a:ext uri="{FF2B5EF4-FFF2-40B4-BE49-F238E27FC236}">
                <a16:creationId xmlns:a16="http://schemas.microsoft.com/office/drawing/2014/main" id="{98CA585B-404C-7BF2-E927-B2F003617D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7420" y="4286710"/>
            <a:ext cx="1090857" cy="1090857"/>
          </a:xfrm>
          <a:prstGeom prst="rect">
            <a:avLst/>
          </a:prstGeom>
        </p:spPr>
      </p:pic>
      <p:sp>
        <p:nvSpPr>
          <p:cNvPr id="18" name="TextBox 17">
            <a:extLst>
              <a:ext uri="{FF2B5EF4-FFF2-40B4-BE49-F238E27FC236}">
                <a16:creationId xmlns:a16="http://schemas.microsoft.com/office/drawing/2014/main" id="{D1E95F3D-C36E-E0F2-684B-1D2CC28B96FD}"/>
              </a:ext>
            </a:extLst>
          </p:cNvPr>
          <p:cNvSpPr txBox="1"/>
          <p:nvPr/>
        </p:nvSpPr>
        <p:spPr>
          <a:xfrm>
            <a:off x="-199695" y="618847"/>
            <a:ext cx="5665076" cy="5262979"/>
          </a:xfrm>
          <a:prstGeom prst="rect">
            <a:avLst/>
          </a:prstGeom>
          <a:noFill/>
        </p:spPr>
        <p:txBody>
          <a:bodyPr wrap="square">
            <a:spAutoFit/>
          </a:bodyPr>
          <a:lstStyle/>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Wherever you are on your climate journey, deep-dive into the causes &amp; impacts of our Anthropocene climate crisis to understand key emissions drivers and put the fire in the belly for climate action, personally &amp; professionally.  </a:t>
            </a:r>
          </a:p>
          <a:p>
            <a:pPr marL="457200"/>
            <a:endParaRPr lang="en-GB"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is the greenhouse effect?  What are the greenhouse gases and which are most potent?  Why are we so confident in the science?  What are the impacts of climate change on people &amp; planet?</a:t>
            </a:r>
          </a:p>
        </p:txBody>
      </p:sp>
      <p:pic>
        <p:nvPicPr>
          <p:cNvPr id="20" name="object 7">
            <a:extLst>
              <a:ext uri="{FF2B5EF4-FFF2-40B4-BE49-F238E27FC236}">
                <a16:creationId xmlns:a16="http://schemas.microsoft.com/office/drawing/2014/main" id="{3D46280C-AA86-336D-7493-A84F6FFCD8B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664535" y="5527230"/>
            <a:ext cx="1273809" cy="1114234"/>
          </a:xfrm>
          <a:prstGeom prst="rect">
            <a:avLst/>
          </a:prstGeom>
        </p:spPr>
      </p:pic>
    </p:spTree>
    <p:extLst>
      <p:ext uri="{BB962C8B-B14F-4D97-AF65-F5344CB8AC3E}">
        <p14:creationId xmlns:p14="http://schemas.microsoft.com/office/powerpoint/2010/main" val="147094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walking on street near building during daytime">
            <a:extLst>
              <a:ext uri="{FF2B5EF4-FFF2-40B4-BE49-F238E27FC236}">
                <a16:creationId xmlns:a16="http://schemas.microsoft.com/office/drawing/2014/main" id="{A69D151B-B322-5F95-6432-D2E42202DD4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1723"/>
            <a:ext cx="12192000" cy="6653721"/>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8">
            <a:extLst>
              <a:ext uri="{FF2B5EF4-FFF2-40B4-BE49-F238E27FC236}">
                <a16:creationId xmlns:a16="http://schemas.microsoft.com/office/drawing/2014/main" id="{F2AAD35D-0945-C775-5694-6ABDB6F4BABE}"/>
              </a:ext>
            </a:extLst>
          </p:cNvPr>
          <p:cNvSpPr/>
          <p:nvPr/>
        </p:nvSpPr>
        <p:spPr>
          <a:xfrm>
            <a:off x="7203989" y="397430"/>
            <a:ext cx="4988011" cy="1349001"/>
          </a:xfrm>
          <a:custGeom>
            <a:avLst/>
            <a:gdLst/>
            <a:ahLst/>
            <a:cxnLst/>
            <a:rect l="l" t="t" r="r" b="b"/>
            <a:pathLst>
              <a:path w="6289040" h="1593214">
                <a:moveTo>
                  <a:pt x="6288594" y="0"/>
                </a:moveTo>
                <a:lnTo>
                  <a:pt x="152400" y="0"/>
                </a:lnTo>
                <a:lnTo>
                  <a:pt x="104231" y="7769"/>
                </a:lnTo>
                <a:lnTo>
                  <a:pt x="62396" y="29405"/>
                </a:lnTo>
                <a:lnTo>
                  <a:pt x="29405" y="62396"/>
                </a:lnTo>
                <a:lnTo>
                  <a:pt x="7769" y="104231"/>
                </a:lnTo>
                <a:lnTo>
                  <a:pt x="0" y="152400"/>
                </a:lnTo>
                <a:lnTo>
                  <a:pt x="0" y="1440599"/>
                </a:lnTo>
                <a:lnTo>
                  <a:pt x="7769" y="1488772"/>
                </a:lnTo>
                <a:lnTo>
                  <a:pt x="29405" y="1530607"/>
                </a:lnTo>
                <a:lnTo>
                  <a:pt x="62396" y="1563596"/>
                </a:lnTo>
                <a:lnTo>
                  <a:pt x="104231" y="1585230"/>
                </a:lnTo>
                <a:lnTo>
                  <a:pt x="152400" y="1592999"/>
                </a:lnTo>
                <a:lnTo>
                  <a:pt x="6288594" y="1592999"/>
                </a:lnTo>
                <a:lnTo>
                  <a:pt x="6288594" y="0"/>
                </a:lnTo>
                <a:close/>
              </a:path>
            </a:pathLst>
          </a:custGeom>
          <a:solidFill>
            <a:srgbClr val="69B342"/>
          </a:solidFill>
        </p:spPr>
        <p:txBody>
          <a:bodyPr wrap="square" lIns="0" tIns="0" rIns="0" bIns="0" rtlCol="0"/>
          <a:lstStyle/>
          <a:p>
            <a:endParaRPr dirty="0"/>
          </a:p>
        </p:txBody>
      </p:sp>
      <p:sp>
        <p:nvSpPr>
          <p:cNvPr id="15" name="object 9">
            <a:extLst>
              <a:ext uri="{FF2B5EF4-FFF2-40B4-BE49-F238E27FC236}">
                <a16:creationId xmlns:a16="http://schemas.microsoft.com/office/drawing/2014/main" id="{82BBA8B6-2CDF-6E5D-208A-C32D32813244}"/>
              </a:ext>
            </a:extLst>
          </p:cNvPr>
          <p:cNvSpPr txBox="1">
            <a:spLocks noGrp="1"/>
          </p:cNvSpPr>
          <p:nvPr>
            <p:ph type="title"/>
          </p:nvPr>
        </p:nvSpPr>
        <p:spPr>
          <a:xfrm>
            <a:off x="8456420" y="526909"/>
            <a:ext cx="4963296" cy="1090042"/>
          </a:xfrm>
          <a:prstGeom prst="rect">
            <a:avLst/>
          </a:prstGeom>
        </p:spPr>
        <p:txBody>
          <a:bodyPr vert="horz" wrap="square" lIns="0" tIns="12700" rIns="0" bIns="0" rtlCol="0">
            <a:spAutoFit/>
          </a:bodyPr>
          <a:lstStyle/>
          <a:p>
            <a:pPr marL="12700">
              <a:lnSpc>
                <a:spcPts val="4230"/>
              </a:lnSpc>
              <a:spcBef>
                <a:spcPts val="100"/>
              </a:spcBef>
              <a:tabLst>
                <a:tab pos="2386330" algn="l"/>
                <a:tab pos="4070350" algn="l"/>
              </a:tabLst>
            </a:pPr>
            <a:r>
              <a:rPr lang="en-GB" sz="4000" spc="-10" dirty="0">
                <a:solidFill>
                  <a:srgbClr val="FFFFFF"/>
                </a:solidFill>
              </a:rPr>
              <a:t>2. UNDERSTAND CLIMATE POLICY</a:t>
            </a:r>
            <a:endParaRPr lang="en-GB" sz="5400" dirty="0"/>
          </a:p>
        </p:txBody>
      </p:sp>
      <p:pic>
        <p:nvPicPr>
          <p:cNvPr id="6" name="Graphic 5" descr="Comment Like with solid fill">
            <a:extLst>
              <a:ext uri="{FF2B5EF4-FFF2-40B4-BE49-F238E27FC236}">
                <a16:creationId xmlns:a16="http://schemas.microsoft.com/office/drawing/2014/main" id="{21538378-38A2-23F5-A02F-2D2D6DD271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604" y="509329"/>
            <a:ext cx="1125201" cy="1125201"/>
          </a:xfrm>
          <a:prstGeom prst="rect">
            <a:avLst/>
          </a:prstGeom>
        </p:spPr>
      </p:pic>
      <p:sp>
        <p:nvSpPr>
          <p:cNvPr id="7" name="TextBox 6">
            <a:extLst>
              <a:ext uri="{FF2B5EF4-FFF2-40B4-BE49-F238E27FC236}">
                <a16:creationId xmlns:a16="http://schemas.microsoft.com/office/drawing/2014/main" id="{AEA861C6-6F8C-BA8A-E795-BDD64E08E052}"/>
              </a:ext>
            </a:extLst>
          </p:cNvPr>
          <p:cNvSpPr txBox="1"/>
          <p:nvPr/>
        </p:nvSpPr>
        <p:spPr>
          <a:xfrm>
            <a:off x="-329244" y="3906749"/>
            <a:ext cx="12521244" cy="2677656"/>
          </a:xfrm>
          <a:prstGeom prst="rect">
            <a:avLst/>
          </a:prstGeom>
          <a:noFill/>
        </p:spPr>
        <p:txBody>
          <a:bodyPr wrap="square">
            <a:spAutoFit/>
          </a:bodyPr>
          <a:lstStyle/>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is the global policy landscape on climate and what’s happening in the UK and likely to impact SMEs?  We’ll talk about COPs (Conference of the Parties), the UK Climate Change Act of 2008, the UK Decarbonisation Plan, Sustainability Reporting, legislation for SMEs and what’s happening more locally.  </a:t>
            </a:r>
          </a:p>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This section is designed to give you understanding of how we got to where we are today and how the future might shape, through the lens of policy.  It’s important grounding for individuals &amp; businesses.</a:t>
            </a:r>
          </a:p>
        </p:txBody>
      </p:sp>
      <p:pic>
        <p:nvPicPr>
          <p:cNvPr id="8" name="object 7">
            <a:extLst>
              <a:ext uri="{FF2B5EF4-FFF2-40B4-BE49-F238E27FC236}">
                <a16:creationId xmlns:a16="http://schemas.microsoft.com/office/drawing/2014/main" id="{87B0DB0B-4957-B9C1-C531-AF73B1B53C5A}"/>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1638" y="216002"/>
            <a:ext cx="1273809" cy="1114234"/>
          </a:xfrm>
          <a:prstGeom prst="rect">
            <a:avLst/>
          </a:prstGeom>
        </p:spPr>
      </p:pic>
    </p:spTree>
    <p:extLst>
      <p:ext uri="{BB962C8B-B14F-4D97-AF65-F5344CB8AC3E}">
        <p14:creationId xmlns:p14="http://schemas.microsoft.com/office/powerpoint/2010/main" val="171526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lective focus photography of tape measure">
            <a:extLst>
              <a:ext uri="{FF2B5EF4-FFF2-40B4-BE49-F238E27FC236}">
                <a16:creationId xmlns:a16="http://schemas.microsoft.com/office/drawing/2014/main" id="{A0B3C148-993D-C97B-1FFE-2E4BD009DB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3252"/>
            <a:ext cx="12192000" cy="6641998"/>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8">
            <a:extLst>
              <a:ext uri="{FF2B5EF4-FFF2-40B4-BE49-F238E27FC236}">
                <a16:creationId xmlns:a16="http://schemas.microsoft.com/office/drawing/2014/main" id="{F2AAD35D-0945-C775-5694-6ABDB6F4BABE}"/>
              </a:ext>
            </a:extLst>
          </p:cNvPr>
          <p:cNvSpPr/>
          <p:nvPr/>
        </p:nvSpPr>
        <p:spPr>
          <a:xfrm>
            <a:off x="5910921" y="199722"/>
            <a:ext cx="6289040" cy="1937997"/>
          </a:xfrm>
          <a:custGeom>
            <a:avLst/>
            <a:gdLst/>
            <a:ahLst/>
            <a:cxnLst/>
            <a:rect l="l" t="t" r="r" b="b"/>
            <a:pathLst>
              <a:path w="6289040" h="1593214">
                <a:moveTo>
                  <a:pt x="6288594" y="0"/>
                </a:moveTo>
                <a:lnTo>
                  <a:pt x="152400" y="0"/>
                </a:lnTo>
                <a:lnTo>
                  <a:pt x="104231" y="7769"/>
                </a:lnTo>
                <a:lnTo>
                  <a:pt x="62396" y="29405"/>
                </a:lnTo>
                <a:lnTo>
                  <a:pt x="29405" y="62396"/>
                </a:lnTo>
                <a:lnTo>
                  <a:pt x="7769" y="104231"/>
                </a:lnTo>
                <a:lnTo>
                  <a:pt x="0" y="152400"/>
                </a:lnTo>
                <a:lnTo>
                  <a:pt x="0" y="1440599"/>
                </a:lnTo>
                <a:lnTo>
                  <a:pt x="7769" y="1488772"/>
                </a:lnTo>
                <a:lnTo>
                  <a:pt x="29405" y="1530607"/>
                </a:lnTo>
                <a:lnTo>
                  <a:pt x="62396" y="1563596"/>
                </a:lnTo>
                <a:lnTo>
                  <a:pt x="104231" y="1585230"/>
                </a:lnTo>
                <a:lnTo>
                  <a:pt x="152400" y="1592999"/>
                </a:lnTo>
                <a:lnTo>
                  <a:pt x="6288594" y="1592999"/>
                </a:lnTo>
                <a:lnTo>
                  <a:pt x="6288594" y="0"/>
                </a:lnTo>
                <a:close/>
              </a:path>
            </a:pathLst>
          </a:custGeom>
          <a:solidFill>
            <a:srgbClr val="69B342"/>
          </a:solidFill>
        </p:spPr>
        <p:txBody>
          <a:bodyPr wrap="square" lIns="0" tIns="0" rIns="0" bIns="0" rtlCol="0"/>
          <a:lstStyle/>
          <a:p>
            <a:endParaRPr sz="3600" dirty="0"/>
          </a:p>
        </p:txBody>
      </p:sp>
      <p:sp>
        <p:nvSpPr>
          <p:cNvPr id="15" name="object 9">
            <a:extLst>
              <a:ext uri="{FF2B5EF4-FFF2-40B4-BE49-F238E27FC236}">
                <a16:creationId xmlns:a16="http://schemas.microsoft.com/office/drawing/2014/main" id="{82BBA8B6-2CDF-6E5D-208A-C32D32813244}"/>
              </a:ext>
            </a:extLst>
          </p:cNvPr>
          <p:cNvSpPr txBox="1">
            <a:spLocks noGrp="1"/>
          </p:cNvSpPr>
          <p:nvPr>
            <p:ph type="title"/>
          </p:nvPr>
        </p:nvSpPr>
        <p:spPr>
          <a:xfrm>
            <a:off x="8192531" y="354394"/>
            <a:ext cx="4963296" cy="1628651"/>
          </a:xfrm>
          <a:prstGeom prst="rect">
            <a:avLst/>
          </a:prstGeom>
        </p:spPr>
        <p:txBody>
          <a:bodyPr vert="horz" wrap="square" lIns="0" tIns="12700" rIns="0" bIns="0" rtlCol="0">
            <a:spAutoFit/>
          </a:bodyPr>
          <a:lstStyle/>
          <a:p>
            <a:pPr marL="12700">
              <a:lnSpc>
                <a:spcPts val="4230"/>
              </a:lnSpc>
              <a:spcBef>
                <a:spcPts val="100"/>
              </a:spcBef>
              <a:tabLst>
                <a:tab pos="2386330" algn="l"/>
                <a:tab pos="4070350" algn="l"/>
              </a:tabLst>
            </a:pPr>
            <a:r>
              <a:rPr lang="en-GB" sz="4000" spc="-10" dirty="0">
                <a:solidFill>
                  <a:srgbClr val="FFFFFF"/>
                </a:solidFill>
              </a:rPr>
              <a:t>3.  DESTIGMATISE CLIMATE GOALS &amp; MEASUREMENT</a:t>
            </a:r>
            <a:endParaRPr lang="en-GB" sz="6000" dirty="0"/>
          </a:p>
        </p:txBody>
      </p:sp>
      <p:sp>
        <p:nvSpPr>
          <p:cNvPr id="4" name="TextBox 3">
            <a:extLst>
              <a:ext uri="{FF2B5EF4-FFF2-40B4-BE49-F238E27FC236}">
                <a16:creationId xmlns:a16="http://schemas.microsoft.com/office/drawing/2014/main" id="{C48303FF-3B33-DF50-198C-093038425E78}"/>
              </a:ext>
            </a:extLst>
          </p:cNvPr>
          <p:cNvSpPr txBox="1"/>
          <p:nvPr/>
        </p:nvSpPr>
        <p:spPr>
          <a:xfrm>
            <a:off x="-323273" y="3977594"/>
            <a:ext cx="7039383" cy="2677656"/>
          </a:xfrm>
          <a:prstGeom prst="rect">
            <a:avLst/>
          </a:prstGeom>
          <a:noFill/>
        </p:spPr>
        <p:txBody>
          <a:bodyPr wrap="square">
            <a:spAutoFit/>
          </a:bodyPr>
          <a:lstStyle/>
          <a:p>
            <a:pPr marL="457200"/>
            <a:r>
              <a:rPr lang="en-GB" sz="2400" kern="100" dirty="0">
                <a:effectLst/>
                <a:latin typeface="Aptos" panose="020B0004020202020204" pitchFamily="34" charset="0"/>
                <a:ea typeface="Aptos" panose="020B0004020202020204" pitchFamily="34" charset="0"/>
                <a:cs typeface="Times New Roman" panose="02020603050405020304" pitchFamily="18" charset="0"/>
              </a:rPr>
              <a:t>“What gets measured gets done!”</a:t>
            </a:r>
          </a:p>
          <a:p>
            <a:pPr marL="457200"/>
            <a:r>
              <a:rPr lang="en-GB" sz="2400" kern="100" dirty="0">
                <a:effectLst/>
                <a:latin typeface="Aptos" panose="020B0004020202020204" pitchFamily="34" charset="0"/>
                <a:ea typeface="Aptos" panose="020B0004020202020204" pitchFamily="34" charset="0"/>
                <a:cs typeface="Times New Roman" panose="02020603050405020304" pitchFamily="18" charset="0"/>
              </a:rPr>
              <a:t> Learn the lingo of Net Zero &amp; Carbon </a:t>
            </a:r>
            <a:r>
              <a:rPr lang="en-GB" sz="2400" kern="100" dirty="0" err="1">
                <a:effectLst/>
                <a:latin typeface="Aptos" panose="020B0004020202020204" pitchFamily="34" charset="0"/>
                <a:ea typeface="Aptos" panose="020B0004020202020204" pitchFamily="34" charset="0"/>
                <a:cs typeface="Times New Roman" panose="02020603050405020304" pitchFamily="18" charset="0"/>
              </a:rPr>
              <a:t>Footprinting</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at an individual and organisational level.  What does it mean to pledge to Net Zero?  How does that differ from Carbon Neutral?  Should we be offsetting?  What do we mean by Scope 1, 2 &amp; 3?  Where do I start?!</a:t>
            </a:r>
          </a:p>
        </p:txBody>
      </p:sp>
      <p:pic>
        <p:nvPicPr>
          <p:cNvPr id="8" name="Graphic 7" descr="Alterations &amp; Tailoring with solid fill">
            <a:extLst>
              <a:ext uri="{FF2B5EF4-FFF2-40B4-BE49-F238E27FC236}">
                <a16:creationId xmlns:a16="http://schemas.microsoft.com/office/drawing/2014/main" id="{725F7577-E161-6CC6-A844-717E5922FC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21119" y="465604"/>
            <a:ext cx="1375994" cy="1375994"/>
          </a:xfrm>
          <a:prstGeom prst="rect">
            <a:avLst/>
          </a:prstGeom>
        </p:spPr>
      </p:pic>
      <p:pic>
        <p:nvPicPr>
          <p:cNvPr id="9" name="object 7">
            <a:extLst>
              <a:ext uri="{FF2B5EF4-FFF2-40B4-BE49-F238E27FC236}">
                <a16:creationId xmlns:a16="http://schemas.microsoft.com/office/drawing/2014/main" id="{042F080F-9D0E-8096-037D-F0A5F7FE7836}"/>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664535" y="5527230"/>
            <a:ext cx="1273809" cy="1114234"/>
          </a:xfrm>
          <a:prstGeom prst="rect">
            <a:avLst/>
          </a:prstGeom>
        </p:spPr>
      </p:pic>
    </p:spTree>
    <p:extLst>
      <p:ext uri="{BB962C8B-B14F-4D97-AF65-F5344CB8AC3E}">
        <p14:creationId xmlns:p14="http://schemas.microsoft.com/office/powerpoint/2010/main" val="69635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erson holding stainless steel faucet">
            <a:extLst>
              <a:ext uri="{FF2B5EF4-FFF2-40B4-BE49-F238E27FC236}">
                <a16:creationId xmlns:a16="http://schemas.microsoft.com/office/drawing/2014/main" id="{00B35678-13F5-DCFF-683A-5D74C7FE3B9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641998"/>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8">
            <a:extLst>
              <a:ext uri="{FF2B5EF4-FFF2-40B4-BE49-F238E27FC236}">
                <a16:creationId xmlns:a16="http://schemas.microsoft.com/office/drawing/2014/main" id="{F2AAD35D-0945-C775-5694-6ABDB6F4BABE}"/>
              </a:ext>
            </a:extLst>
          </p:cNvPr>
          <p:cNvSpPr/>
          <p:nvPr/>
        </p:nvSpPr>
        <p:spPr>
          <a:xfrm>
            <a:off x="5910921" y="199722"/>
            <a:ext cx="6289040" cy="1349001"/>
          </a:xfrm>
          <a:custGeom>
            <a:avLst/>
            <a:gdLst/>
            <a:ahLst/>
            <a:cxnLst/>
            <a:rect l="l" t="t" r="r" b="b"/>
            <a:pathLst>
              <a:path w="6289040" h="1593214">
                <a:moveTo>
                  <a:pt x="6288594" y="0"/>
                </a:moveTo>
                <a:lnTo>
                  <a:pt x="152400" y="0"/>
                </a:lnTo>
                <a:lnTo>
                  <a:pt x="104231" y="7769"/>
                </a:lnTo>
                <a:lnTo>
                  <a:pt x="62396" y="29405"/>
                </a:lnTo>
                <a:lnTo>
                  <a:pt x="29405" y="62396"/>
                </a:lnTo>
                <a:lnTo>
                  <a:pt x="7769" y="104231"/>
                </a:lnTo>
                <a:lnTo>
                  <a:pt x="0" y="152400"/>
                </a:lnTo>
                <a:lnTo>
                  <a:pt x="0" y="1440599"/>
                </a:lnTo>
                <a:lnTo>
                  <a:pt x="7769" y="1488772"/>
                </a:lnTo>
                <a:lnTo>
                  <a:pt x="29405" y="1530607"/>
                </a:lnTo>
                <a:lnTo>
                  <a:pt x="62396" y="1563596"/>
                </a:lnTo>
                <a:lnTo>
                  <a:pt x="104231" y="1585230"/>
                </a:lnTo>
                <a:lnTo>
                  <a:pt x="152400" y="1592999"/>
                </a:lnTo>
                <a:lnTo>
                  <a:pt x="6288594" y="1592999"/>
                </a:lnTo>
                <a:lnTo>
                  <a:pt x="6288594" y="0"/>
                </a:lnTo>
                <a:close/>
              </a:path>
            </a:pathLst>
          </a:custGeom>
          <a:solidFill>
            <a:srgbClr val="69B342"/>
          </a:solidFill>
        </p:spPr>
        <p:txBody>
          <a:bodyPr wrap="square" lIns="0" tIns="0" rIns="0" bIns="0" rtlCol="0"/>
          <a:lstStyle/>
          <a:p>
            <a:endParaRPr dirty="0"/>
          </a:p>
        </p:txBody>
      </p:sp>
      <p:sp>
        <p:nvSpPr>
          <p:cNvPr id="15" name="object 9">
            <a:extLst>
              <a:ext uri="{FF2B5EF4-FFF2-40B4-BE49-F238E27FC236}">
                <a16:creationId xmlns:a16="http://schemas.microsoft.com/office/drawing/2014/main" id="{82BBA8B6-2CDF-6E5D-208A-C32D32813244}"/>
              </a:ext>
            </a:extLst>
          </p:cNvPr>
          <p:cNvSpPr txBox="1">
            <a:spLocks noGrp="1"/>
          </p:cNvSpPr>
          <p:nvPr>
            <p:ph type="title"/>
          </p:nvPr>
        </p:nvSpPr>
        <p:spPr>
          <a:xfrm>
            <a:off x="7467740" y="322050"/>
            <a:ext cx="4963296" cy="1104341"/>
          </a:xfrm>
          <a:prstGeom prst="rect">
            <a:avLst/>
          </a:prstGeom>
        </p:spPr>
        <p:txBody>
          <a:bodyPr vert="horz" wrap="square" lIns="0" tIns="12700" rIns="0" bIns="0" rtlCol="0">
            <a:spAutoFit/>
          </a:bodyPr>
          <a:lstStyle/>
          <a:p>
            <a:pPr marL="12700">
              <a:lnSpc>
                <a:spcPts val="4230"/>
              </a:lnSpc>
              <a:spcBef>
                <a:spcPts val="100"/>
              </a:spcBef>
              <a:tabLst>
                <a:tab pos="2386330" algn="l"/>
                <a:tab pos="4070350" algn="l"/>
              </a:tabLst>
            </a:pPr>
            <a:r>
              <a:rPr lang="en-GB" sz="4400" spc="-10" dirty="0">
                <a:solidFill>
                  <a:srgbClr val="FFFFFF"/>
                </a:solidFill>
              </a:rPr>
              <a:t>4.  TAKE INDIVIDUAL CLIMATE ACTION</a:t>
            </a:r>
            <a:endParaRPr lang="en-GB" sz="6000" dirty="0"/>
          </a:p>
        </p:txBody>
      </p:sp>
      <p:sp>
        <p:nvSpPr>
          <p:cNvPr id="4" name="TextBox 3">
            <a:extLst>
              <a:ext uri="{FF2B5EF4-FFF2-40B4-BE49-F238E27FC236}">
                <a16:creationId xmlns:a16="http://schemas.microsoft.com/office/drawing/2014/main" id="{85994312-844F-1EEF-860D-B16C00EDBD13}"/>
              </a:ext>
            </a:extLst>
          </p:cNvPr>
          <p:cNvSpPr txBox="1"/>
          <p:nvPr/>
        </p:nvSpPr>
        <p:spPr>
          <a:xfrm>
            <a:off x="7525405" y="1857731"/>
            <a:ext cx="4502535" cy="1938992"/>
          </a:xfrm>
          <a:prstGeom prst="rect">
            <a:avLst/>
          </a:prstGeom>
          <a:noFill/>
        </p:spPr>
        <p:txBody>
          <a:bodyPr wrap="square">
            <a:spAutoFit/>
          </a:bodyPr>
          <a:lstStyle/>
          <a:p>
            <a:r>
              <a:rPr lang="en-US" sz="2400" dirty="0"/>
              <a:t>Looking at our own personal footprints through the lens of GIKI and our own key levers of change, focusing on Food, Transport &amp; Energy.</a:t>
            </a:r>
          </a:p>
        </p:txBody>
      </p:sp>
      <p:pic>
        <p:nvPicPr>
          <p:cNvPr id="6" name="Graphic 5" descr="Drawing Figure with solid fill">
            <a:extLst>
              <a:ext uri="{FF2B5EF4-FFF2-40B4-BE49-F238E27FC236}">
                <a16:creationId xmlns:a16="http://schemas.microsoft.com/office/drawing/2014/main" id="{4BBE9938-839F-8D27-740B-971FC07F9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2265" y="417020"/>
            <a:ext cx="914400" cy="914400"/>
          </a:xfrm>
          <a:prstGeom prst="rect">
            <a:avLst/>
          </a:prstGeom>
        </p:spPr>
      </p:pic>
      <p:pic>
        <p:nvPicPr>
          <p:cNvPr id="7" name="object 7">
            <a:extLst>
              <a:ext uri="{FF2B5EF4-FFF2-40B4-BE49-F238E27FC236}">
                <a16:creationId xmlns:a16="http://schemas.microsoft.com/office/drawing/2014/main" id="{85BEDFC7-DE1C-EB9A-FBE9-19F4D3BE3BB4}"/>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664535" y="5527230"/>
            <a:ext cx="1273809" cy="1114234"/>
          </a:xfrm>
          <a:prstGeom prst="rect">
            <a:avLst/>
          </a:prstGeom>
        </p:spPr>
      </p:pic>
    </p:spTree>
    <p:extLst>
      <p:ext uri="{BB962C8B-B14F-4D97-AF65-F5344CB8AC3E}">
        <p14:creationId xmlns:p14="http://schemas.microsoft.com/office/powerpoint/2010/main" val="254239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d holding a sapling">
            <a:extLst>
              <a:ext uri="{FF2B5EF4-FFF2-40B4-BE49-F238E27FC236}">
                <a16:creationId xmlns:a16="http://schemas.microsoft.com/office/drawing/2014/main" id="{3E75BB61-23F0-142C-5A2D-DC8AD9C6CD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641998"/>
          </a:xfrm>
          <a:prstGeom prst="rect">
            <a:avLst/>
          </a:prstGeom>
        </p:spPr>
      </p:pic>
      <p:sp>
        <p:nvSpPr>
          <p:cNvPr id="14" name="object 8">
            <a:extLst>
              <a:ext uri="{FF2B5EF4-FFF2-40B4-BE49-F238E27FC236}">
                <a16:creationId xmlns:a16="http://schemas.microsoft.com/office/drawing/2014/main" id="{F2AAD35D-0945-C775-5694-6ABDB6F4BABE}"/>
              </a:ext>
            </a:extLst>
          </p:cNvPr>
          <p:cNvSpPr/>
          <p:nvPr/>
        </p:nvSpPr>
        <p:spPr>
          <a:xfrm>
            <a:off x="5910921" y="199722"/>
            <a:ext cx="6289040" cy="1851500"/>
          </a:xfrm>
          <a:custGeom>
            <a:avLst/>
            <a:gdLst/>
            <a:ahLst/>
            <a:cxnLst/>
            <a:rect l="l" t="t" r="r" b="b"/>
            <a:pathLst>
              <a:path w="6289040" h="1593214">
                <a:moveTo>
                  <a:pt x="6288594" y="0"/>
                </a:moveTo>
                <a:lnTo>
                  <a:pt x="152400" y="0"/>
                </a:lnTo>
                <a:lnTo>
                  <a:pt x="104231" y="7769"/>
                </a:lnTo>
                <a:lnTo>
                  <a:pt x="62396" y="29405"/>
                </a:lnTo>
                <a:lnTo>
                  <a:pt x="29405" y="62396"/>
                </a:lnTo>
                <a:lnTo>
                  <a:pt x="7769" y="104231"/>
                </a:lnTo>
                <a:lnTo>
                  <a:pt x="0" y="152400"/>
                </a:lnTo>
                <a:lnTo>
                  <a:pt x="0" y="1440599"/>
                </a:lnTo>
                <a:lnTo>
                  <a:pt x="7769" y="1488772"/>
                </a:lnTo>
                <a:lnTo>
                  <a:pt x="29405" y="1530607"/>
                </a:lnTo>
                <a:lnTo>
                  <a:pt x="62396" y="1563596"/>
                </a:lnTo>
                <a:lnTo>
                  <a:pt x="104231" y="1585230"/>
                </a:lnTo>
                <a:lnTo>
                  <a:pt x="152400" y="1592999"/>
                </a:lnTo>
                <a:lnTo>
                  <a:pt x="6288594" y="1592999"/>
                </a:lnTo>
                <a:lnTo>
                  <a:pt x="6288594" y="0"/>
                </a:lnTo>
                <a:close/>
              </a:path>
            </a:pathLst>
          </a:custGeom>
          <a:solidFill>
            <a:srgbClr val="69B342"/>
          </a:solidFill>
        </p:spPr>
        <p:txBody>
          <a:bodyPr wrap="square" lIns="0" tIns="0" rIns="0" bIns="0" rtlCol="0"/>
          <a:lstStyle/>
          <a:p>
            <a:endParaRPr dirty="0"/>
          </a:p>
        </p:txBody>
      </p:sp>
      <p:sp>
        <p:nvSpPr>
          <p:cNvPr id="15" name="object 9">
            <a:extLst>
              <a:ext uri="{FF2B5EF4-FFF2-40B4-BE49-F238E27FC236}">
                <a16:creationId xmlns:a16="http://schemas.microsoft.com/office/drawing/2014/main" id="{82BBA8B6-2CDF-6E5D-208A-C32D32813244}"/>
              </a:ext>
            </a:extLst>
          </p:cNvPr>
          <p:cNvSpPr txBox="1">
            <a:spLocks noGrp="1"/>
          </p:cNvSpPr>
          <p:nvPr>
            <p:ph type="title"/>
          </p:nvPr>
        </p:nvSpPr>
        <p:spPr>
          <a:xfrm>
            <a:off x="7933039" y="310762"/>
            <a:ext cx="4266922" cy="1629420"/>
          </a:xfrm>
          <a:prstGeom prst="rect">
            <a:avLst/>
          </a:prstGeom>
        </p:spPr>
        <p:txBody>
          <a:bodyPr vert="horz" wrap="square" lIns="0" tIns="12700" rIns="0" bIns="0" rtlCol="0">
            <a:spAutoFit/>
          </a:bodyPr>
          <a:lstStyle/>
          <a:p>
            <a:pPr marL="12700">
              <a:lnSpc>
                <a:spcPts val="4230"/>
              </a:lnSpc>
              <a:spcBef>
                <a:spcPts val="100"/>
              </a:spcBef>
              <a:tabLst>
                <a:tab pos="2386330" algn="l"/>
                <a:tab pos="4070350" algn="l"/>
              </a:tabLst>
            </a:pPr>
            <a:r>
              <a:rPr lang="en-GB" sz="4000" spc="-10" dirty="0">
                <a:solidFill>
                  <a:srgbClr val="FFFFFF"/>
                </a:solidFill>
              </a:rPr>
              <a:t>5. TAKE EMPLOYEE &amp; BUSINESS CLIMATE ACTIONS</a:t>
            </a:r>
            <a:endParaRPr lang="en-GB" sz="5400" dirty="0"/>
          </a:p>
        </p:txBody>
      </p:sp>
      <p:sp>
        <p:nvSpPr>
          <p:cNvPr id="4" name="TextBox 3">
            <a:extLst>
              <a:ext uri="{FF2B5EF4-FFF2-40B4-BE49-F238E27FC236}">
                <a16:creationId xmlns:a16="http://schemas.microsoft.com/office/drawing/2014/main" id="{B41D0A0B-753A-354E-2A23-A0540E96D92B}"/>
              </a:ext>
            </a:extLst>
          </p:cNvPr>
          <p:cNvSpPr txBox="1"/>
          <p:nvPr/>
        </p:nvSpPr>
        <p:spPr>
          <a:xfrm>
            <a:off x="-230654" y="216002"/>
            <a:ext cx="4340199" cy="5262979"/>
          </a:xfrm>
          <a:prstGeom prst="rect">
            <a:avLst/>
          </a:prstGeom>
          <a:noFill/>
        </p:spPr>
        <p:txBody>
          <a:bodyPr wrap="square">
            <a:spAutoFit/>
          </a:bodyPr>
          <a:lstStyle/>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Looking at the 7 SME Steps to Net Zero, from leadership engagement to building a climate transition plan.  </a:t>
            </a:r>
          </a:p>
          <a:p>
            <a:pPr marL="457200"/>
            <a:r>
              <a:rPr lang="en-GB"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This will help tackling climate change and emissions as an organisation and employee seem more feasible, approachable, logical and bitesize for SMEs, giving clarity on where to start and the stepping stones on the journey to Net Zero.</a:t>
            </a:r>
          </a:p>
        </p:txBody>
      </p:sp>
      <p:pic>
        <p:nvPicPr>
          <p:cNvPr id="6" name="Graphic 5" descr="Clapper board with solid fill">
            <a:extLst>
              <a:ext uri="{FF2B5EF4-FFF2-40B4-BE49-F238E27FC236}">
                <a16:creationId xmlns:a16="http://schemas.microsoft.com/office/drawing/2014/main" id="{8C3A7BBC-399F-E9C3-3161-9FB34AD7C6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800" y="493921"/>
            <a:ext cx="1088751" cy="1088751"/>
          </a:xfrm>
          <a:prstGeom prst="rect">
            <a:avLst/>
          </a:prstGeom>
        </p:spPr>
      </p:pic>
      <p:pic>
        <p:nvPicPr>
          <p:cNvPr id="7" name="object 7">
            <a:extLst>
              <a:ext uri="{FF2B5EF4-FFF2-40B4-BE49-F238E27FC236}">
                <a16:creationId xmlns:a16="http://schemas.microsoft.com/office/drawing/2014/main" id="{726D27D8-8D45-7ACF-E89F-4C1053E89C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664535" y="5527230"/>
            <a:ext cx="1273809" cy="1114234"/>
          </a:xfrm>
          <a:prstGeom prst="rect">
            <a:avLst/>
          </a:prstGeom>
        </p:spPr>
      </p:pic>
    </p:spTree>
    <p:extLst>
      <p:ext uri="{BB962C8B-B14F-4D97-AF65-F5344CB8AC3E}">
        <p14:creationId xmlns:p14="http://schemas.microsoft.com/office/powerpoint/2010/main" val="1146464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79902CA4774439B045AED1163EBED" ma:contentTypeVersion="6" ma:contentTypeDescription="Create a new document." ma:contentTypeScope="" ma:versionID="87fc0ac68861a8016d6abeb9c7f5949d">
  <xsd:schema xmlns:xsd="http://www.w3.org/2001/XMLSchema" xmlns:xs="http://www.w3.org/2001/XMLSchema" xmlns:p="http://schemas.microsoft.com/office/2006/metadata/properties" xmlns:ns2="ff38a5f1-6975-4096-9060-0ed750a6c2ff" xmlns:ns3="ad7dcdc7-3f39-4ce0-a5bb-add2f406808e" xmlns:ns4="dc67130e-e96b-422a-a935-54d9bbd516ad" xmlns:ns5="aef36d47-cec9-4c09-b00c-0f06dbdc68e5" targetNamespace="http://schemas.microsoft.com/office/2006/metadata/properties" ma:root="true" ma:fieldsID="3d98634adf5330257f46a4435b4effa1" ns2:_="" ns3:_="" ns4:_="" ns5:_="">
    <xsd:import namespace="ff38a5f1-6975-4096-9060-0ed750a6c2ff"/>
    <xsd:import namespace="ad7dcdc7-3f39-4ce0-a5bb-add2f406808e"/>
    <xsd:import namespace="dc67130e-e96b-422a-a935-54d9bbd516ad"/>
    <xsd:import namespace="aef36d47-cec9-4c09-b00c-0f06dbdc68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4:lcf76f155ced4ddcb4097134ff3c332f" minOccurs="0"/>
                <xsd:element ref="ns5:TaxCatchAll"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8a5f1-6975-4096-9060-0ed750a6c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7dcdc7-3f39-4ce0-a5bb-add2f40680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67130e-e96b-422a-a935-54d9bbd516ad"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a7afa9-ec24-41b1-98b7-e0102151998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f36d47-cec9-4c09-b00c-0f06dbdc68e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b888b9c-cac7-4182-99e2-076f5b32371b}" ma:internalName="TaxCatchAll" ma:showField="CatchAllData" ma:web="aef36d47-cec9-4c09-b00c-0f06dbdc6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67130e-e96b-422a-a935-54d9bbd516ad">
      <Terms xmlns="http://schemas.microsoft.com/office/infopath/2007/PartnerControls"/>
    </lcf76f155ced4ddcb4097134ff3c332f>
    <TaxCatchAll xmlns="aef36d47-cec9-4c09-b00c-0f06dbdc68e5" xsi:nil="true"/>
  </documentManagement>
</p:properties>
</file>

<file path=customXml/itemProps1.xml><?xml version="1.0" encoding="utf-8"?>
<ds:datastoreItem xmlns:ds="http://schemas.openxmlformats.org/officeDocument/2006/customXml" ds:itemID="{053154A0-13CC-41EA-9C7E-99F6148B6C98}"/>
</file>

<file path=customXml/itemProps2.xml><?xml version="1.0" encoding="utf-8"?>
<ds:datastoreItem xmlns:ds="http://schemas.openxmlformats.org/officeDocument/2006/customXml" ds:itemID="{3DFE42C8-00AE-47CD-A4F6-14B5DCC18A9C}"/>
</file>

<file path=customXml/itemProps3.xml><?xml version="1.0" encoding="utf-8"?>
<ds:datastoreItem xmlns:ds="http://schemas.openxmlformats.org/officeDocument/2006/customXml" ds:itemID="{ADB32ACC-B15E-47B5-B194-9AE496FBADFD}"/>
</file>

<file path=docProps/app.xml><?xml version="1.0" encoding="utf-8"?>
<Properties xmlns="http://schemas.openxmlformats.org/officeDocument/2006/extended-properties" xmlns:vt="http://schemas.openxmlformats.org/officeDocument/2006/docPropsVTypes">
  <TotalTime>1312</TotalTime>
  <Words>912</Words>
  <Application>Microsoft Macintosh PowerPoint</Application>
  <PresentationFormat>Widescreen</PresentationFormat>
  <Paragraphs>81</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Aptos Display</vt:lpstr>
      <vt:lpstr>Arial</vt:lpstr>
      <vt:lpstr>Calibri</vt:lpstr>
      <vt:lpstr>Gill Sans MT</vt:lpstr>
      <vt:lpstr>Gotham Bold</vt:lpstr>
      <vt:lpstr>Gotham-Book</vt:lpstr>
      <vt:lpstr>Wingdings</vt:lpstr>
      <vt:lpstr>Office Theme</vt:lpstr>
      <vt:lpstr>1_Office Theme</vt:lpstr>
      <vt:lpstr>Carbon Literacy Learning  for SMEs</vt:lpstr>
      <vt:lpstr>The Carbon Literacy Project: Get certified Climate Literate &amp; become part of the movement</vt:lpstr>
      <vt:lpstr>Carbon Literacy Certification What does it involve?</vt:lpstr>
      <vt:lpstr>Course Objectives</vt:lpstr>
      <vt:lpstr>1. ESTABLISH CLIMATE CHANGE FUNDAMENTALS</vt:lpstr>
      <vt:lpstr>2. UNDERSTAND CLIMATE POLICY</vt:lpstr>
      <vt:lpstr>3.  DESTIGMATISE CLIMATE GOALS &amp; MEASUREMENT</vt:lpstr>
      <vt:lpstr>4.  TAKE INDIVIDUAL CLIMATE ACTION</vt:lpstr>
      <vt:lpstr>5. TAKE EMPLOYEE &amp; BUSINESS CLIMATE ACTIONS</vt:lpstr>
      <vt:lpstr>6. CONFIDENT CLIMATE COMMUNICATORS</vt:lpstr>
      <vt:lpstr>Ali Fisher – Sustainability&amp; Diversity Business Mentor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Fisher</dc:creator>
  <cp:lastModifiedBy>Ali Fisher</cp:lastModifiedBy>
  <cp:revision>21</cp:revision>
  <dcterms:created xsi:type="dcterms:W3CDTF">2024-08-06T08:16:19Z</dcterms:created>
  <dcterms:modified xsi:type="dcterms:W3CDTF">2026-02-16T12:00:03Z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0x010100CD779902CA4774439B045AED1163EBED</vt:lpwstr>
  </property>
</Properties>
</file>