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8288000" cy="10287000"/>
  <p:notesSz cx="6858000" cy="9144000"/>
  <p:embeddedFontLst>
    <p:embeddedFont>
      <p:font typeface="FS Albert Arabic Bold" charset="1" panose="020B0803040502020804"/>
      <p:regular r:id="rId36"/>
    </p:embeddedFont>
    <p:embeddedFont>
      <p:font typeface="Garet" charset="1" panose="00000000000000000000"/>
      <p:regular r:id="rId38"/>
    </p:embeddedFont>
    <p:embeddedFont>
      <p:font typeface="Aileron Bold" charset="1" panose="00000800000000000000"/>
      <p:regular r:id="rId39"/>
    </p:embeddedFont>
    <p:embeddedFont>
      <p:font typeface="Open Sans" charset="1" panose="020B0606030504020204"/>
      <p:regular r:id="rId41"/>
    </p:embeddedFont>
    <p:embeddedFont>
      <p:font typeface="Open Sans Bold" charset="1" panose="020B0806030504020204"/>
      <p:regular r:id="rId42"/>
    </p:embeddedFont>
    <p:embeddedFont>
      <p:font typeface="Open Sans Italics" charset="1" panose="020B0606030504020204"/>
      <p:regular r:id="rId58"/>
    </p:embeddedFont>
    <p:embeddedFont>
      <p:font typeface="FS Albert Arabic" charset="1" panose="020B0503040502020804"/>
      <p:regular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notesMasters/notesMaster1.xml" Type="http://schemas.openxmlformats.org/officeDocument/2006/relationships/notesMaster"/><Relationship Id="rId34" Target="theme/theme2.xml" Type="http://schemas.openxmlformats.org/officeDocument/2006/relationships/theme"/><Relationship Id="rId35" Target="notesSlides/notesSlide1.xml" Type="http://schemas.openxmlformats.org/officeDocument/2006/relationships/notesSlide"/><Relationship Id="rId36" Target="fonts/font36.fntdata" Type="http://schemas.openxmlformats.org/officeDocument/2006/relationships/font"/><Relationship Id="rId37" Target="notesSlides/notesSlide2.xml" Type="http://schemas.openxmlformats.org/officeDocument/2006/relationships/notesSlide"/><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notesSlides/notesSlide3.xml" Type="http://schemas.openxmlformats.org/officeDocument/2006/relationships/notesSlide"/><Relationship Id="rId41" Target="fonts/font41.fntdata" Type="http://schemas.openxmlformats.org/officeDocument/2006/relationships/font"/><Relationship Id="rId42" Target="fonts/font42.fntdata" Type="http://schemas.openxmlformats.org/officeDocument/2006/relationships/font"/><Relationship Id="rId43" Target="notesSlides/notesSlide4.xml" Type="http://schemas.openxmlformats.org/officeDocument/2006/relationships/notesSlide"/><Relationship Id="rId44" Target="notesSlides/notesSlide5.xml" Type="http://schemas.openxmlformats.org/officeDocument/2006/relationships/notesSlide"/><Relationship Id="rId45" Target="notesSlides/notesSlide6.xml" Type="http://schemas.openxmlformats.org/officeDocument/2006/relationships/notesSlide"/><Relationship Id="rId46" Target="notesSlides/notesSlide7.xml" Type="http://schemas.openxmlformats.org/officeDocument/2006/relationships/notesSlide"/><Relationship Id="rId47" Target="notesSlides/notesSlide8.xml" Type="http://schemas.openxmlformats.org/officeDocument/2006/relationships/notesSlide"/><Relationship Id="rId48" Target="notesSlides/notesSlide9.xml" Type="http://schemas.openxmlformats.org/officeDocument/2006/relationships/notesSlide"/><Relationship Id="rId49" Target="notesSlides/notesSlide10.xml" Type="http://schemas.openxmlformats.org/officeDocument/2006/relationships/notesSlide"/><Relationship Id="rId5" Target="tableStyles.xml" Type="http://schemas.openxmlformats.org/officeDocument/2006/relationships/tableStyles"/><Relationship Id="rId50" Target="notesSlides/notesSlide11.xml" Type="http://schemas.openxmlformats.org/officeDocument/2006/relationships/notesSlide"/><Relationship Id="rId51" Target="notesSlides/notesSlide12.xml" Type="http://schemas.openxmlformats.org/officeDocument/2006/relationships/notesSlide"/><Relationship Id="rId52" Target="notesSlides/notesSlide13.xml" Type="http://schemas.openxmlformats.org/officeDocument/2006/relationships/notesSlide"/><Relationship Id="rId53" Target="notesSlides/notesSlide14.xml" Type="http://schemas.openxmlformats.org/officeDocument/2006/relationships/notesSlide"/><Relationship Id="rId54" Target="notesSlides/notesSlide15.xml" Type="http://schemas.openxmlformats.org/officeDocument/2006/relationships/notesSlide"/><Relationship Id="rId55" Target="notesSlides/notesSlide16.xml" Type="http://schemas.openxmlformats.org/officeDocument/2006/relationships/notesSlide"/><Relationship Id="rId56" Target="notesSlides/notesSlide17.xml" Type="http://schemas.openxmlformats.org/officeDocument/2006/relationships/notesSlide"/><Relationship Id="rId57" Target="notesSlides/notesSlide18.xml" Type="http://schemas.openxmlformats.org/officeDocument/2006/relationships/notesSlide"/><Relationship Id="rId58" Target="fonts/font58.fntdata" Type="http://schemas.openxmlformats.org/officeDocument/2006/relationships/font"/><Relationship Id="rId59" Target="notesSlides/notesSlide19.xml" Type="http://schemas.openxmlformats.org/officeDocument/2006/relationships/notesSlide"/><Relationship Id="rId6" Target="slides/slide1.xml" Type="http://schemas.openxmlformats.org/officeDocument/2006/relationships/slide"/><Relationship Id="rId60" Target="notesSlides/notesSlide20.xml" Type="http://schemas.openxmlformats.org/officeDocument/2006/relationships/notesSlide"/><Relationship Id="rId61" Target="notesSlides/notesSlide21.xml" Type="http://schemas.openxmlformats.org/officeDocument/2006/relationships/notesSlide"/><Relationship Id="rId62" Target="notesSlides/notesSlide22.xml" Type="http://schemas.openxmlformats.org/officeDocument/2006/relationships/notesSlide"/><Relationship Id="rId63" Target="notesSlides/notesSlide23.xml" Type="http://schemas.openxmlformats.org/officeDocument/2006/relationships/notesSlide"/><Relationship Id="rId64" Target="notesSlides/notesSlide24.xml" Type="http://schemas.openxmlformats.org/officeDocument/2006/relationships/notesSlide"/><Relationship Id="rId65" Target="notesSlides/notesSlide25.xml" Type="http://schemas.openxmlformats.org/officeDocument/2006/relationships/notesSlide"/><Relationship Id="rId66" Target="notesSlides/notesSlide26.xml" Type="http://schemas.openxmlformats.org/officeDocument/2006/relationships/notesSlide"/><Relationship Id="rId67" Target="notesSlides/notesSlide27.xml" Type="http://schemas.openxmlformats.org/officeDocument/2006/relationships/notesSlide"/><Relationship Id="rId68" Target="fonts/font68.fntdata" Type="http://schemas.openxmlformats.org/officeDocument/2006/relationships/font"/><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are we currently with AI? And why am I asking you to forget about it?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are we currently with AI? And why am I asking you to forget about it?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3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3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3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3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3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3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34.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3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12" Target="../media/image12.svg" Type="http://schemas.openxmlformats.org/officeDocument/2006/relationships/image"/><Relationship Id="rId13" Target="../media/image13.png" Type="http://schemas.openxmlformats.org/officeDocument/2006/relationships/image"/><Relationship Id="rId14" Target="../media/image14.svg" Type="http://schemas.openxmlformats.org/officeDocument/2006/relationships/image"/><Relationship Id="rId15" Target="../media/image15.png" Type="http://schemas.openxmlformats.org/officeDocument/2006/relationships/image"/><Relationship Id="rId16" Target="../media/image16.svg" Type="http://schemas.openxmlformats.org/officeDocument/2006/relationships/image"/><Relationship Id="rId17" Target="../media/image17.png" Type="http://schemas.openxmlformats.org/officeDocument/2006/relationships/image"/><Relationship Id="rId18" Target="../media/image18.svg" Type="http://schemas.openxmlformats.org/officeDocument/2006/relationships/image"/><Relationship Id="rId19" Target="../media/image19.png" Type="http://schemas.openxmlformats.org/officeDocument/2006/relationships/image"/><Relationship Id="rId2" Target="../notesSlides/notesSlide2.xml" Type="http://schemas.openxmlformats.org/officeDocument/2006/relationships/notesSlide"/><Relationship Id="rId20" Target="../media/image20.svg" Type="http://schemas.openxmlformats.org/officeDocument/2006/relationships/image"/><Relationship Id="rId21" Target="../media/image21.png" Type="http://schemas.openxmlformats.org/officeDocument/2006/relationships/image"/><Relationship Id="rId22" Target="../media/image22.svg" Type="http://schemas.openxmlformats.org/officeDocument/2006/relationships/image"/><Relationship Id="rId23" Target="../media/image23.png" Type="http://schemas.openxmlformats.org/officeDocument/2006/relationships/image"/><Relationship Id="rId24" Target="../media/image24.svg" Type="http://schemas.openxmlformats.org/officeDocument/2006/relationships/image"/><Relationship Id="rId25" Target="../media/image25.png" Type="http://schemas.openxmlformats.org/officeDocument/2006/relationships/image"/><Relationship Id="rId26" Target="../media/image26.svg" Type="http://schemas.openxmlformats.org/officeDocument/2006/relationships/image"/><Relationship Id="rId27" Target="../media/image27.png" Type="http://schemas.openxmlformats.org/officeDocument/2006/relationships/image"/><Relationship Id="rId28" Target="../media/image28.svg" Type="http://schemas.openxmlformats.org/officeDocument/2006/relationships/image"/><Relationship Id="rId29" Target="../media/image29.png" Type="http://schemas.openxmlformats.org/officeDocument/2006/relationships/image"/><Relationship Id="rId3" Target="../media/image3.png" Type="http://schemas.openxmlformats.org/officeDocument/2006/relationships/image"/><Relationship Id="rId30" Target="../media/image30.svg" Type="http://schemas.openxmlformats.org/officeDocument/2006/relationships/image"/><Relationship Id="rId31" Target="../media/image31.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3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35.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3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35.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35.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35.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12" Target="../media/image12.svg" Type="http://schemas.openxmlformats.org/officeDocument/2006/relationships/image"/><Relationship Id="rId13" Target="../media/image13.png" Type="http://schemas.openxmlformats.org/officeDocument/2006/relationships/image"/><Relationship Id="rId14" Target="../media/image14.svg" Type="http://schemas.openxmlformats.org/officeDocument/2006/relationships/image"/><Relationship Id="rId15" Target="../media/image15.png" Type="http://schemas.openxmlformats.org/officeDocument/2006/relationships/image"/><Relationship Id="rId16" Target="../media/image16.svg" Type="http://schemas.openxmlformats.org/officeDocument/2006/relationships/image"/><Relationship Id="rId17" Target="../media/image17.png" Type="http://schemas.openxmlformats.org/officeDocument/2006/relationships/image"/><Relationship Id="rId18" Target="../media/image18.svg" Type="http://schemas.openxmlformats.org/officeDocument/2006/relationships/image"/><Relationship Id="rId19" Target="../media/image19.png" Type="http://schemas.openxmlformats.org/officeDocument/2006/relationships/image"/><Relationship Id="rId2" Target="../notesSlides/notesSlide26.xml" Type="http://schemas.openxmlformats.org/officeDocument/2006/relationships/notesSlide"/><Relationship Id="rId20" Target="../media/image20.svg" Type="http://schemas.openxmlformats.org/officeDocument/2006/relationships/image"/><Relationship Id="rId21" Target="../media/image21.png" Type="http://schemas.openxmlformats.org/officeDocument/2006/relationships/image"/><Relationship Id="rId22" Target="../media/image22.svg" Type="http://schemas.openxmlformats.org/officeDocument/2006/relationships/image"/><Relationship Id="rId23" Target="../media/image23.png" Type="http://schemas.openxmlformats.org/officeDocument/2006/relationships/image"/><Relationship Id="rId24" Target="../media/image24.svg" Type="http://schemas.openxmlformats.org/officeDocument/2006/relationships/image"/><Relationship Id="rId25" Target="../media/image25.png" Type="http://schemas.openxmlformats.org/officeDocument/2006/relationships/image"/><Relationship Id="rId26" Target="../media/image26.svg" Type="http://schemas.openxmlformats.org/officeDocument/2006/relationships/image"/><Relationship Id="rId27" Target="../media/image27.png" Type="http://schemas.openxmlformats.org/officeDocument/2006/relationships/image"/><Relationship Id="rId28" Target="../media/image28.svg" Type="http://schemas.openxmlformats.org/officeDocument/2006/relationships/image"/><Relationship Id="rId29" Target="../media/image29.png" Type="http://schemas.openxmlformats.org/officeDocument/2006/relationships/image"/><Relationship Id="rId3" Target="../media/image3.png" Type="http://schemas.openxmlformats.org/officeDocument/2006/relationships/image"/><Relationship Id="rId30" Target="../media/image30.svg" Type="http://schemas.openxmlformats.org/officeDocument/2006/relationships/image"/><Relationship Id="rId31" Target="../media/image31.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3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3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3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3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1028700" y="3176270"/>
            <a:ext cx="14368269" cy="6082030"/>
          </a:xfrm>
          <a:prstGeom prst="rect">
            <a:avLst/>
          </a:prstGeom>
        </p:spPr>
        <p:txBody>
          <a:bodyPr anchor="t" rtlCol="false" tIns="0" lIns="0" bIns="0" rIns="0">
            <a:spAutoFit/>
          </a:bodyPr>
          <a:lstStyle/>
          <a:p>
            <a:pPr algn="l">
              <a:lnSpc>
                <a:spcPts val="13750"/>
              </a:lnSpc>
            </a:pPr>
            <a:r>
              <a:rPr lang="en-US" sz="11000" b="true">
                <a:solidFill>
                  <a:srgbClr val="FFFFFF"/>
                </a:solidFill>
                <a:latin typeface="FS Albert Arabic Bold"/>
                <a:ea typeface="FS Albert Arabic Bold"/>
                <a:cs typeface="FS Albert Arabic Bold"/>
                <a:sym typeface="FS Albert Arabic Bold"/>
              </a:rPr>
              <a:t>Data Analytics Webinar: Governance and Compliance </a:t>
            </a:r>
          </a:p>
          <a:p>
            <a:pPr algn="ctr">
              <a:lnSpc>
                <a:spcPts val="7139"/>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20055" t="0" r="20055" b="0"/>
            <a:stretch>
              <a:fillRect/>
            </a:stretch>
          </p:blipFill>
          <p:spPr>
            <a:xfrm flipH="false" flipV="false">
              <a:off x="0" y="0"/>
              <a:ext cx="12192000" cy="13716000"/>
            </a:xfrm>
            <a:prstGeom prst="rect">
              <a:avLst/>
            </a:prstGeom>
          </p:spPr>
        </p:pic>
      </p:grpSp>
      <p:sp>
        <p:nvSpPr>
          <p:cNvPr name="TextBox 4" id="4"/>
          <p:cNvSpPr txBox="true"/>
          <p:nvPr/>
        </p:nvSpPr>
        <p:spPr>
          <a:xfrm rot="0">
            <a:off x="1028700" y="4851078"/>
            <a:ext cx="7692689" cy="342249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Pe</a:t>
            </a:r>
            <a:r>
              <a:rPr lang="en-US" sz="2631">
                <a:solidFill>
                  <a:srgbClr val="FFFFFF"/>
                </a:solidFill>
                <a:latin typeface="Open Sans"/>
                <a:ea typeface="Open Sans"/>
                <a:cs typeface="Open Sans"/>
                <a:sym typeface="Open Sans"/>
              </a:rPr>
              <a:t>ople take shortcuts to get work done</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P</a:t>
            </a:r>
            <a:r>
              <a:rPr lang="en-US" sz="2631">
                <a:solidFill>
                  <a:srgbClr val="FFFFFF"/>
                </a:solidFill>
                <a:latin typeface="Open Sans"/>
                <a:ea typeface="Open Sans"/>
                <a:cs typeface="Open Sans"/>
                <a:sym typeface="Open Sans"/>
              </a:rPr>
              <a:t>eople store data wherever it feels convenient</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People send files to personal inboxes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People lose laptops and export CSVs</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People don't understand what “sensitive data” actually means</a:t>
            </a:r>
          </a:p>
        </p:txBody>
      </p:sp>
      <p:sp>
        <p:nvSpPr>
          <p:cNvPr name="TextBox 5" id="5"/>
          <p:cNvSpPr txBox="true"/>
          <p:nvPr/>
        </p:nvSpPr>
        <p:spPr>
          <a:xfrm rot="0">
            <a:off x="1028700" y="1028700"/>
            <a:ext cx="7870052" cy="27432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Data security isn’t an IT problem, it’s a people problem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20055" t="0" r="20055" b="0"/>
            <a:stretch>
              <a:fillRect/>
            </a:stretch>
          </p:blipFill>
          <p:spPr>
            <a:xfrm flipH="false" flipV="false">
              <a:off x="0" y="0"/>
              <a:ext cx="12192000" cy="13716000"/>
            </a:xfrm>
            <a:prstGeom prst="rect">
              <a:avLst/>
            </a:prstGeom>
          </p:spPr>
        </p:pic>
      </p:grpSp>
      <p:sp>
        <p:nvSpPr>
          <p:cNvPr name="TextBox 4" id="4"/>
          <p:cNvSpPr txBox="true"/>
          <p:nvPr/>
        </p:nvSpPr>
        <p:spPr>
          <a:xfrm rot="0">
            <a:off x="1028700" y="2843463"/>
            <a:ext cx="7692689" cy="641483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D</a:t>
            </a:r>
            <a:r>
              <a:rPr lang="en-US" sz="2631">
                <a:solidFill>
                  <a:srgbClr val="FFFFFF"/>
                </a:solidFill>
                <a:latin typeface="Open Sans"/>
                <a:ea typeface="Open Sans"/>
                <a:cs typeface="Open Sans"/>
                <a:sym typeface="Open Sans"/>
              </a:rPr>
              <a:t>e facto data storage</a:t>
            </a:r>
          </a:p>
          <a:p>
            <a:pPr algn="l">
              <a:lnSpc>
                <a:spcPts val="3947"/>
              </a:lnSpc>
            </a:pP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Spreadsheets on desktops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Files saved to “Downloads” or “Documents”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Personal OneDrive / Google Drive accounts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Old Dropbox folders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USB sticks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Outdated email attachments with customer data</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Photo screenshots of data on personal phones</a:t>
            </a:r>
          </a:p>
          <a:p>
            <a:pPr algn="l">
              <a:lnSpc>
                <a:spcPts val="3947"/>
              </a:lnSpc>
            </a:pPr>
          </a:p>
          <a:p>
            <a:pPr algn="l">
              <a:lnSpc>
                <a:spcPts val="3947"/>
              </a:lnSpc>
            </a:pPr>
            <a:r>
              <a:rPr lang="en-US" sz="2631">
                <a:solidFill>
                  <a:srgbClr val="FFFFFF"/>
                </a:solidFill>
                <a:latin typeface="Open Sans"/>
                <a:ea typeface="Open Sans"/>
                <a:cs typeface="Open Sans"/>
                <a:sym typeface="Open Sans"/>
              </a:rPr>
              <a:t>Why is this so dangerous?</a:t>
            </a:r>
          </a:p>
        </p:txBody>
      </p:sp>
      <p:sp>
        <p:nvSpPr>
          <p:cNvPr name="TextBox 5" id="5"/>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Shadow Data</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20055" t="0" r="20055" b="0"/>
            <a:stretch>
              <a:fillRect/>
            </a:stretch>
          </p:blipFill>
          <p:spPr>
            <a:xfrm flipH="false" flipV="false">
              <a:off x="0" y="0"/>
              <a:ext cx="12192000" cy="13716000"/>
            </a:xfrm>
            <a:prstGeom prst="rect">
              <a:avLst/>
            </a:prstGeom>
          </p:spPr>
        </p:pic>
      </p:grpSp>
      <p:sp>
        <p:nvSpPr>
          <p:cNvPr name="TextBox 4" id="4"/>
          <p:cNvSpPr txBox="true"/>
          <p:nvPr/>
        </p:nvSpPr>
        <p:spPr>
          <a:xfrm rot="0">
            <a:off x="1028700" y="2182385"/>
            <a:ext cx="7692689" cy="740543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Why</a:t>
            </a:r>
            <a:r>
              <a:rPr lang="en-US" sz="2631">
                <a:solidFill>
                  <a:srgbClr val="FFFFFF"/>
                </a:solidFill>
                <a:latin typeface="Open Sans"/>
                <a:ea typeface="Open Sans"/>
                <a:cs typeface="Open Sans"/>
                <a:sym typeface="Open Sans"/>
              </a:rPr>
              <a:t> is this so dangerous?</a:t>
            </a:r>
          </a:p>
          <a:p>
            <a:pPr algn="l">
              <a:lnSpc>
                <a:spcPts val="3947"/>
              </a:lnSpc>
            </a:pP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No access controls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No</a:t>
            </a:r>
            <a:r>
              <a:rPr lang="en-US" sz="2631">
                <a:solidFill>
                  <a:srgbClr val="FFFFFF"/>
                </a:solidFill>
                <a:latin typeface="Open Sans"/>
                <a:ea typeface="Open Sans"/>
                <a:cs typeface="Open Sans"/>
                <a:sym typeface="Open Sans"/>
              </a:rPr>
              <a:t> encryption</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No backups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No v</a:t>
            </a:r>
            <a:r>
              <a:rPr lang="en-US" sz="2631">
                <a:solidFill>
                  <a:srgbClr val="FFFFFF"/>
                </a:solidFill>
                <a:latin typeface="Open Sans"/>
                <a:ea typeface="Open Sans"/>
                <a:cs typeface="Open Sans"/>
                <a:sym typeface="Open Sans"/>
              </a:rPr>
              <a:t>ersion history</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No ability to revoke access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C</a:t>
            </a:r>
            <a:r>
              <a:rPr lang="en-US" sz="2631">
                <a:solidFill>
                  <a:srgbClr val="FFFFFF"/>
                </a:solidFill>
                <a:latin typeface="Open Sans"/>
                <a:ea typeface="Open Sans"/>
                <a:cs typeface="Open Sans"/>
                <a:sym typeface="Open Sans"/>
              </a:rPr>
              <a:t>ompletely invisible to leadership</a:t>
            </a:r>
          </a:p>
          <a:p>
            <a:pPr algn="l">
              <a:lnSpc>
                <a:spcPts val="3947"/>
              </a:lnSpc>
            </a:pPr>
          </a:p>
          <a:p>
            <a:pPr algn="l">
              <a:lnSpc>
                <a:spcPts val="3947"/>
              </a:lnSpc>
            </a:pPr>
            <a:r>
              <a:rPr lang="en-US" sz="2631">
                <a:solidFill>
                  <a:srgbClr val="FFFFFF"/>
                </a:solidFill>
                <a:latin typeface="Open Sans"/>
                <a:ea typeface="Open Sans"/>
                <a:cs typeface="Open Sans"/>
                <a:sym typeface="Open Sans"/>
              </a:rPr>
              <a:t>Businesses often think their data sits in a CRM, ERP, or SQL database when in reality the working copy sits on someone’s laptop.</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That’s the copy attackers want.</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That's the copy regulators care about.</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That's the copy businesses never track.</a:t>
            </a:r>
          </a:p>
        </p:txBody>
      </p:sp>
      <p:sp>
        <p:nvSpPr>
          <p:cNvPr name="TextBox 5" id="5"/>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Shadow Data</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20055" t="0" r="20055" b="0"/>
            <a:stretch>
              <a:fillRect/>
            </a:stretch>
          </p:blipFill>
          <p:spPr>
            <a:xfrm flipH="false" flipV="false">
              <a:off x="0" y="0"/>
              <a:ext cx="12192000" cy="13716000"/>
            </a:xfrm>
            <a:prstGeom prst="rect">
              <a:avLst/>
            </a:prstGeom>
          </p:spPr>
        </p:pic>
      </p:grpSp>
      <p:sp>
        <p:nvSpPr>
          <p:cNvPr name="TextBox 4" id="4"/>
          <p:cNvSpPr txBox="true"/>
          <p:nvPr/>
        </p:nvSpPr>
        <p:spPr>
          <a:xfrm rot="0">
            <a:off x="1028700" y="2389253"/>
            <a:ext cx="7692689" cy="686904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Data in transit = data moving from one place to another.</a:t>
            </a:r>
          </a:p>
          <a:p>
            <a:pPr algn="l">
              <a:lnSpc>
                <a:spcPts val="3947"/>
              </a:lnSpc>
            </a:pP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Exporting spreadsheets → emailing them to colleagues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Sending reports to customers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Uploading data through unsecured forms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Copying data between legacy systems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Using public WiFi while accessing company files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Uploading CSVs into analytics tools</a:t>
            </a:r>
          </a:p>
          <a:p>
            <a:pPr algn="l">
              <a:lnSpc>
                <a:spcPts val="3947"/>
              </a:lnSpc>
            </a:pPr>
          </a:p>
          <a:p>
            <a:pPr algn="l">
              <a:lnSpc>
                <a:spcPts val="3947"/>
              </a:lnSpc>
              <a:spcBef>
                <a:spcPct val="0"/>
              </a:spcBef>
            </a:pPr>
            <a:r>
              <a:rPr lang="en-US" sz="2631">
                <a:solidFill>
                  <a:srgbClr val="FFFFFF"/>
                </a:solidFill>
                <a:latin typeface="Open Sans"/>
                <a:ea typeface="Open Sans"/>
                <a:cs typeface="Open Sans"/>
                <a:sym typeface="Open Sans"/>
              </a:rPr>
              <a:t>If data can be intercepted, altered or duplicated during transit, your data becomes untrustworthy.</a:t>
            </a:r>
          </a:p>
        </p:txBody>
      </p:sp>
      <p:sp>
        <p:nvSpPr>
          <p:cNvPr name="TextBox 5" id="5"/>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Data in Transit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20055" t="0" r="20055" b="0"/>
            <a:stretch>
              <a:fillRect/>
            </a:stretch>
          </p:blipFill>
          <p:spPr>
            <a:xfrm flipH="false" flipV="false">
              <a:off x="0" y="0"/>
              <a:ext cx="12192000" cy="13716000"/>
            </a:xfrm>
            <a:prstGeom prst="rect">
              <a:avLst/>
            </a:prstGeom>
          </p:spPr>
        </p:pic>
      </p:grpSp>
      <p:sp>
        <p:nvSpPr>
          <p:cNvPr name="TextBox 4" id="4"/>
          <p:cNvSpPr txBox="true"/>
          <p:nvPr/>
        </p:nvSpPr>
        <p:spPr>
          <a:xfrm rot="0">
            <a:off x="1028700" y="2305206"/>
            <a:ext cx="7692689" cy="7448550"/>
          </a:xfrm>
          <a:prstGeom prst="rect">
            <a:avLst/>
          </a:prstGeom>
        </p:spPr>
        <p:txBody>
          <a:bodyPr anchor="t" rtlCol="false" tIns="0" lIns="0" bIns="0" rIns="0">
            <a:spAutoFit/>
          </a:bodyPr>
          <a:lstStyle/>
          <a:p>
            <a:pPr algn="l" marL="539749" indent="-269875" lvl="1">
              <a:lnSpc>
                <a:spcPts val="3749"/>
              </a:lnSpc>
              <a:buFont typeface="Arial"/>
              <a:buChar char="•"/>
            </a:pPr>
            <a:r>
              <a:rPr lang="en-US" sz="2499">
                <a:solidFill>
                  <a:srgbClr val="FFFFFF"/>
                </a:solidFill>
                <a:latin typeface="Open Sans"/>
                <a:ea typeface="Open Sans"/>
                <a:cs typeface="Open Sans"/>
                <a:sym typeface="Open Sans"/>
              </a:rPr>
              <a:t>Legacy systems</a:t>
            </a:r>
            <a:r>
              <a:rPr lang="en-US" sz="2499">
                <a:solidFill>
                  <a:srgbClr val="FFFFFF"/>
                </a:solidFill>
                <a:latin typeface="Open Sans"/>
                <a:ea typeface="Open Sans"/>
                <a:cs typeface="Open Sans"/>
                <a:sym typeface="Open Sans"/>
              </a:rPr>
              <a:t> are old software or tools that:</a:t>
            </a:r>
          </a:p>
          <a:p>
            <a:pPr algn="l" marL="1079499" indent="-359833" lvl="2">
              <a:lnSpc>
                <a:spcPts val="3749"/>
              </a:lnSpc>
              <a:buFont typeface="Arial"/>
              <a:buChar char="⚬"/>
            </a:pPr>
            <a:r>
              <a:rPr lang="en-US" sz="2499">
                <a:solidFill>
                  <a:srgbClr val="FFFFFF"/>
                </a:solidFill>
                <a:latin typeface="Open Sans"/>
                <a:ea typeface="Open Sans"/>
                <a:cs typeface="Open Sans"/>
                <a:sym typeface="Open Sans"/>
              </a:rPr>
              <a:t>no longer receive security updates</a:t>
            </a:r>
          </a:p>
          <a:p>
            <a:pPr algn="l" marL="1079499" indent="-359833" lvl="2">
              <a:lnSpc>
                <a:spcPts val="3749"/>
              </a:lnSpc>
              <a:buFont typeface="Arial"/>
              <a:buChar char="⚬"/>
            </a:pPr>
            <a:r>
              <a:rPr lang="en-US" sz="2499">
                <a:solidFill>
                  <a:srgbClr val="FFFFFF"/>
                </a:solidFill>
                <a:latin typeface="Open Sans"/>
                <a:ea typeface="Open Sans"/>
                <a:cs typeface="Open Sans"/>
                <a:sym typeface="Open Sans"/>
              </a:rPr>
              <a:t>can’t integrate safely</a:t>
            </a:r>
          </a:p>
          <a:p>
            <a:pPr algn="l" marL="1079499" indent="-359833" lvl="2">
              <a:lnSpc>
                <a:spcPts val="3749"/>
              </a:lnSpc>
              <a:buFont typeface="Arial"/>
              <a:buChar char="⚬"/>
            </a:pPr>
            <a:r>
              <a:rPr lang="en-US" sz="2499">
                <a:solidFill>
                  <a:srgbClr val="FFFFFF"/>
                </a:solidFill>
                <a:latin typeface="Open Sans"/>
                <a:ea typeface="Open Sans"/>
                <a:cs typeface="Open Sans"/>
                <a:sym typeface="Open Sans"/>
              </a:rPr>
              <a:t>rely on outdated file formats</a:t>
            </a:r>
          </a:p>
          <a:p>
            <a:pPr algn="l" marL="1079499" indent="-359833" lvl="2">
              <a:lnSpc>
                <a:spcPts val="3749"/>
              </a:lnSpc>
              <a:buFont typeface="Arial"/>
              <a:buChar char="⚬"/>
            </a:pPr>
            <a:r>
              <a:rPr lang="en-US" sz="2499">
                <a:solidFill>
                  <a:srgbClr val="FFFFFF"/>
                </a:solidFill>
                <a:latin typeface="Open Sans"/>
                <a:ea typeface="Open Sans"/>
                <a:cs typeface="Open Sans"/>
                <a:sym typeface="Open Sans"/>
              </a:rPr>
              <a:t>force manual workarounds (usually spreadsheets…)</a:t>
            </a:r>
          </a:p>
          <a:p>
            <a:pPr algn="l">
              <a:lnSpc>
                <a:spcPts val="3749"/>
              </a:lnSpc>
            </a:pPr>
          </a:p>
          <a:p>
            <a:pPr algn="l">
              <a:lnSpc>
                <a:spcPts val="3749"/>
              </a:lnSpc>
            </a:pPr>
            <a:r>
              <a:rPr lang="en-US" sz="2499">
                <a:solidFill>
                  <a:srgbClr val="FFFFFF"/>
                </a:solidFill>
                <a:latin typeface="Open Sans"/>
                <a:ea typeface="Open Sans"/>
                <a:cs typeface="Open Sans"/>
                <a:sym typeface="Open Sans"/>
              </a:rPr>
              <a:t>So what?</a:t>
            </a:r>
          </a:p>
          <a:p>
            <a:pPr algn="l" marL="539749" indent="-269875" lvl="1">
              <a:lnSpc>
                <a:spcPts val="3749"/>
              </a:lnSpc>
              <a:buFont typeface="Arial"/>
              <a:buChar char="•"/>
            </a:pPr>
            <a:r>
              <a:rPr lang="en-US" sz="2499">
                <a:solidFill>
                  <a:srgbClr val="FFFFFF"/>
                </a:solidFill>
                <a:latin typeface="Open Sans"/>
                <a:ea typeface="Open Sans"/>
                <a:cs typeface="Open Sans"/>
                <a:sym typeface="Open Sans"/>
              </a:rPr>
              <a:t>They can’t enforce modern security rules</a:t>
            </a:r>
          </a:p>
          <a:p>
            <a:pPr algn="l" marL="539749" indent="-269875" lvl="1">
              <a:lnSpc>
                <a:spcPts val="3749"/>
              </a:lnSpc>
              <a:buFont typeface="Arial"/>
              <a:buChar char="•"/>
            </a:pPr>
            <a:r>
              <a:rPr lang="en-US" sz="2499">
                <a:solidFill>
                  <a:srgbClr val="FFFFFF"/>
                </a:solidFill>
                <a:latin typeface="Open Sans"/>
                <a:ea typeface="Open Sans"/>
                <a:cs typeface="Open Sans"/>
                <a:sym typeface="Open Sans"/>
              </a:rPr>
              <a:t>They require human intervention (meaning errors)</a:t>
            </a:r>
          </a:p>
          <a:p>
            <a:pPr algn="l" marL="539749" indent="-269875" lvl="1">
              <a:lnSpc>
                <a:spcPts val="3749"/>
              </a:lnSpc>
              <a:buFont typeface="Arial"/>
              <a:buChar char="•"/>
            </a:pPr>
            <a:r>
              <a:rPr lang="en-US" sz="2499">
                <a:solidFill>
                  <a:srgbClr val="FFFFFF"/>
                </a:solidFill>
                <a:latin typeface="Open Sans"/>
                <a:ea typeface="Open Sans"/>
                <a:cs typeface="Open Sans"/>
                <a:sym typeface="Open Sans"/>
              </a:rPr>
              <a:t>They</a:t>
            </a:r>
            <a:r>
              <a:rPr lang="en-US" sz="2499">
                <a:solidFill>
                  <a:srgbClr val="FFFFFF"/>
                </a:solidFill>
                <a:latin typeface="Open Sans"/>
                <a:ea typeface="Open Sans"/>
                <a:cs typeface="Open Sans"/>
                <a:sym typeface="Open Sans"/>
              </a:rPr>
              <a:t> store data in outdated, unencrypted ways</a:t>
            </a:r>
          </a:p>
          <a:p>
            <a:pPr algn="l" marL="539749" indent="-269875" lvl="1">
              <a:lnSpc>
                <a:spcPts val="3749"/>
              </a:lnSpc>
              <a:buFont typeface="Arial"/>
              <a:buChar char="•"/>
            </a:pPr>
            <a:r>
              <a:rPr lang="en-US" sz="2499">
                <a:solidFill>
                  <a:srgbClr val="FFFFFF"/>
                </a:solidFill>
                <a:latin typeface="Open Sans"/>
                <a:ea typeface="Open Sans"/>
                <a:cs typeface="Open Sans"/>
                <a:sym typeface="Open Sans"/>
              </a:rPr>
              <a:t>They make it impossible to track who accessed what</a:t>
            </a:r>
          </a:p>
          <a:p>
            <a:pPr algn="l" marL="539749" indent="-269875" lvl="1">
              <a:lnSpc>
                <a:spcPts val="3749"/>
              </a:lnSpc>
              <a:spcBef>
                <a:spcPct val="0"/>
              </a:spcBef>
              <a:buFont typeface="Arial"/>
              <a:buChar char="•"/>
            </a:pPr>
            <a:r>
              <a:rPr lang="en-US" sz="2499">
                <a:solidFill>
                  <a:srgbClr val="FFFFFF"/>
                </a:solidFill>
                <a:latin typeface="Open Sans"/>
                <a:ea typeface="Open Sans"/>
                <a:cs typeface="Open Sans"/>
                <a:sym typeface="Open Sans"/>
              </a:rPr>
              <a:t>They often become “too business-critical to replace”</a:t>
            </a:r>
          </a:p>
        </p:txBody>
      </p:sp>
      <p:sp>
        <p:nvSpPr>
          <p:cNvPr name="TextBox 5" id="5"/>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Legacy systems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20055" t="0" r="20055" b="0"/>
            <a:stretch>
              <a:fillRect/>
            </a:stretch>
          </p:blipFill>
          <p:spPr>
            <a:xfrm flipH="false" flipV="false">
              <a:off x="0" y="0"/>
              <a:ext cx="12192000" cy="13716000"/>
            </a:xfrm>
            <a:prstGeom prst="rect">
              <a:avLst/>
            </a:prstGeom>
          </p:spPr>
        </p:pic>
      </p:grpSp>
      <p:sp>
        <p:nvSpPr>
          <p:cNvPr name="TextBox 4" id="4"/>
          <p:cNvSpPr txBox="true"/>
          <p:nvPr/>
        </p:nvSpPr>
        <p:spPr>
          <a:xfrm rot="0">
            <a:off x="1028700" y="2547937"/>
            <a:ext cx="7692689" cy="5114925"/>
          </a:xfrm>
          <a:prstGeom prst="rect">
            <a:avLst/>
          </a:prstGeom>
        </p:spPr>
        <p:txBody>
          <a:bodyPr anchor="t" rtlCol="false" tIns="0" lIns="0" bIns="0" rIns="0">
            <a:spAutoFit/>
          </a:bodyPr>
          <a:lstStyle/>
          <a:p>
            <a:pPr algn="l" marL="539749" indent="-269875" lvl="1">
              <a:lnSpc>
                <a:spcPts val="3749"/>
              </a:lnSpc>
              <a:buFont typeface="Arial"/>
              <a:buChar char="•"/>
            </a:pPr>
            <a:r>
              <a:rPr lang="en-US" sz="2499">
                <a:solidFill>
                  <a:srgbClr val="FFFFFF"/>
                </a:solidFill>
                <a:latin typeface="Open Sans"/>
                <a:ea typeface="Open Sans"/>
                <a:cs typeface="Open Sans"/>
                <a:sym typeface="Open Sans"/>
              </a:rPr>
              <a:t>Good security doesn't me</a:t>
            </a:r>
            <a:r>
              <a:rPr lang="en-US" sz="2499">
                <a:solidFill>
                  <a:srgbClr val="FFFFFF"/>
                </a:solidFill>
                <a:latin typeface="Open Sans"/>
                <a:ea typeface="Open Sans"/>
                <a:cs typeface="Open Sans"/>
                <a:sym typeface="Open Sans"/>
              </a:rPr>
              <a:t>an complexity. It means:</a:t>
            </a:r>
          </a:p>
          <a:p>
            <a:pPr algn="l" marL="1079499" indent="-359833" lvl="2">
              <a:lnSpc>
                <a:spcPts val="3749"/>
              </a:lnSpc>
              <a:buFont typeface="Arial"/>
              <a:buChar char="⚬"/>
            </a:pPr>
            <a:r>
              <a:rPr lang="en-US" sz="2499">
                <a:solidFill>
                  <a:srgbClr val="FFFFFF"/>
                </a:solidFill>
                <a:latin typeface="Open Sans"/>
                <a:ea typeface="Open Sans"/>
                <a:cs typeface="Open Sans"/>
                <a:sym typeface="Open Sans"/>
              </a:rPr>
              <a:t>Clear access controls, only the right people see the right data</a:t>
            </a:r>
          </a:p>
          <a:p>
            <a:pPr algn="l" marL="1079499" indent="-359833" lvl="2">
              <a:lnSpc>
                <a:spcPts val="3749"/>
              </a:lnSpc>
              <a:buFont typeface="Arial"/>
              <a:buChar char="⚬"/>
            </a:pPr>
            <a:r>
              <a:rPr lang="en-US" sz="2499">
                <a:solidFill>
                  <a:srgbClr val="FFFFFF"/>
                </a:solidFill>
                <a:latin typeface="Open Sans"/>
                <a:ea typeface="Open Sans"/>
                <a:cs typeface="Open Sans"/>
                <a:sym typeface="Open Sans"/>
              </a:rPr>
              <a:t>Staff tr</a:t>
            </a:r>
            <a:r>
              <a:rPr lang="en-US" sz="2499">
                <a:solidFill>
                  <a:srgbClr val="FFFFFF"/>
                </a:solidFill>
                <a:latin typeface="Open Sans"/>
                <a:ea typeface="Open Sans"/>
                <a:cs typeface="Open Sans"/>
                <a:sym typeface="Open Sans"/>
              </a:rPr>
              <a:t>aining, not technical, but behavioural</a:t>
            </a:r>
          </a:p>
          <a:p>
            <a:pPr algn="l" marL="1079499" indent="-359833" lvl="2">
              <a:lnSpc>
                <a:spcPts val="3749"/>
              </a:lnSpc>
              <a:buFont typeface="Arial"/>
              <a:buChar char="⚬"/>
            </a:pPr>
            <a:r>
              <a:rPr lang="en-US" sz="2499">
                <a:solidFill>
                  <a:srgbClr val="FFFFFF"/>
                </a:solidFill>
                <a:latin typeface="Open Sans"/>
                <a:ea typeface="Open Sans"/>
                <a:cs typeface="Open Sans"/>
                <a:sym typeface="Open Sans"/>
              </a:rPr>
              <a:t>Eli</a:t>
            </a:r>
            <a:r>
              <a:rPr lang="en-US" sz="2499">
                <a:solidFill>
                  <a:srgbClr val="FFFFFF"/>
                </a:solidFill>
                <a:latin typeface="Open Sans"/>
                <a:ea typeface="Open Sans"/>
                <a:cs typeface="Open Sans"/>
                <a:sym typeface="Open Sans"/>
              </a:rPr>
              <a:t>minating spreadsheet dependencies</a:t>
            </a:r>
          </a:p>
          <a:p>
            <a:pPr algn="l" marL="1079499" indent="-359833" lvl="2">
              <a:lnSpc>
                <a:spcPts val="3749"/>
              </a:lnSpc>
              <a:buFont typeface="Arial"/>
              <a:buChar char="⚬"/>
            </a:pPr>
            <a:r>
              <a:rPr lang="en-US" sz="2499">
                <a:solidFill>
                  <a:srgbClr val="FFFFFF"/>
                </a:solidFill>
                <a:latin typeface="Open Sans"/>
                <a:ea typeface="Open Sans"/>
                <a:cs typeface="Open Sans"/>
                <a:sym typeface="Open Sans"/>
              </a:rPr>
              <a:t>C</a:t>
            </a:r>
            <a:r>
              <a:rPr lang="en-US" sz="2499">
                <a:solidFill>
                  <a:srgbClr val="FFFFFF"/>
                </a:solidFill>
                <a:latin typeface="Open Sans"/>
                <a:ea typeface="Open Sans"/>
                <a:cs typeface="Open Sans"/>
                <a:sym typeface="Open Sans"/>
              </a:rPr>
              <a:t>entralised storage not local desktops</a:t>
            </a:r>
          </a:p>
          <a:p>
            <a:pPr algn="l" marL="1079499" indent="-359833" lvl="2">
              <a:lnSpc>
                <a:spcPts val="3749"/>
              </a:lnSpc>
              <a:buFont typeface="Arial"/>
              <a:buChar char="⚬"/>
            </a:pPr>
            <a:r>
              <a:rPr lang="en-US" sz="2499">
                <a:solidFill>
                  <a:srgbClr val="FFFFFF"/>
                </a:solidFill>
                <a:latin typeface="Open Sans"/>
                <a:ea typeface="Open Sans"/>
                <a:cs typeface="Open Sans"/>
                <a:sym typeface="Open Sans"/>
              </a:rPr>
              <a:t>Audi</a:t>
            </a:r>
            <a:r>
              <a:rPr lang="en-US" sz="2499">
                <a:solidFill>
                  <a:srgbClr val="FFFFFF"/>
                </a:solidFill>
                <a:latin typeface="Open Sans"/>
                <a:ea typeface="Open Sans"/>
                <a:cs typeface="Open Sans"/>
                <a:sym typeface="Open Sans"/>
              </a:rPr>
              <a:t>table data flows</a:t>
            </a:r>
          </a:p>
          <a:p>
            <a:pPr algn="l" marL="1079499" indent="-359833" lvl="2">
              <a:lnSpc>
                <a:spcPts val="3749"/>
              </a:lnSpc>
              <a:buFont typeface="Arial"/>
              <a:buChar char="⚬"/>
            </a:pPr>
            <a:r>
              <a:rPr lang="en-US" sz="2499">
                <a:solidFill>
                  <a:srgbClr val="FFFFFF"/>
                </a:solidFill>
                <a:latin typeface="Open Sans"/>
                <a:ea typeface="Open Sans"/>
                <a:cs typeface="Open Sans"/>
                <a:sym typeface="Open Sans"/>
              </a:rPr>
              <a:t>Replacing or isolating legacy systems</a:t>
            </a:r>
          </a:p>
          <a:p>
            <a:pPr algn="l" marL="1079499" indent="-359833" lvl="2">
              <a:lnSpc>
                <a:spcPts val="3749"/>
              </a:lnSpc>
              <a:buFont typeface="Arial"/>
              <a:buChar char="⚬"/>
            </a:pPr>
            <a:r>
              <a:rPr lang="en-US" sz="2499">
                <a:solidFill>
                  <a:srgbClr val="FFFFFF"/>
                </a:solidFill>
                <a:latin typeface="Open Sans"/>
                <a:ea typeface="Open Sans"/>
                <a:cs typeface="Open Sans"/>
                <a:sym typeface="Open Sans"/>
              </a:rPr>
              <a:t>Encrypting data at rest and in transit</a:t>
            </a:r>
          </a:p>
          <a:p>
            <a:pPr algn="l" marL="1079499" indent="-359833" lvl="2">
              <a:lnSpc>
                <a:spcPts val="3749"/>
              </a:lnSpc>
              <a:spcBef>
                <a:spcPct val="0"/>
              </a:spcBef>
              <a:buFont typeface="Arial"/>
              <a:buChar char="⚬"/>
            </a:pPr>
            <a:r>
              <a:rPr lang="en-US" sz="2499">
                <a:solidFill>
                  <a:srgbClr val="FFFFFF"/>
                </a:solidFill>
                <a:latin typeface="Open Sans"/>
                <a:ea typeface="Open Sans"/>
                <a:cs typeface="Open Sans"/>
                <a:sym typeface="Open Sans"/>
              </a:rPr>
              <a:t>Strong password and MFA policies</a:t>
            </a:r>
          </a:p>
        </p:txBody>
      </p:sp>
      <p:sp>
        <p:nvSpPr>
          <p:cNvPr name="TextBox 5" id="5"/>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What you need to do</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319310"/>
            <a:ext cx="7692689" cy="3422492"/>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D</a:t>
            </a:r>
            <a:r>
              <a:rPr lang="en-US" sz="2631">
                <a:solidFill>
                  <a:srgbClr val="FFFFFF"/>
                </a:solidFill>
                <a:latin typeface="Open Sans"/>
                <a:ea typeface="Open Sans"/>
                <a:cs typeface="Open Sans"/>
                <a:sym typeface="Open Sans"/>
              </a:rPr>
              <a:t>ata Democratisation = Sharing the Right Data With the Right People</a:t>
            </a:r>
          </a:p>
          <a:p>
            <a:pPr algn="l">
              <a:lnSpc>
                <a:spcPts val="3947"/>
              </a:lnSpc>
            </a:pPr>
          </a:p>
          <a:p>
            <a:pPr algn="l">
              <a:lnSpc>
                <a:spcPts val="3947"/>
              </a:lnSpc>
              <a:spcBef>
                <a:spcPct val="0"/>
              </a:spcBef>
            </a:pPr>
            <a:r>
              <a:rPr lang="en-US" sz="2631">
                <a:solidFill>
                  <a:srgbClr val="FFFFFF"/>
                </a:solidFill>
                <a:latin typeface="Open Sans"/>
                <a:ea typeface="Open Sans"/>
                <a:cs typeface="Open Sans"/>
                <a:sym typeface="Open Sans"/>
              </a:rPr>
              <a:t>In my experience, the most successful organisations are the ones that remove silos and allow people to access the information they need to make good decisions.</a:t>
            </a: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Data Democratisation</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5111" t="0" r="25111" b="0"/>
            <a:stretch>
              <a:fillRect/>
            </a:stretch>
          </p:blipFill>
          <p:spPr>
            <a:xfrm flipH="false" flipV="false">
              <a:off x="0" y="0"/>
              <a:ext cx="12192000" cy="13716000"/>
            </a:xfrm>
            <a:prstGeom prst="rect">
              <a:avLst/>
            </a:prstGeom>
          </p:spPr>
        </p:pic>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695700"/>
            <a:ext cx="7692689" cy="4899587"/>
          </a:xfrm>
          <a:prstGeom prst="rect">
            <a:avLst/>
          </a:prstGeom>
        </p:spPr>
        <p:txBody>
          <a:bodyPr anchor="t" rtlCol="false" tIns="0" lIns="0" bIns="0" rIns="0">
            <a:spAutoFit/>
          </a:bodyPr>
          <a:lstStyle/>
          <a:p>
            <a:pPr algn="l">
              <a:lnSpc>
                <a:spcPts val="3947"/>
              </a:lnSpc>
            </a:pP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Departments stop making decisions in isolation</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Teams understand how their actions affect others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Bottlenecks disappear (no more “waiting for the report”)</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Analysis becomes richer and more accurate</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The entire organisation moves faster</a:t>
            </a:r>
          </a:p>
          <a:p>
            <a:pPr algn="l">
              <a:lnSpc>
                <a:spcPts val="3947"/>
              </a:lnSpc>
              <a:spcBef>
                <a:spcPct val="0"/>
              </a:spcBef>
            </a:pPr>
          </a:p>
        </p:txBody>
      </p:sp>
      <p:sp>
        <p:nvSpPr>
          <p:cNvPr name="TextBox 3" id="3"/>
          <p:cNvSpPr txBox="true"/>
          <p:nvPr/>
        </p:nvSpPr>
        <p:spPr>
          <a:xfrm rot="0">
            <a:off x="1028700" y="1028700"/>
            <a:ext cx="7870052" cy="27432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Why Data Democratisation Matters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5111" t="0" r="25111" b="0"/>
            <a:stretch>
              <a:fillRect/>
            </a:stretch>
          </p:blipFill>
          <p:spPr>
            <a:xfrm flipH="false" flipV="false">
              <a:off x="0" y="0"/>
              <a:ext cx="12192000" cy="13716000"/>
            </a:xfrm>
            <a:prstGeom prst="rect">
              <a:avLst/>
            </a:prstGeom>
          </p:spPr>
        </p:pic>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2393282"/>
            <a:ext cx="7692689" cy="542423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Data democratisation does NOT mean everyone can see everything.</a:t>
            </a:r>
          </a:p>
          <a:p>
            <a:pPr algn="l">
              <a:lnSpc>
                <a:spcPts val="3947"/>
              </a:lnSpc>
            </a:pPr>
          </a:p>
          <a:p>
            <a:pPr algn="l">
              <a:lnSpc>
                <a:spcPts val="3947"/>
              </a:lnSpc>
            </a:pPr>
            <a:r>
              <a:rPr lang="en-US" sz="2631">
                <a:solidFill>
                  <a:srgbClr val="FFFFFF"/>
                </a:solidFill>
                <a:latin typeface="Open Sans"/>
                <a:ea typeface="Open Sans"/>
                <a:cs typeface="Open Sans"/>
                <a:sym typeface="Open Sans"/>
              </a:rPr>
              <a:t>That would directly undermine security, compliance and GDPR.</a:t>
            </a:r>
          </a:p>
          <a:p>
            <a:pPr algn="l">
              <a:lnSpc>
                <a:spcPts val="3947"/>
              </a:lnSpc>
            </a:pPr>
          </a:p>
          <a:p>
            <a:pPr algn="l">
              <a:lnSpc>
                <a:spcPts val="3947"/>
              </a:lnSpc>
            </a:pPr>
            <a:r>
              <a:rPr lang="en-US" sz="2631">
                <a:solidFill>
                  <a:srgbClr val="FFFFFF"/>
                </a:solidFill>
                <a:latin typeface="Open Sans"/>
                <a:ea typeface="Open Sans"/>
                <a:cs typeface="Open Sans"/>
                <a:sym typeface="Open Sans"/>
              </a:rPr>
              <a:t>It’s about...</a:t>
            </a:r>
          </a:p>
          <a:p>
            <a:pPr algn="l">
              <a:lnSpc>
                <a:spcPts val="3947"/>
              </a:lnSpc>
            </a:pPr>
          </a:p>
          <a:p>
            <a:pPr algn="ctr">
              <a:lnSpc>
                <a:spcPts val="3947"/>
              </a:lnSpc>
            </a:pPr>
            <a:r>
              <a:rPr lang="en-US" sz="2631" i="true">
                <a:solidFill>
                  <a:srgbClr val="FFFFFF"/>
                </a:solidFill>
                <a:latin typeface="Open Sans Italics"/>
                <a:ea typeface="Open Sans Italics"/>
                <a:cs typeface="Open Sans Italics"/>
                <a:sym typeface="Open Sans Italics"/>
              </a:rPr>
              <a:t>“The right people getting access to the right data at the right time in a controlled, well governed way.”</a:t>
            </a:r>
          </a:p>
          <a:p>
            <a:pPr algn="l">
              <a:lnSpc>
                <a:spcPts val="3947"/>
              </a:lnSpc>
              <a:spcBef>
                <a:spcPct val="0"/>
              </a:spcBef>
            </a:pPr>
          </a:p>
        </p:txBody>
      </p:sp>
      <p:sp>
        <p:nvSpPr>
          <p:cNvPr name="TextBox 3" id="3"/>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Access, not anarchy</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5111" t="0" r="25111" b="0"/>
            <a:stretch>
              <a:fillRect/>
            </a:stretch>
          </p:blipFill>
          <p:spPr>
            <a:xfrm flipH="false" flipV="false">
              <a:off x="0" y="0"/>
              <a:ext cx="12192000" cy="13716000"/>
            </a:xfrm>
            <a:prstGeom prst="rect">
              <a:avLst/>
            </a:prstGeom>
          </p:spPr>
        </p:pic>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2393282"/>
            <a:ext cx="7692689" cy="6910137"/>
          </a:xfrm>
          <a:prstGeom prst="rect">
            <a:avLst/>
          </a:prstGeom>
        </p:spPr>
        <p:txBody>
          <a:bodyPr anchor="t" rtlCol="false" tIns="0" lIns="0" bIns="0" rIns="0">
            <a:spAutoFit/>
          </a:bodyPr>
          <a:lstStyle/>
          <a:p>
            <a:pPr algn="l" marL="568159" indent="-284080" lvl="1">
              <a:lnSpc>
                <a:spcPts val="3947"/>
              </a:lnSpc>
              <a:buFont typeface="Arial"/>
              <a:buChar char="•"/>
            </a:pPr>
            <a:r>
              <a:rPr lang="en-US" sz="2631">
                <a:solidFill>
                  <a:srgbClr val="FFFFFF"/>
                </a:solidFill>
                <a:latin typeface="Open Sans"/>
                <a:ea typeface="Open Sans"/>
                <a:cs typeface="Open Sans"/>
                <a:sym typeface="Open Sans"/>
              </a:rPr>
              <a:t>Finance sharing high-level revenue data with operations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Sales seeing stock levels or fulfilment issues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Marketing accessing conversion metrics and customer behaviour trends</a:t>
            </a:r>
          </a:p>
          <a:p>
            <a:pPr algn="l">
              <a:lnSpc>
                <a:spcPts val="3947"/>
              </a:lnSpc>
            </a:pP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Define clear access levels (role-based access control)</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Label sensitive vs. non-sensitive data</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Make shared datasets read-only</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Educat</a:t>
            </a:r>
            <a:r>
              <a:rPr lang="en-US" sz="2631">
                <a:solidFill>
                  <a:srgbClr val="FFFFFF"/>
                </a:solidFill>
                <a:latin typeface="Open Sans"/>
                <a:ea typeface="Open Sans"/>
                <a:cs typeface="Open Sans"/>
                <a:sym typeface="Open Sans"/>
              </a:rPr>
              <a:t>e </a:t>
            </a:r>
            <a:r>
              <a:rPr lang="en-US" sz="2631">
                <a:solidFill>
                  <a:srgbClr val="FFFFFF"/>
                </a:solidFill>
                <a:latin typeface="Open Sans"/>
                <a:ea typeface="Open Sans"/>
                <a:cs typeface="Open Sans"/>
                <a:sym typeface="Open Sans"/>
              </a:rPr>
              <a:t>s</a:t>
            </a:r>
            <a:r>
              <a:rPr lang="en-US" sz="2631">
                <a:solidFill>
                  <a:srgbClr val="FFFFFF"/>
                </a:solidFill>
                <a:latin typeface="Open Sans"/>
                <a:ea typeface="Open Sans"/>
                <a:cs typeface="Open Sans"/>
                <a:sym typeface="Open Sans"/>
              </a:rPr>
              <a:t>t</a:t>
            </a:r>
            <a:r>
              <a:rPr lang="en-US" sz="2631">
                <a:solidFill>
                  <a:srgbClr val="FFFFFF"/>
                </a:solidFill>
                <a:latin typeface="Open Sans"/>
                <a:ea typeface="Open Sans"/>
                <a:cs typeface="Open Sans"/>
                <a:sym typeface="Open Sans"/>
              </a:rPr>
              <a:t>aff</a:t>
            </a:r>
            <a:r>
              <a:rPr lang="en-US" sz="2631">
                <a:solidFill>
                  <a:srgbClr val="FFFFFF"/>
                </a:solidFill>
                <a:latin typeface="Open Sans"/>
                <a:ea typeface="Open Sans"/>
                <a:cs typeface="Open Sans"/>
                <a:sym typeface="Open Sans"/>
              </a:rPr>
              <a:t> o</a:t>
            </a:r>
            <a:r>
              <a:rPr lang="en-US" sz="2631">
                <a:solidFill>
                  <a:srgbClr val="FFFFFF"/>
                </a:solidFill>
                <a:latin typeface="Open Sans"/>
                <a:ea typeface="Open Sans"/>
                <a:cs typeface="Open Sans"/>
                <a:sym typeface="Open Sans"/>
              </a:rPr>
              <a:t>n</a:t>
            </a:r>
            <a:r>
              <a:rPr lang="en-US" sz="2631">
                <a:solidFill>
                  <a:srgbClr val="FFFFFF"/>
                </a:solidFill>
                <a:latin typeface="Open Sans"/>
                <a:ea typeface="Open Sans"/>
                <a:cs typeface="Open Sans"/>
                <a:sym typeface="Open Sans"/>
              </a:rPr>
              <a:t> </a:t>
            </a:r>
            <a:r>
              <a:rPr lang="en-US" sz="2631">
                <a:solidFill>
                  <a:srgbClr val="FFFFFF"/>
                </a:solidFill>
                <a:latin typeface="Open Sans"/>
                <a:ea typeface="Open Sans"/>
                <a:cs typeface="Open Sans"/>
                <a:sym typeface="Open Sans"/>
              </a:rPr>
              <a:t>wha</a:t>
            </a:r>
            <a:r>
              <a:rPr lang="en-US" sz="2631">
                <a:solidFill>
                  <a:srgbClr val="FFFFFF"/>
                </a:solidFill>
                <a:latin typeface="Open Sans"/>
                <a:ea typeface="Open Sans"/>
                <a:cs typeface="Open Sans"/>
                <a:sym typeface="Open Sans"/>
              </a:rPr>
              <a:t>t</a:t>
            </a:r>
            <a:r>
              <a:rPr lang="en-US" sz="2631">
                <a:solidFill>
                  <a:srgbClr val="FFFFFF"/>
                </a:solidFill>
                <a:latin typeface="Open Sans"/>
                <a:ea typeface="Open Sans"/>
                <a:cs typeface="Open Sans"/>
                <a:sym typeface="Open Sans"/>
              </a:rPr>
              <a:t> ca</a:t>
            </a:r>
            <a:r>
              <a:rPr lang="en-US" sz="2631">
                <a:solidFill>
                  <a:srgbClr val="FFFFFF"/>
                </a:solidFill>
                <a:latin typeface="Open Sans"/>
                <a:ea typeface="Open Sans"/>
                <a:cs typeface="Open Sans"/>
                <a:sym typeface="Open Sans"/>
              </a:rPr>
              <a:t>n a</a:t>
            </a:r>
            <a:r>
              <a:rPr lang="en-US" sz="2631">
                <a:solidFill>
                  <a:srgbClr val="FFFFFF"/>
                </a:solidFill>
                <a:latin typeface="Open Sans"/>
                <a:ea typeface="Open Sans"/>
                <a:cs typeface="Open Sans"/>
                <a:sym typeface="Open Sans"/>
              </a:rPr>
              <a:t>nd </a:t>
            </a:r>
            <a:r>
              <a:rPr lang="en-US" sz="2631">
                <a:solidFill>
                  <a:srgbClr val="FFFFFF"/>
                </a:solidFill>
                <a:latin typeface="Open Sans"/>
                <a:ea typeface="Open Sans"/>
                <a:cs typeface="Open Sans"/>
                <a:sym typeface="Open Sans"/>
              </a:rPr>
              <a:t>c</a:t>
            </a:r>
            <a:r>
              <a:rPr lang="en-US" sz="2631">
                <a:solidFill>
                  <a:srgbClr val="FFFFFF"/>
                </a:solidFill>
                <a:latin typeface="Open Sans"/>
                <a:ea typeface="Open Sans"/>
                <a:cs typeface="Open Sans"/>
                <a:sym typeface="Open Sans"/>
              </a:rPr>
              <a:t>ann</a:t>
            </a:r>
            <a:r>
              <a:rPr lang="en-US" sz="2631">
                <a:solidFill>
                  <a:srgbClr val="FFFFFF"/>
                </a:solidFill>
                <a:latin typeface="Open Sans"/>
                <a:ea typeface="Open Sans"/>
                <a:cs typeface="Open Sans"/>
                <a:sym typeface="Open Sans"/>
              </a:rPr>
              <a:t>ot</a:t>
            </a:r>
            <a:r>
              <a:rPr lang="en-US" sz="2631">
                <a:solidFill>
                  <a:srgbClr val="FFFFFF"/>
                </a:solidFill>
                <a:latin typeface="Open Sans"/>
                <a:ea typeface="Open Sans"/>
                <a:cs typeface="Open Sans"/>
                <a:sym typeface="Open Sans"/>
              </a:rPr>
              <a:t> be s</a:t>
            </a:r>
            <a:r>
              <a:rPr lang="en-US" sz="2631">
                <a:solidFill>
                  <a:srgbClr val="FFFFFF"/>
                </a:solidFill>
                <a:latin typeface="Open Sans"/>
                <a:ea typeface="Open Sans"/>
                <a:cs typeface="Open Sans"/>
                <a:sym typeface="Open Sans"/>
              </a:rPr>
              <a:t>h</a:t>
            </a:r>
            <a:r>
              <a:rPr lang="en-US" sz="2631">
                <a:solidFill>
                  <a:srgbClr val="FFFFFF"/>
                </a:solidFill>
                <a:latin typeface="Open Sans"/>
                <a:ea typeface="Open Sans"/>
                <a:cs typeface="Open Sans"/>
                <a:sym typeface="Open Sans"/>
              </a:rPr>
              <a:t>ar</a:t>
            </a:r>
            <a:r>
              <a:rPr lang="en-US" sz="2631">
                <a:solidFill>
                  <a:srgbClr val="FFFFFF"/>
                </a:solidFill>
                <a:latin typeface="Open Sans"/>
                <a:ea typeface="Open Sans"/>
                <a:cs typeface="Open Sans"/>
                <a:sym typeface="Open Sans"/>
              </a:rPr>
              <a:t>e</a:t>
            </a:r>
            <a:r>
              <a:rPr lang="en-US" sz="2631">
                <a:solidFill>
                  <a:srgbClr val="FFFFFF"/>
                </a:solidFill>
                <a:latin typeface="Open Sans"/>
                <a:ea typeface="Open Sans"/>
                <a:cs typeface="Open Sans"/>
                <a:sym typeface="Open Sans"/>
              </a:rPr>
              <a:t>d</a:t>
            </a:r>
            <a:r>
              <a:rPr lang="en-US" sz="2631">
                <a:solidFill>
                  <a:srgbClr val="FFFFFF"/>
                </a:solidFill>
                <a:latin typeface="Open Sans"/>
                <a:ea typeface="Open Sans"/>
                <a:cs typeface="Open Sans"/>
                <a:sym typeface="Open Sans"/>
              </a:rPr>
              <a:t> </a:t>
            </a:r>
            <a:r>
              <a:rPr lang="en-US" sz="2631">
                <a:solidFill>
                  <a:srgbClr val="FFFFFF"/>
                </a:solidFill>
                <a:latin typeface="Open Sans"/>
                <a:ea typeface="Open Sans"/>
                <a:cs typeface="Open Sans"/>
                <a:sym typeface="Open Sans"/>
              </a:rPr>
              <a:t>exte</a:t>
            </a:r>
            <a:r>
              <a:rPr lang="en-US" sz="2631">
                <a:solidFill>
                  <a:srgbClr val="FFFFFF"/>
                </a:solidFill>
                <a:latin typeface="Open Sans"/>
                <a:ea typeface="Open Sans"/>
                <a:cs typeface="Open Sans"/>
                <a:sym typeface="Open Sans"/>
              </a:rPr>
              <a:t>r</a:t>
            </a:r>
            <a:r>
              <a:rPr lang="en-US" sz="2631">
                <a:solidFill>
                  <a:srgbClr val="FFFFFF"/>
                </a:solidFill>
                <a:latin typeface="Open Sans"/>
                <a:ea typeface="Open Sans"/>
                <a:cs typeface="Open Sans"/>
                <a:sym typeface="Open Sans"/>
              </a:rPr>
              <a:t>nally</a:t>
            </a:r>
          </a:p>
          <a:p>
            <a:pPr algn="l" marL="568159" indent="-284080" lvl="1">
              <a:lnSpc>
                <a:spcPts val="3947"/>
              </a:lnSpc>
              <a:spcBef>
                <a:spcPct val="0"/>
              </a:spcBef>
              <a:buFont typeface="Arial"/>
              <a:buChar char="•"/>
            </a:pPr>
            <a:r>
              <a:rPr lang="en-US" sz="2631">
                <a:solidFill>
                  <a:srgbClr val="FFFFFF"/>
                </a:solidFill>
                <a:latin typeface="Open Sans"/>
                <a:ea typeface="Open Sans"/>
                <a:cs typeface="Open Sans"/>
                <a:sym typeface="Open Sans"/>
              </a:rPr>
              <a:t>Use</a:t>
            </a:r>
            <a:r>
              <a:rPr lang="en-US" sz="2631">
                <a:solidFill>
                  <a:srgbClr val="FFFFFF"/>
                </a:solidFill>
                <a:latin typeface="Open Sans"/>
                <a:ea typeface="Open Sans"/>
                <a:cs typeface="Open Sans"/>
                <a:sym typeface="Open Sans"/>
              </a:rPr>
              <a:t> da</a:t>
            </a:r>
            <a:r>
              <a:rPr lang="en-US" sz="2631">
                <a:solidFill>
                  <a:srgbClr val="FFFFFF"/>
                </a:solidFill>
                <a:latin typeface="Open Sans"/>
                <a:ea typeface="Open Sans"/>
                <a:cs typeface="Open Sans"/>
                <a:sym typeface="Open Sans"/>
              </a:rPr>
              <a:t>shbo</a:t>
            </a:r>
            <a:r>
              <a:rPr lang="en-US" sz="2631">
                <a:solidFill>
                  <a:srgbClr val="FFFFFF"/>
                </a:solidFill>
                <a:latin typeface="Open Sans"/>
                <a:ea typeface="Open Sans"/>
                <a:cs typeface="Open Sans"/>
                <a:sym typeface="Open Sans"/>
              </a:rPr>
              <a:t>a</a:t>
            </a:r>
            <a:r>
              <a:rPr lang="en-US" sz="2631">
                <a:solidFill>
                  <a:srgbClr val="FFFFFF"/>
                </a:solidFill>
                <a:latin typeface="Open Sans"/>
                <a:ea typeface="Open Sans"/>
                <a:cs typeface="Open Sans"/>
                <a:sym typeface="Open Sans"/>
              </a:rPr>
              <a:t>rds</a:t>
            </a:r>
            <a:r>
              <a:rPr lang="en-US" sz="2631">
                <a:solidFill>
                  <a:srgbClr val="FFFFFF"/>
                </a:solidFill>
                <a:latin typeface="Open Sans"/>
                <a:ea typeface="Open Sans"/>
                <a:cs typeface="Open Sans"/>
                <a:sym typeface="Open Sans"/>
              </a:rPr>
              <a:t> a</a:t>
            </a:r>
            <a:r>
              <a:rPr lang="en-US" sz="2631">
                <a:solidFill>
                  <a:srgbClr val="FFFFFF"/>
                </a:solidFill>
                <a:latin typeface="Open Sans"/>
                <a:ea typeface="Open Sans"/>
                <a:cs typeface="Open Sans"/>
                <a:sym typeface="Open Sans"/>
              </a:rPr>
              <a:t>s</a:t>
            </a:r>
            <a:r>
              <a:rPr lang="en-US" sz="2631">
                <a:solidFill>
                  <a:srgbClr val="FFFFFF"/>
                </a:solidFill>
                <a:latin typeface="Open Sans"/>
                <a:ea typeface="Open Sans"/>
                <a:cs typeface="Open Sans"/>
                <a:sym typeface="Open Sans"/>
              </a:rPr>
              <a:t> the </a:t>
            </a:r>
            <a:r>
              <a:rPr lang="en-US" sz="2631">
                <a:solidFill>
                  <a:srgbClr val="FFFFFF"/>
                </a:solidFill>
                <a:latin typeface="Open Sans"/>
                <a:ea typeface="Open Sans"/>
                <a:cs typeface="Open Sans"/>
                <a:sym typeface="Open Sans"/>
              </a:rPr>
              <a:t>p</a:t>
            </a:r>
            <a:r>
              <a:rPr lang="en-US" sz="2631">
                <a:solidFill>
                  <a:srgbClr val="FFFFFF"/>
                </a:solidFill>
                <a:latin typeface="Open Sans"/>
                <a:ea typeface="Open Sans"/>
                <a:cs typeface="Open Sans"/>
                <a:sym typeface="Open Sans"/>
              </a:rPr>
              <a:t>rim</a:t>
            </a:r>
            <a:r>
              <a:rPr lang="en-US" sz="2631">
                <a:solidFill>
                  <a:srgbClr val="FFFFFF"/>
                </a:solidFill>
                <a:latin typeface="Open Sans"/>
                <a:ea typeface="Open Sans"/>
                <a:cs typeface="Open Sans"/>
                <a:sym typeface="Open Sans"/>
              </a:rPr>
              <a:t>ary</a:t>
            </a:r>
            <a:r>
              <a:rPr lang="en-US" sz="2631">
                <a:solidFill>
                  <a:srgbClr val="FFFFFF"/>
                </a:solidFill>
                <a:latin typeface="Open Sans"/>
                <a:ea typeface="Open Sans"/>
                <a:cs typeface="Open Sans"/>
                <a:sym typeface="Open Sans"/>
              </a:rPr>
              <a:t> </a:t>
            </a:r>
            <a:r>
              <a:rPr lang="en-US" sz="2631">
                <a:solidFill>
                  <a:srgbClr val="FFFFFF"/>
                </a:solidFill>
                <a:latin typeface="Open Sans"/>
                <a:ea typeface="Open Sans"/>
                <a:cs typeface="Open Sans"/>
                <a:sym typeface="Open Sans"/>
              </a:rPr>
              <a:t>shar</a:t>
            </a:r>
            <a:r>
              <a:rPr lang="en-US" sz="2631">
                <a:solidFill>
                  <a:srgbClr val="FFFFFF"/>
                </a:solidFill>
                <a:latin typeface="Open Sans"/>
                <a:ea typeface="Open Sans"/>
                <a:cs typeface="Open Sans"/>
                <a:sym typeface="Open Sans"/>
              </a:rPr>
              <a:t>in</a:t>
            </a:r>
            <a:r>
              <a:rPr lang="en-US" sz="2631">
                <a:solidFill>
                  <a:srgbClr val="FFFFFF"/>
                </a:solidFill>
                <a:latin typeface="Open Sans"/>
                <a:ea typeface="Open Sans"/>
                <a:cs typeface="Open Sans"/>
                <a:sym typeface="Open Sans"/>
              </a:rPr>
              <a:t>g</a:t>
            </a:r>
            <a:r>
              <a:rPr lang="en-US" sz="2631">
                <a:solidFill>
                  <a:srgbClr val="FFFFFF"/>
                </a:solidFill>
                <a:latin typeface="Open Sans"/>
                <a:ea typeface="Open Sans"/>
                <a:cs typeface="Open Sans"/>
                <a:sym typeface="Open Sans"/>
              </a:rPr>
              <a:t> </a:t>
            </a:r>
            <a:r>
              <a:rPr lang="en-US" sz="2631">
                <a:solidFill>
                  <a:srgbClr val="FFFFFF"/>
                </a:solidFill>
                <a:latin typeface="Open Sans"/>
                <a:ea typeface="Open Sans"/>
                <a:cs typeface="Open Sans"/>
                <a:sym typeface="Open Sans"/>
              </a:rPr>
              <a:t>me</a:t>
            </a:r>
            <a:r>
              <a:rPr lang="en-US" sz="2631">
                <a:solidFill>
                  <a:srgbClr val="FFFFFF"/>
                </a:solidFill>
                <a:latin typeface="Open Sans"/>
                <a:ea typeface="Open Sans"/>
                <a:cs typeface="Open Sans"/>
                <a:sym typeface="Open Sans"/>
              </a:rPr>
              <a:t>t</a:t>
            </a:r>
            <a:r>
              <a:rPr lang="en-US" sz="2631">
                <a:solidFill>
                  <a:srgbClr val="FFFFFF"/>
                </a:solidFill>
                <a:latin typeface="Open Sans"/>
                <a:ea typeface="Open Sans"/>
                <a:cs typeface="Open Sans"/>
                <a:sym typeface="Open Sans"/>
              </a:rPr>
              <a:t>h</a:t>
            </a:r>
            <a:r>
              <a:rPr lang="en-US" sz="2631">
                <a:solidFill>
                  <a:srgbClr val="FFFFFF"/>
                </a:solidFill>
                <a:latin typeface="Open Sans"/>
                <a:ea typeface="Open Sans"/>
                <a:cs typeface="Open Sans"/>
                <a:sym typeface="Open Sans"/>
              </a:rPr>
              <a:t>od, </a:t>
            </a:r>
            <a:r>
              <a:rPr lang="en-US" sz="2631">
                <a:solidFill>
                  <a:srgbClr val="FFFFFF"/>
                </a:solidFill>
                <a:latin typeface="Open Sans"/>
                <a:ea typeface="Open Sans"/>
                <a:cs typeface="Open Sans"/>
                <a:sym typeface="Open Sans"/>
              </a:rPr>
              <a:t>n</a:t>
            </a:r>
            <a:r>
              <a:rPr lang="en-US" sz="2631">
                <a:solidFill>
                  <a:srgbClr val="FFFFFF"/>
                </a:solidFill>
                <a:latin typeface="Open Sans"/>
                <a:ea typeface="Open Sans"/>
                <a:cs typeface="Open Sans"/>
                <a:sym typeface="Open Sans"/>
              </a:rPr>
              <a:t>o</a:t>
            </a:r>
            <a:r>
              <a:rPr lang="en-US" sz="2631">
                <a:solidFill>
                  <a:srgbClr val="FFFFFF"/>
                </a:solidFill>
                <a:latin typeface="Open Sans"/>
                <a:ea typeface="Open Sans"/>
                <a:cs typeface="Open Sans"/>
                <a:sym typeface="Open Sans"/>
              </a:rPr>
              <a:t>t sp</a:t>
            </a:r>
            <a:r>
              <a:rPr lang="en-US" sz="2631">
                <a:solidFill>
                  <a:srgbClr val="FFFFFF"/>
                </a:solidFill>
                <a:latin typeface="Open Sans"/>
                <a:ea typeface="Open Sans"/>
                <a:cs typeface="Open Sans"/>
                <a:sym typeface="Open Sans"/>
              </a:rPr>
              <a:t>re</a:t>
            </a:r>
            <a:r>
              <a:rPr lang="en-US" sz="2631">
                <a:solidFill>
                  <a:srgbClr val="FFFFFF"/>
                </a:solidFill>
                <a:latin typeface="Open Sans"/>
                <a:ea typeface="Open Sans"/>
                <a:cs typeface="Open Sans"/>
                <a:sym typeface="Open Sans"/>
              </a:rPr>
              <a:t>a</a:t>
            </a:r>
            <a:r>
              <a:rPr lang="en-US" sz="2631">
                <a:solidFill>
                  <a:srgbClr val="FFFFFF"/>
                </a:solidFill>
                <a:latin typeface="Open Sans"/>
                <a:ea typeface="Open Sans"/>
                <a:cs typeface="Open Sans"/>
                <a:sym typeface="Open Sans"/>
              </a:rPr>
              <a:t>d</a:t>
            </a:r>
            <a:r>
              <a:rPr lang="en-US" sz="2631">
                <a:solidFill>
                  <a:srgbClr val="FFFFFF"/>
                </a:solidFill>
                <a:latin typeface="Open Sans"/>
                <a:ea typeface="Open Sans"/>
                <a:cs typeface="Open Sans"/>
                <a:sym typeface="Open Sans"/>
              </a:rPr>
              <a:t>sheets</a:t>
            </a:r>
          </a:p>
        </p:txBody>
      </p:sp>
      <p:sp>
        <p:nvSpPr>
          <p:cNvPr name="TextBox 3" id="3"/>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Why and How</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5111" t="0" r="25111" b="0"/>
            <a:stretch>
              <a:fillRect/>
            </a:stretch>
          </p:blipFill>
          <p:spPr>
            <a:xfrm flipH="false" flipV="false">
              <a:off x="0" y="0"/>
              <a:ext cx="12192000" cy="13716000"/>
            </a:xfrm>
            <a:prstGeom prst="rect">
              <a:avLst/>
            </a:prstGeom>
          </p:spPr>
        </p:pic>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621930" y="1314450"/>
            <a:ext cx="13307134" cy="1944381"/>
          </a:xfrm>
          <a:prstGeom prst="rect">
            <a:avLst/>
          </a:prstGeom>
        </p:spPr>
        <p:txBody>
          <a:bodyPr anchor="t" rtlCol="false" tIns="0" lIns="0" bIns="0" rIns="0">
            <a:spAutoFit/>
          </a:bodyPr>
          <a:lstStyle/>
          <a:p>
            <a:pPr algn="l">
              <a:lnSpc>
                <a:spcPts val="7310"/>
              </a:lnSpc>
            </a:pPr>
            <a:r>
              <a:rPr lang="en-US" sz="8600">
                <a:solidFill>
                  <a:srgbClr val="FFFFFF"/>
                </a:solidFill>
                <a:latin typeface="Garet"/>
                <a:ea typeface="Garet"/>
                <a:cs typeface="Garet"/>
                <a:sym typeface="Garet"/>
              </a:rPr>
              <a:t>MANAGING THE DATA LIFECYCLE</a:t>
            </a:r>
          </a:p>
        </p:txBody>
      </p:sp>
      <p:sp>
        <p:nvSpPr>
          <p:cNvPr name="Freeform 3" id="3"/>
          <p:cNvSpPr/>
          <p:nvPr/>
        </p:nvSpPr>
        <p:spPr>
          <a:xfrm flipH="false" flipV="false" rot="0">
            <a:off x="1453378"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012977"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733177"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292776"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4558766"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5400000">
            <a:off x="1537973" y="3468719"/>
            <a:ext cx="1832084" cy="3664169"/>
          </a:xfrm>
          <a:custGeom>
            <a:avLst/>
            <a:gdLst/>
            <a:ahLst/>
            <a:cxnLst/>
            <a:rect r="r" b="b" t="t" l="l"/>
            <a:pathLst>
              <a:path h="3664169" w="1832084">
                <a:moveTo>
                  <a:pt x="0" y="0"/>
                </a:moveTo>
                <a:lnTo>
                  <a:pt x="1832084" y="0"/>
                </a:lnTo>
                <a:lnTo>
                  <a:pt x="1832084" y="3664169"/>
                </a:lnTo>
                <a:lnTo>
                  <a:pt x="0" y="3664169"/>
                </a:lnTo>
                <a:lnTo>
                  <a:pt x="0" y="0"/>
                </a:lnTo>
                <a:close/>
              </a:path>
            </a:pathLst>
          </a:custGeom>
          <a:blipFill>
            <a:blip r:embed="rId13">
              <a:extLst>
                <a:ext uri="{96DAC541-7B7A-43D3-8B79-37D633B846F1}">
                  <asvg:svgBlip xmlns:asvg="http://schemas.microsoft.com/office/drawing/2016/SVG/main" r:embed="rId14"/>
                </a:ext>
              </a:extLst>
            </a:blip>
            <a:stretch>
              <a:fillRect l="0" t="0" r="-100000" b="0"/>
            </a:stretch>
          </a:blipFill>
        </p:spPr>
      </p:sp>
      <p:sp>
        <p:nvSpPr>
          <p:cNvPr name="Freeform 9" id="9"/>
          <p:cNvSpPr/>
          <p:nvPr/>
        </p:nvSpPr>
        <p:spPr>
          <a:xfrm flipH="false" flipV="false" rot="5400000">
            <a:off x="8097572" y="3468719"/>
            <a:ext cx="1832084" cy="3664169"/>
          </a:xfrm>
          <a:custGeom>
            <a:avLst/>
            <a:gdLst/>
            <a:ahLst/>
            <a:cxnLst/>
            <a:rect r="r" b="b" t="t" l="l"/>
            <a:pathLst>
              <a:path h="3664169" w="1832084">
                <a:moveTo>
                  <a:pt x="0" y="0"/>
                </a:moveTo>
                <a:lnTo>
                  <a:pt x="1832084" y="0"/>
                </a:lnTo>
                <a:lnTo>
                  <a:pt x="1832084" y="3664169"/>
                </a:lnTo>
                <a:lnTo>
                  <a:pt x="0" y="3664169"/>
                </a:lnTo>
                <a:lnTo>
                  <a:pt x="0" y="0"/>
                </a:lnTo>
                <a:close/>
              </a:path>
            </a:pathLst>
          </a:custGeom>
          <a:blipFill>
            <a:blip r:embed="rId15">
              <a:extLst>
                <a:ext uri="{96DAC541-7B7A-43D3-8B79-37D633B846F1}">
                  <asvg:svgBlip xmlns:asvg="http://schemas.microsoft.com/office/drawing/2016/SVG/main" r:embed="rId16"/>
                </a:ext>
              </a:extLst>
            </a:blip>
            <a:stretch>
              <a:fillRect l="0" t="0" r="-100000" b="0"/>
            </a:stretch>
          </a:blipFill>
        </p:spPr>
      </p:sp>
      <p:sp>
        <p:nvSpPr>
          <p:cNvPr name="Freeform 10" id="10"/>
          <p:cNvSpPr/>
          <p:nvPr/>
        </p:nvSpPr>
        <p:spPr>
          <a:xfrm flipH="false" flipV="false" rot="5400000">
            <a:off x="14643361" y="3468719"/>
            <a:ext cx="1832084" cy="3664169"/>
          </a:xfrm>
          <a:custGeom>
            <a:avLst/>
            <a:gdLst/>
            <a:ahLst/>
            <a:cxnLst/>
            <a:rect r="r" b="b" t="t" l="l"/>
            <a:pathLst>
              <a:path h="3664169" w="1832084">
                <a:moveTo>
                  <a:pt x="0" y="0"/>
                </a:moveTo>
                <a:lnTo>
                  <a:pt x="1832084" y="0"/>
                </a:lnTo>
                <a:lnTo>
                  <a:pt x="1832084" y="3664169"/>
                </a:lnTo>
                <a:lnTo>
                  <a:pt x="0" y="3664169"/>
                </a:lnTo>
                <a:lnTo>
                  <a:pt x="0" y="0"/>
                </a:lnTo>
                <a:close/>
              </a:path>
            </a:pathLst>
          </a:custGeom>
          <a:blipFill>
            <a:blip r:embed="rId17">
              <a:extLst>
                <a:ext uri="{96DAC541-7B7A-43D3-8B79-37D633B846F1}">
                  <asvg:svgBlip xmlns:asvg="http://schemas.microsoft.com/office/drawing/2016/SVG/main" r:embed="rId18"/>
                </a:ext>
              </a:extLst>
            </a:blip>
            <a:stretch>
              <a:fillRect l="0" t="0" r="-100000" b="0"/>
            </a:stretch>
          </a:blipFill>
        </p:spPr>
      </p:sp>
      <p:sp>
        <p:nvSpPr>
          <p:cNvPr name="Freeform 11" id="11"/>
          <p:cNvSpPr/>
          <p:nvPr/>
        </p:nvSpPr>
        <p:spPr>
          <a:xfrm flipH="false" flipV="false" rot="-5400000">
            <a:off x="4817772" y="5277787"/>
            <a:ext cx="1832084" cy="3664169"/>
          </a:xfrm>
          <a:custGeom>
            <a:avLst/>
            <a:gdLst/>
            <a:ahLst/>
            <a:cxnLst/>
            <a:rect r="r" b="b" t="t" l="l"/>
            <a:pathLst>
              <a:path h="3664169" w="1832084">
                <a:moveTo>
                  <a:pt x="0" y="0"/>
                </a:moveTo>
                <a:lnTo>
                  <a:pt x="1832085" y="0"/>
                </a:lnTo>
                <a:lnTo>
                  <a:pt x="1832085" y="3664169"/>
                </a:lnTo>
                <a:lnTo>
                  <a:pt x="0" y="3664169"/>
                </a:lnTo>
                <a:lnTo>
                  <a:pt x="0" y="0"/>
                </a:lnTo>
                <a:close/>
              </a:path>
            </a:pathLst>
          </a:custGeom>
          <a:blipFill>
            <a:blip r:embed="rId19">
              <a:extLst>
                <a:ext uri="{96DAC541-7B7A-43D3-8B79-37D633B846F1}">
                  <asvg:svgBlip xmlns:asvg="http://schemas.microsoft.com/office/drawing/2016/SVG/main" r:embed="rId20"/>
                </a:ext>
              </a:extLst>
            </a:blip>
            <a:stretch>
              <a:fillRect l="0" t="0" r="-100000" b="0"/>
            </a:stretch>
          </a:blipFill>
        </p:spPr>
      </p:sp>
      <p:sp>
        <p:nvSpPr>
          <p:cNvPr name="Freeform 12" id="12"/>
          <p:cNvSpPr/>
          <p:nvPr/>
        </p:nvSpPr>
        <p:spPr>
          <a:xfrm flipH="false" flipV="false" rot="-5400000">
            <a:off x="11377371" y="5277787"/>
            <a:ext cx="1832084" cy="3664169"/>
          </a:xfrm>
          <a:custGeom>
            <a:avLst/>
            <a:gdLst/>
            <a:ahLst/>
            <a:cxnLst/>
            <a:rect r="r" b="b" t="t" l="l"/>
            <a:pathLst>
              <a:path h="3664169" w="1832084">
                <a:moveTo>
                  <a:pt x="0" y="0"/>
                </a:moveTo>
                <a:lnTo>
                  <a:pt x="1832085" y="0"/>
                </a:lnTo>
                <a:lnTo>
                  <a:pt x="1832085" y="3664169"/>
                </a:lnTo>
                <a:lnTo>
                  <a:pt x="0" y="3664169"/>
                </a:lnTo>
                <a:lnTo>
                  <a:pt x="0" y="0"/>
                </a:lnTo>
                <a:close/>
              </a:path>
            </a:pathLst>
          </a:custGeom>
          <a:blipFill>
            <a:blip r:embed="rId21">
              <a:extLst>
                <a:ext uri="{96DAC541-7B7A-43D3-8B79-37D633B846F1}">
                  <asvg:svgBlip xmlns:asvg="http://schemas.microsoft.com/office/drawing/2016/SVG/main" r:embed="rId22"/>
                </a:ext>
              </a:extLst>
            </a:blip>
            <a:stretch>
              <a:fillRect l="0" t="0" r="-100000" b="0"/>
            </a:stretch>
          </a:blipFill>
        </p:spPr>
      </p:sp>
      <p:grpSp>
        <p:nvGrpSpPr>
          <p:cNvPr name="Group 13" id="13"/>
          <p:cNvGrpSpPr/>
          <p:nvPr/>
        </p:nvGrpSpPr>
        <p:grpSpPr>
          <a:xfrm rot="-2700000">
            <a:off x="3737207" y="5848879"/>
            <a:ext cx="691007" cy="689901"/>
            <a:chOff x="0" y="0"/>
            <a:chExt cx="6350000" cy="6339840"/>
          </a:xfrm>
        </p:grpSpPr>
        <p:sp>
          <p:nvSpPr>
            <p:cNvPr name="Freeform 14" id="14"/>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15" id="15"/>
          <p:cNvGrpSpPr/>
          <p:nvPr/>
        </p:nvGrpSpPr>
        <p:grpSpPr>
          <a:xfrm rot="-2700000">
            <a:off x="10319822" y="5848879"/>
            <a:ext cx="691007" cy="689901"/>
            <a:chOff x="0" y="0"/>
            <a:chExt cx="6350000" cy="6339840"/>
          </a:xfrm>
        </p:grpSpPr>
        <p:sp>
          <p:nvSpPr>
            <p:cNvPr name="Freeform 16" id="16"/>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17" id="17"/>
          <p:cNvGrpSpPr/>
          <p:nvPr/>
        </p:nvGrpSpPr>
        <p:grpSpPr>
          <a:xfrm rot="-2700000">
            <a:off x="16832342" y="5848879"/>
            <a:ext cx="691007" cy="689901"/>
            <a:chOff x="0" y="0"/>
            <a:chExt cx="6350000" cy="6339840"/>
          </a:xfrm>
        </p:grpSpPr>
        <p:sp>
          <p:nvSpPr>
            <p:cNvPr name="Freeform 18" id="18"/>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19" id="19"/>
          <p:cNvGrpSpPr/>
          <p:nvPr/>
        </p:nvGrpSpPr>
        <p:grpSpPr>
          <a:xfrm rot="8100000">
            <a:off x="7022457" y="5871895"/>
            <a:ext cx="691007" cy="689901"/>
            <a:chOff x="0" y="0"/>
            <a:chExt cx="6350000" cy="6339840"/>
          </a:xfrm>
        </p:grpSpPr>
        <p:sp>
          <p:nvSpPr>
            <p:cNvPr name="Freeform 20" id="20"/>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21" id="21"/>
          <p:cNvGrpSpPr/>
          <p:nvPr/>
        </p:nvGrpSpPr>
        <p:grpSpPr>
          <a:xfrm rot="8100000">
            <a:off x="13582056" y="5871895"/>
            <a:ext cx="691007" cy="689901"/>
            <a:chOff x="0" y="0"/>
            <a:chExt cx="6350000" cy="6339840"/>
          </a:xfrm>
        </p:grpSpPr>
        <p:sp>
          <p:nvSpPr>
            <p:cNvPr name="Freeform 22" id="22"/>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sp>
        <p:nvSpPr>
          <p:cNvPr name="Freeform 23" id="23"/>
          <p:cNvSpPr/>
          <p:nvPr/>
        </p:nvSpPr>
        <p:spPr>
          <a:xfrm flipH="false" flipV="false" rot="0">
            <a:off x="1900366" y="5604979"/>
            <a:ext cx="1107298" cy="1107298"/>
          </a:xfrm>
          <a:custGeom>
            <a:avLst/>
            <a:gdLst/>
            <a:ahLst/>
            <a:cxnLst/>
            <a:rect r="r" b="b" t="t" l="l"/>
            <a:pathLst>
              <a:path h="1107298" w="1107298">
                <a:moveTo>
                  <a:pt x="0" y="0"/>
                </a:moveTo>
                <a:lnTo>
                  <a:pt x="1107298" y="0"/>
                </a:lnTo>
                <a:lnTo>
                  <a:pt x="1107298" y="1107299"/>
                </a:lnTo>
                <a:lnTo>
                  <a:pt x="0" y="1107299"/>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4" id="24"/>
          <p:cNvSpPr/>
          <p:nvPr/>
        </p:nvSpPr>
        <p:spPr>
          <a:xfrm flipH="false" flipV="false" rot="0">
            <a:off x="14969264" y="5749901"/>
            <a:ext cx="1180279" cy="987009"/>
          </a:xfrm>
          <a:custGeom>
            <a:avLst/>
            <a:gdLst/>
            <a:ahLst/>
            <a:cxnLst/>
            <a:rect r="r" b="b" t="t" l="l"/>
            <a:pathLst>
              <a:path h="987009" w="1180279">
                <a:moveTo>
                  <a:pt x="0" y="0"/>
                </a:moveTo>
                <a:lnTo>
                  <a:pt x="1180279" y="0"/>
                </a:lnTo>
                <a:lnTo>
                  <a:pt x="1180279" y="987008"/>
                </a:lnTo>
                <a:lnTo>
                  <a:pt x="0" y="987008"/>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25" id="25"/>
          <p:cNvSpPr/>
          <p:nvPr/>
        </p:nvSpPr>
        <p:spPr>
          <a:xfrm flipH="false" flipV="false" rot="0">
            <a:off x="8546639" y="5630107"/>
            <a:ext cx="940007" cy="1127445"/>
          </a:xfrm>
          <a:custGeom>
            <a:avLst/>
            <a:gdLst/>
            <a:ahLst/>
            <a:cxnLst/>
            <a:rect r="r" b="b" t="t" l="l"/>
            <a:pathLst>
              <a:path h="1127445" w="940007">
                <a:moveTo>
                  <a:pt x="0" y="0"/>
                </a:moveTo>
                <a:lnTo>
                  <a:pt x="940007" y="0"/>
                </a:lnTo>
                <a:lnTo>
                  <a:pt x="940007" y="1127445"/>
                </a:lnTo>
                <a:lnTo>
                  <a:pt x="0" y="1127445"/>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26" id="26"/>
          <p:cNvSpPr/>
          <p:nvPr/>
        </p:nvSpPr>
        <p:spPr>
          <a:xfrm flipH="false" flipV="false" rot="0">
            <a:off x="11742038" y="5630107"/>
            <a:ext cx="1240758" cy="1233003"/>
          </a:xfrm>
          <a:custGeom>
            <a:avLst/>
            <a:gdLst/>
            <a:ahLst/>
            <a:cxnLst/>
            <a:rect r="r" b="b" t="t" l="l"/>
            <a:pathLst>
              <a:path h="1233003" w="1240758">
                <a:moveTo>
                  <a:pt x="0" y="0"/>
                </a:moveTo>
                <a:lnTo>
                  <a:pt x="1240758" y="0"/>
                </a:lnTo>
                <a:lnTo>
                  <a:pt x="1240758" y="1233003"/>
                </a:lnTo>
                <a:lnTo>
                  <a:pt x="0" y="1233003"/>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27" id="27"/>
          <p:cNvSpPr/>
          <p:nvPr/>
        </p:nvSpPr>
        <p:spPr>
          <a:xfrm flipH="false" flipV="false" rot="0">
            <a:off x="5057931" y="5558152"/>
            <a:ext cx="1362783" cy="1200953"/>
          </a:xfrm>
          <a:custGeom>
            <a:avLst/>
            <a:gdLst/>
            <a:ahLst/>
            <a:cxnLst/>
            <a:rect r="r" b="b" t="t" l="l"/>
            <a:pathLst>
              <a:path h="1200953" w="1362783">
                <a:moveTo>
                  <a:pt x="0" y="0"/>
                </a:moveTo>
                <a:lnTo>
                  <a:pt x="1362783" y="0"/>
                </a:lnTo>
                <a:lnTo>
                  <a:pt x="1362783" y="1200953"/>
                </a:lnTo>
                <a:lnTo>
                  <a:pt x="0" y="1200953"/>
                </a:lnTo>
                <a:lnTo>
                  <a:pt x="0" y="0"/>
                </a:lnTo>
                <a:close/>
              </a:path>
            </a:pathLst>
          </a:custGeom>
          <a:blipFill>
            <a:blip r:embed="rId31"/>
            <a:stretch>
              <a:fillRect l="0" t="0" r="0" b="0"/>
            </a:stretch>
          </a:blipFill>
        </p:spPr>
      </p:sp>
      <p:sp>
        <p:nvSpPr>
          <p:cNvPr name="TextBox 28" id="28"/>
          <p:cNvSpPr txBox="true"/>
          <p:nvPr/>
        </p:nvSpPr>
        <p:spPr>
          <a:xfrm rot="0">
            <a:off x="757539" y="7768815"/>
            <a:ext cx="3144190" cy="969324"/>
          </a:xfrm>
          <a:prstGeom prst="rect">
            <a:avLst/>
          </a:prstGeom>
        </p:spPr>
        <p:txBody>
          <a:bodyPr anchor="t" rtlCol="false" tIns="0" lIns="0" bIns="0" rIns="0">
            <a:spAutoFit/>
          </a:bodyPr>
          <a:lstStyle/>
          <a:p>
            <a:pPr algn="ctr" marL="0" indent="0" lvl="0">
              <a:lnSpc>
                <a:spcPts val="3825"/>
              </a:lnSpc>
              <a:spcBef>
                <a:spcPct val="0"/>
              </a:spcBef>
            </a:pPr>
            <a:r>
              <a:rPr lang="en-US" b="true" sz="2965" spc="115" strike="noStrike" u="none">
                <a:solidFill>
                  <a:srgbClr val="FFFFFF"/>
                </a:solidFill>
                <a:latin typeface="Aileron Bold"/>
                <a:ea typeface="Aileron Bold"/>
                <a:cs typeface="Aileron Bold"/>
                <a:sym typeface="Aileron Bold"/>
              </a:rPr>
              <a:t>Generate &amp; Capture</a:t>
            </a:r>
          </a:p>
        </p:txBody>
      </p:sp>
      <p:sp>
        <p:nvSpPr>
          <p:cNvPr name="TextBox 29" id="29"/>
          <p:cNvSpPr txBox="true"/>
          <p:nvPr/>
        </p:nvSpPr>
        <p:spPr>
          <a:xfrm rot="0">
            <a:off x="4037339" y="4422861"/>
            <a:ext cx="3144190" cy="48676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Clean</a:t>
            </a:r>
          </a:p>
        </p:txBody>
      </p:sp>
      <p:sp>
        <p:nvSpPr>
          <p:cNvPr name="TextBox 30" id="30"/>
          <p:cNvSpPr txBox="true"/>
          <p:nvPr/>
        </p:nvSpPr>
        <p:spPr>
          <a:xfrm rot="0">
            <a:off x="7441519" y="7768815"/>
            <a:ext cx="3144190" cy="48676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Store</a:t>
            </a:r>
          </a:p>
        </p:txBody>
      </p:sp>
      <p:sp>
        <p:nvSpPr>
          <p:cNvPr name="TextBox 31" id="31"/>
          <p:cNvSpPr txBox="true"/>
          <p:nvPr/>
        </p:nvSpPr>
        <p:spPr>
          <a:xfrm rot="0">
            <a:off x="13987308" y="7768815"/>
            <a:ext cx="3144190" cy="96932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Present &amp; Consume</a:t>
            </a:r>
          </a:p>
        </p:txBody>
      </p:sp>
      <p:sp>
        <p:nvSpPr>
          <p:cNvPr name="TextBox 32" id="32"/>
          <p:cNvSpPr txBox="true"/>
          <p:nvPr/>
        </p:nvSpPr>
        <p:spPr>
          <a:xfrm rot="0">
            <a:off x="10665325" y="4422861"/>
            <a:ext cx="3144190" cy="48676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Analyse</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147972"/>
            <a:ext cx="7692689" cy="391485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Master Data Management (MDM) creates a single, trusted, consistent version of your most important data. </a:t>
            </a:r>
          </a:p>
          <a:p>
            <a:pPr algn="l">
              <a:lnSpc>
                <a:spcPts val="3947"/>
              </a:lnSpc>
            </a:pPr>
          </a:p>
          <a:p>
            <a:pPr algn="l">
              <a:lnSpc>
                <a:spcPts val="3947"/>
              </a:lnSpc>
              <a:spcBef>
                <a:spcPct val="0"/>
              </a:spcBef>
            </a:pPr>
            <a:r>
              <a:rPr lang="en-US" sz="2631">
                <a:solidFill>
                  <a:srgbClr val="FFFFFF"/>
                </a:solidFill>
                <a:latin typeface="Open Sans"/>
                <a:ea typeface="Open Sans"/>
                <a:cs typeface="Open Sans"/>
                <a:sym typeface="Open Sans"/>
              </a:rPr>
              <a:t>MDM is the process of agreeing, organising, and maintaining your core business data so every department uses the same definitions, same numbers, and same records.</a:t>
            </a: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Master Data Management</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4611" t="0" r="24611" b="0"/>
            <a:stretch>
              <a:fillRect/>
            </a:stretch>
          </p:blipFill>
          <p:spPr>
            <a:xfrm flipH="false" flipV="false">
              <a:off x="0" y="0"/>
              <a:ext cx="12192000" cy="13716000"/>
            </a:xfrm>
            <a:prstGeom prst="rect">
              <a:avLst/>
            </a:prstGeom>
          </p:spPr>
        </p:pic>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373983"/>
            <a:ext cx="7692689" cy="5884317"/>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Examples </a:t>
            </a:r>
            <a:r>
              <a:rPr lang="en-US" sz="2631">
                <a:solidFill>
                  <a:srgbClr val="FFFFFF"/>
                </a:solidFill>
                <a:latin typeface="Open Sans"/>
                <a:ea typeface="Open Sans"/>
                <a:cs typeface="Open Sans"/>
                <a:sym typeface="Open Sans"/>
              </a:rPr>
              <a:t>of “master data”:</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Cus</a:t>
            </a:r>
            <a:r>
              <a:rPr lang="en-US" sz="2631">
                <a:solidFill>
                  <a:srgbClr val="FFFFFF"/>
                </a:solidFill>
                <a:latin typeface="Open Sans"/>
                <a:ea typeface="Open Sans"/>
                <a:cs typeface="Open Sans"/>
                <a:sym typeface="Open Sans"/>
              </a:rPr>
              <a:t>tomers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Products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Suppliers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Employees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Lo</a:t>
            </a:r>
            <a:r>
              <a:rPr lang="en-US" sz="2631">
                <a:solidFill>
                  <a:srgbClr val="FFFFFF"/>
                </a:solidFill>
                <a:latin typeface="Open Sans"/>
                <a:ea typeface="Open Sans"/>
                <a:cs typeface="Open Sans"/>
                <a:sym typeface="Open Sans"/>
              </a:rPr>
              <a:t>cations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Assets</a:t>
            </a:r>
          </a:p>
          <a:p>
            <a:pPr algn="l">
              <a:lnSpc>
                <a:spcPts val="3947"/>
              </a:lnSpc>
            </a:pP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“If five departments have five different versions of the same customer, you don’t have a data problem — you have a governance problem.”</a:t>
            </a: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Master Data Management</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4611" t="0" r="24611" b="0"/>
            <a:stretch>
              <a:fillRect/>
            </a:stretch>
          </p:blipFill>
          <p:spPr>
            <a:xfrm flipH="false" flipV="false">
              <a:off x="0" y="0"/>
              <a:ext cx="12192000" cy="13716000"/>
            </a:xfrm>
            <a:prstGeom prst="rect">
              <a:avLst/>
            </a:prstGeom>
          </p:spPr>
        </p:pic>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373983"/>
            <a:ext cx="7692689" cy="440722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Compliance</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One auth</a:t>
            </a:r>
            <a:r>
              <a:rPr lang="en-US" sz="2631">
                <a:solidFill>
                  <a:srgbClr val="FFFFFF"/>
                </a:solidFill>
                <a:latin typeface="Open Sans"/>
                <a:ea typeface="Open Sans"/>
                <a:cs typeface="Open Sans"/>
                <a:sym typeface="Open Sans"/>
              </a:rPr>
              <a:t>oritative data</a:t>
            </a:r>
            <a:r>
              <a:rPr lang="en-US" sz="2631">
                <a:solidFill>
                  <a:srgbClr val="FFFFFF"/>
                </a:solidFill>
                <a:latin typeface="Open Sans"/>
                <a:ea typeface="Open Sans"/>
                <a:cs typeface="Open Sans"/>
                <a:sym typeface="Open Sans"/>
              </a:rPr>
              <a:t>se</a:t>
            </a:r>
            <a:r>
              <a:rPr lang="en-US" sz="2631">
                <a:solidFill>
                  <a:srgbClr val="FFFFFF"/>
                </a:solidFill>
                <a:latin typeface="Open Sans"/>
                <a:ea typeface="Open Sans"/>
                <a:cs typeface="Open Sans"/>
                <a:sym typeface="Open Sans"/>
              </a:rPr>
              <a:t>t makes GDPR obligations easier</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Clear ownership of master data categories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Accurate, up-to-date records reduce regulatory risk</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Easier reporting and audit trails</a:t>
            </a:r>
          </a:p>
          <a:p>
            <a:pPr algn="l">
              <a:lnSpc>
                <a:spcPts val="3947"/>
              </a:lnSpc>
              <a:spcBef>
                <a:spcPct val="0"/>
              </a:spcBef>
            </a:pPr>
          </a:p>
        </p:txBody>
      </p:sp>
      <p:sp>
        <p:nvSpPr>
          <p:cNvPr name="TextBox 3" id="3"/>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Why MDM matters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4611" t="0" r="24611" b="0"/>
            <a:stretch>
              <a:fillRect/>
            </a:stretch>
          </p:blipFill>
          <p:spPr>
            <a:xfrm flipH="false" flipV="false">
              <a:off x="0" y="0"/>
              <a:ext cx="12192000" cy="13716000"/>
            </a:xfrm>
            <a:prstGeom prst="rect">
              <a:avLst/>
            </a:prstGeom>
          </p:spPr>
        </p:pic>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373983"/>
            <a:ext cx="7692689" cy="342249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Security</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Clear access rules f</a:t>
            </a:r>
            <a:r>
              <a:rPr lang="en-US" sz="2631">
                <a:solidFill>
                  <a:srgbClr val="FFFFFF"/>
                </a:solidFill>
                <a:latin typeface="Open Sans"/>
                <a:ea typeface="Open Sans"/>
                <a:cs typeface="Open Sans"/>
                <a:sym typeface="Open Sans"/>
              </a:rPr>
              <a:t>or each data domain</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Sensitive fields isolated and controlled</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Fewe</a:t>
            </a:r>
            <a:r>
              <a:rPr lang="en-US" sz="2631">
                <a:solidFill>
                  <a:srgbClr val="FFFFFF"/>
                </a:solidFill>
                <a:latin typeface="Open Sans"/>
                <a:ea typeface="Open Sans"/>
                <a:cs typeface="Open Sans"/>
                <a:sym typeface="Open Sans"/>
              </a:rPr>
              <a:t>r spreadsheets floating around</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Less duplicated data = fewer breach points</a:t>
            </a:r>
          </a:p>
          <a:p>
            <a:pPr algn="l">
              <a:lnSpc>
                <a:spcPts val="3947"/>
              </a:lnSpc>
              <a:spcBef>
                <a:spcPct val="0"/>
              </a:spcBef>
            </a:pPr>
          </a:p>
        </p:txBody>
      </p:sp>
      <p:sp>
        <p:nvSpPr>
          <p:cNvPr name="TextBox 3" id="3"/>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Why MDM matters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4611" t="0" r="24611" b="0"/>
            <a:stretch>
              <a:fillRect/>
            </a:stretch>
          </p:blipFill>
          <p:spPr>
            <a:xfrm flipH="false" flipV="false">
              <a:off x="0" y="0"/>
              <a:ext cx="12192000" cy="13716000"/>
            </a:xfrm>
            <a:prstGeom prst="rect">
              <a:avLst/>
            </a:prstGeom>
          </p:spPr>
        </p:pic>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373983"/>
            <a:ext cx="7692689" cy="3914857"/>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Data Democratisation</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Peop</a:t>
            </a:r>
            <a:r>
              <a:rPr lang="en-US" sz="2631">
                <a:solidFill>
                  <a:srgbClr val="FFFFFF"/>
                </a:solidFill>
                <a:latin typeface="Open Sans"/>
                <a:ea typeface="Open Sans"/>
                <a:cs typeface="Open Sans"/>
                <a:sym typeface="Open Sans"/>
              </a:rPr>
              <a:t>le only access appr</a:t>
            </a:r>
            <a:r>
              <a:rPr lang="en-US" sz="2631">
                <a:solidFill>
                  <a:srgbClr val="FFFFFF"/>
                </a:solidFill>
                <a:latin typeface="Open Sans"/>
                <a:ea typeface="Open Sans"/>
                <a:cs typeface="Open Sans"/>
                <a:sym typeface="Open Sans"/>
              </a:rPr>
              <a:t>oved, consistent datasets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Teams can confid</a:t>
            </a:r>
            <a:r>
              <a:rPr lang="en-US" sz="2631">
                <a:solidFill>
                  <a:srgbClr val="FFFFFF"/>
                </a:solidFill>
                <a:latin typeface="Open Sans"/>
                <a:ea typeface="Open Sans"/>
                <a:cs typeface="Open Sans"/>
                <a:sym typeface="Open Sans"/>
              </a:rPr>
              <a:t>ently</a:t>
            </a:r>
            <a:r>
              <a:rPr lang="en-US" sz="2631">
                <a:solidFill>
                  <a:srgbClr val="FFFFFF"/>
                </a:solidFill>
                <a:latin typeface="Open Sans"/>
                <a:ea typeface="Open Sans"/>
                <a:cs typeface="Open Sans"/>
                <a:sym typeface="Open Sans"/>
              </a:rPr>
              <a:t> self-serve without fear of using the “wrong numbers”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Dashboards and KPIs align across the organisation</a:t>
            </a:r>
          </a:p>
          <a:p>
            <a:pPr algn="l">
              <a:lnSpc>
                <a:spcPts val="3947"/>
              </a:lnSpc>
              <a:spcBef>
                <a:spcPct val="0"/>
              </a:spcBef>
            </a:pPr>
          </a:p>
        </p:txBody>
      </p:sp>
      <p:sp>
        <p:nvSpPr>
          <p:cNvPr name="TextBox 3" id="3"/>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Why MDM matters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4611" t="0" r="24611" b="0"/>
            <a:stretch>
              <a:fillRect/>
            </a:stretch>
          </p:blipFill>
          <p:spPr>
            <a:xfrm flipH="false" flipV="false">
              <a:off x="0" y="0"/>
              <a:ext cx="12192000" cy="13716000"/>
            </a:xfrm>
            <a:prstGeom prst="rect">
              <a:avLst/>
            </a:prstGeom>
          </p:spPr>
        </p:pic>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1866900"/>
            <a:ext cx="7692689" cy="7853777"/>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One version of the truth</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No more disputes in meetings about “whose numbers are correct.”</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Faster, mor</a:t>
            </a:r>
            <a:r>
              <a:rPr lang="en-US" sz="2631">
                <a:solidFill>
                  <a:srgbClr val="FFFFFF"/>
                </a:solidFill>
                <a:latin typeface="Open Sans"/>
                <a:ea typeface="Open Sans"/>
                <a:cs typeface="Open Sans"/>
                <a:sym typeface="Open Sans"/>
              </a:rPr>
              <a:t>e confident decisions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Becaus</a:t>
            </a:r>
            <a:r>
              <a:rPr lang="en-US" sz="2631">
                <a:solidFill>
                  <a:srgbClr val="FFFFFF"/>
                </a:solidFill>
                <a:latin typeface="Open Sans"/>
                <a:ea typeface="Open Sans"/>
                <a:cs typeface="Open Sans"/>
                <a:sym typeface="Open Sans"/>
              </a:rPr>
              <a:t>e data is consistent and trustworthy.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Smoother operations across departments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Sal</a:t>
            </a:r>
            <a:r>
              <a:rPr lang="en-US" sz="2631">
                <a:solidFill>
                  <a:srgbClr val="FFFFFF"/>
                </a:solidFill>
                <a:latin typeface="Open Sans"/>
                <a:ea typeface="Open Sans"/>
                <a:cs typeface="Open Sans"/>
                <a:sym typeface="Open Sans"/>
              </a:rPr>
              <a:t>es, finance, ops, and marketing fi</a:t>
            </a:r>
            <a:r>
              <a:rPr lang="en-US" sz="2631">
                <a:solidFill>
                  <a:srgbClr val="FFFFFF"/>
                </a:solidFill>
                <a:latin typeface="Open Sans"/>
                <a:ea typeface="Open Sans"/>
                <a:cs typeface="Open Sans"/>
                <a:sym typeface="Open Sans"/>
              </a:rPr>
              <a:t>nally</a:t>
            </a:r>
            <a:r>
              <a:rPr lang="en-US" sz="2631">
                <a:solidFill>
                  <a:srgbClr val="FFFFFF"/>
                </a:solidFill>
                <a:latin typeface="Open Sans"/>
                <a:ea typeface="Open Sans"/>
                <a:cs typeface="Open Sans"/>
                <a:sym typeface="Open Sans"/>
              </a:rPr>
              <a:t> align.</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Stronger foundations for AI and automation</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LLMs, predictive models, and analytics rely on consistent, well-governed data.</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Reduced risk and exposure</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Less duplication, fewer spreadsheets, better control.</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Higher organisational trust in data</a:t>
            </a:r>
          </a:p>
        </p:txBody>
      </p:sp>
      <p:sp>
        <p:nvSpPr>
          <p:cNvPr name="TextBox 3" id="3"/>
          <p:cNvSpPr txBox="true"/>
          <p:nvPr/>
        </p:nvSpPr>
        <p:spPr>
          <a:xfrm rot="0">
            <a:off x="1028700" y="5715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The Benefits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4611" t="0" r="24611" b="0"/>
            <a:stretch>
              <a:fillRect/>
            </a:stretch>
          </p:blipFill>
          <p:spPr>
            <a:xfrm flipH="false" flipV="false">
              <a:off x="0" y="0"/>
              <a:ext cx="12192000" cy="13716000"/>
            </a:xfrm>
            <a:prstGeom prst="rect">
              <a:avLst/>
            </a:prstGeom>
          </p:spPr>
        </p:pic>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621930" y="1314450"/>
            <a:ext cx="13307134" cy="1944381"/>
          </a:xfrm>
          <a:prstGeom prst="rect">
            <a:avLst/>
          </a:prstGeom>
        </p:spPr>
        <p:txBody>
          <a:bodyPr anchor="t" rtlCol="false" tIns="0" lIns="0" bIns="0" rIns="0">
            <a:spAutoFit/>
          </a:bodyPr>
          <a:lstStyle/>
          <a:p>
            <a:pPr algn="l">
              <a:lnSpc>
                <a:spcPts val="7310"/>
              </a:lnSpc>
            </a:pPr>
            <a:r>
              <a:rPr lang="en-US" sz="8600">
                <a:solidFill>
                  <a:srgbClr val="FFFFFF"/>
                </a:solidFill>
                <a:latin typeface="Garet"/>
                <a:ea typeface="Garet"/>
                <a:cs typeface="Garet"/>
                <a:sym typeface="Garet"/>
              </a:rPr>
              <a:t>MANAGING THE DATA LIFECYCLE</a:t>
            </a:r>
          </a:p>
        </p:txBody>
      </p:sp>
      <p:sp>
        <p:nvSpPr>
          <p:cNvPr name="Freeform 3" id="3"/>
          <p:cNvSpPr/>
          <p:nvPr/>
        </p:nvSpPr>
        <p:spPr>
          <a:xfrm flipH="false" flipV="false" rot="0">
            <a:off x="1453378"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012977"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733177"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292776"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4558766"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5400000">
            <a:off x="1537973" y="3468719"/>
            <a:ext cx="1832084" cy="3664169"/>
          </a:xfrm>
          <a:custGeom>
            <a:avLst/>
            <a:gdLst/>
            <a:ahLst/>
            <a:cxnLst/>
            <a:rect r="r" b="b" t="t" l="l"/>
            <a:pathLst>
              <a:path h="3664169" w="1832084">
                <a:moveTo>
                  <a:pt x="0" y="0"/>
                </a:moveTo>
                <a:lnTo>
                  <a:pt x="1832084" y="0"/>
                </a:lnTo>
                <a:lnTo>
                  <a:pt x="1832084" y="3664169"/>
                </a:lnTo>
                <a:lnTo>
                  <a:pt x="0" y="3664169"/>
                </a:lnTo>
                <a:lnTo>
                  <a:pt x="0" y="0"/>
                </a:lnTo>
                <a:close/>
              </a:path>
            </a:pathLst>
          </a:custGeom>
          <a:blipFill>
            <a:blip r:embed="rId13">
              <a:extLst>
                <a:ext uri="{96DAC541-7B7A-43D3-8B79-37D633B846F1}">
                  <asvg:svgBlip xmlns:asvg="http://schemas.microsoft.com/office/drawing/2016/SVG/main" r:embed="rId14"/>
                </a:ext>
              </a:extLst>
            </a:blip>
            <a:stretch>
              <a:fillRect l="0" t="0" r="-100000" b="0"/>
            </a:stretch>
          </a:blipFill>
        </p:spPr>
      </p:sp>
      <p:sp>
        <p:nvSpPr>
          <p:cNvPr name="Freeform 9" id="9"/>
          <p:cNvSpPr/>
          <p:nvPr/>
        </p:nvSpPr>
        <p:spPr>
          <a:xfrm flipH="false" flipV="false" rot="5400000">
            <a:off x="8097572" y="3468719"/>
            <a:ext cx="1832084" cy="3664169"/>
          </a:xfrm>
          <a:custGeom>
            <a:avLst/>
            <a:gdLst/>
            <a:ahLst/>
            <a:cxnLst/>
            <a:rect r="r" b="b" t="t" l="l"/>
            <a:pathLst>
              <a:path h="3664169" w="1832084">
                <a:moveTo>
                  <a:pt x="0" y="0"/>
                </a:moveTo>
                <a:lnTo>
                  <a:pt x="1832084" y="0"/>
                </a:lnTo>
                <a:lnTo>
                  <a:pt x="1832084" y="3664169"/>
                </a:lnTo>
                <a:lnTo>
                  <a:pt x="0" y="3664169"/>
                </a:lnTo>
                <a:lnTo>
                  <a:pt x="0" y="0"/>
                </a:lnTo>
                <a:close/>
              </a:path>
            </a:pathLst>
          </a:custGeom>
          <a:blipFill>
            <a:blip r:embed="rId15">
              <a:extLst>
                <a:ext uri="{96DAC541-7B7A-43D3-8B79-37D633B846F1}">
                  <asvg:svgBlip xmlns:asvg="http://schemas.microsoft.com/office/drawing/2016/SVG/main" r:embed="rId16"/>
                </a:ext>
              </a:extLst>
            </a:blip>
            <a:stretch>
              <a:fillRect l="0" t="0" r="-100000" b="0"/>
            </a:stretch>
          </a:blipFill>
        </p:spPr>
      </p:sp>
      <p:sp>
        <p:nvSpPr>
          <p:cNvPr name="Freeform 10" id="10"/>
          <p:cNvSpPr/>
          <p:nvPr/>
        </p:nvSpPr>
        <p:spPr>
          <a:xfrm flipH="false" flipV="false" rot="5400000">
            <a:off x="14643361" y="3468719"/>
            <a:ext cx="1832084" cy="3664169"/>
          </a:xfrm>
          <a:custGeom>
            <a:avLst/>
            <a:gdLst/>
            <a:ahLst/>
            <a:cxnLst/>
            <a:rect r="r" b="b" t="t" l="l"/>
            <a:pathLst>
              <a:path h="3664169" w="1832084">
                <a:moveTo>
                  <a:pt x="0" y="0"/>
                </a:moveTo>
                <a:lnTo>
                  <a:pt x="1832084" y="0"/>
                </a:lnTo>
                <a:lnTo>
                  <a:pt x="1832084" y="3664169"/>
                </a:lnTo>
                <a:lnTo>
                  <a:pt x="0" y="3664169"/>
                </a:lnTo>
                <a:lnTo>
                  <a:pt x="0" y="0"/>
                </a:lnTo>
                <a:close/>
              </a:path>
            </a:pathLst>
          </a:custGeom>
          <a:blipFill>
            <a:blip r:embed="rId17">
              <a:extLst>
                <a:ext uri="{96DAC541-7B7A-43D3-8B79-37D633B846F1}">
                  <asvg:svgBlip xmlns:asvg="http://schemas.microsoft.com/office/drawing/2016/SVG/main" r:embed="rId18"/>
                </a:ext>
              </a:extLst>
            </a:blip>
            <a:stretch>
              <a:fillRect l="0" t="0" r="-100000" b="0"/>
            </a:stretch>
          </a:blipFill>
        </p:spPr>
      </p:sp>
      <p:sp>
        <p:nvSpPr>
          <p:cNvPr name="Freeform 11" id="11"/>
          <p:cNvSpPr/>
          <p:nvPr/>
        </p:nvSpPr>
        <p:spPr>
          <a:xfrm flipH="false" flipV="false" rot="-5400000">
            <a:off x="4817772" y="5277787"/>
            <a:ext cx="1832084" cy="3664169"/>
          </a:xfrm>
          <a:custGeom>
            <a:avLst/>
            <a:gdLst/>
            <a:ahLst/>
            <a:cxnLst/>
            <a:rect r="r" b="b" t="t" l="l"/>
            <a:pathLst>
              <a:path h="3664169" w="1832084">
                <a:moveTo>
                  <a:pt x="0" y="0"/>
                </a:moveTo>
                <a:lnTo>
                  <a:pt x="1832085" y="0"/>
                </a:lnTo>
                <a:lnTo>
                  <a:pt x="1832085" y="3664169"/>
                </a:lnTo>
                <a:lnTo>
                  <a:pt x="0" y="3664169"/>
                </a:lnTo>
                <a:lnTo>
                  <a:pt x="0" y="0"/>
                </a:lnTo>
                <a:close/>
              </a:path>
            </a:pathLst>
          </a:custGeom>
          <a:blipFill>
            <a:blip r:embed="rId19">
              <a:extLst>
                <a:ext uri="{96DAC541-7B7A-43D3-8B79-37D633B846F1}">
                  <asvg:svgBlip xmlns:asvg="http://schemas.microsoft.com/office/drawing/2016/SVG/main" r:embed="rId20"/>
                </a:ext>
              </a:extLst>
            </a:blip>
            <a:stretch>
              <a:fillRect l="0" t="0" r="-100000" b="0"/>
            </a:stretch>
          </a:blipFill>
        </p:spPr>
      </p:sp>
      <p:sp>
        <p:nvSpPr>
          <p:cNvPr name="Freeform 12" id="12"/>
          <p:cNvSpPr/>
          <p:nvPr/>
        </p:nvSpPr>
        <p:spPr>
          <a:xfrm flipH="false" flipV="false" rot="-5400000">
            <a:off x="11377371" y="5277787"/>
            <a:ext cx="1832084" cy="3664169"/>
          </a:xfrm>
          <a:custGeom>
            <a:avLst/>
            <a:gdLst/>
            <a:ahLst/>
            <a:cxnLst/>
            <a:rect r="r" b="b" t="t" l="l"/>
            <a:pathLst>
              <a:path h="3664169" w="1832084">
                <a:moveTo>
                  <a:pt x="0" y="0"/>
                </a:moveTo>
                <a:lnTo>
                  <a:pt x="1832085" y="0"/>
                </a:lnTo>
                <a:lnTo>
                  <a:pt x="1832085" y="3664169"/>
                </a:lnTo>
                <a:lnTo>
                  <a:pt x="0" y="3664169"/>
                </a:lnTo>
                <a:lnTo>
                  <a:pt x="0" y="0"/>
                </a:lnTo>
                <a:close/>
              </a:path>
            </a:pathLst>
          </a:custGeom>
          <a:blipFill>
            <a:blip r:embed="rId21">
              <a:extLst>
                <a:ext uri="{96DAC541-7B7A-43D3-8B79-37D633B846F1}">
                  <asvg:svgBlip xmlns:asvg="http://schemas.microsoft.com/office/drawing/2016/SVG/main" r:embed="rId22"/>
                </a:ext>
              </a:extLst>
            </a:blip>
            <a:stretch>
              <a:fillRect l="0" t="0" r="-100000" b="0"/>
            </a:stretch>
          </a:blipFill>
        </p:spPr>
      </p:sp>
      <p:grpSp>
        <p:nvGrpSpPr>
          <p:cNvPr name="Group 13" id="13"/>
          <p:cNvGrpSpPr/>
          <p:nvPr/>
        </p:nvGrpSpPr>
        <p:grpSpPr>
          <a:xfrm rot="-2700000">
            <a:off x="3737207" y="5848879"/>
            <a:ext cx="691007" cy="689901"/>
            <a:chOff x="0" y="0"/>
            <a:chExt cx="6350000" cy="6339840"/>
          </a:xfrm>
        </p:grpSpPr>
        <p:sp>
          <p:nvSpPr>
            <p:cNvPr name="Freeform 14" id="14"/>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15" id="15"/>
          <p:cNvGrpSpPr/>
          <p:nvPr/>
        </p:nvGrpSpPr>
        <p:grpSpPr>
          <a:xfrm rot="-2700000">
            <a:off x="10319822" y="5848879"/>
            <a:ext cx="691007" cy="689901"/>
            <a:chOff x="0" y="0"/>
            <a:chExt cx="6350000" cy="6339840"/>
          </a:xfrm>
        </p:grpSpPr>
        <p:sp>
          <p:nvSpPr>
            <p:cNvPr name="Freeform 16" id="16"/>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17" id="17"/>
          <p:cNvGrpSpPr/>
          <p:nvPr/>
        </p:nvGrpSpPr>
        <p:grpSpPr>
          <a:xfrm rot="-2700000">
            <a:off x="16832342" y="5848879"/>
            <a:ext cx="691007" cy="689901"/>
            <a:chOff x="0" y="0"/>
            <a:chExt cx="6350000" cy="6339840"/>
          </a:xfrm>
        </p:grpSpPr>
        <p:sp>
          <p:nvSpPr>
            <p:cNvPr name="Freeform 18" id="18"/>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19" id="19"/>
          <p:cNvGrpSpPr/>
          <p:nvPr/>
        </p:nvGrpSpPr>
        <p:grpSpPr>
          <a:xfrm rot="8100000">
            <a:off x="7022457" y="5871895"/>
            <a:ext cx="691007" cy="689901"/>
            <a:chOff x="0" y="0"/>
            <a:chExt cx="6350000" cy="6339840"/>
          </a:xfrm>
        </p:grpSpPr>
        <p:sp>
          <p:nvSpPr>
            <p:cNvPr name="Freeform 20" id="20"/>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21" id="21"/>
          <p:cNvGrpSpPr/>
          <p:nvPr/>
        </p:nvGrpSpPr>
        <p:grpSpPr>
          <a:xfrm rot="8100000">
            <a:off x="13582056" y="5871895"/>
            <a:ext cx="691007" cy="689901"/>
            <a:chOff x="0" y="0"/>
            <a:chExt cx="6350000" cy="6339840"/>
          </a:xfrm>
        </p:grpSpPr>
        <p:sp>
          <p:nvSpPr>
            <p:cNvPr name="Freeform 22" id="22"/>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sp>
        <p:nvSpPr>
          <p:cNvPr name="Freeform 23" id="23"/>
          <p:cNvSpPr/>
          <p:nvPr/>
        </p:nvSpPr>
        <p:spPr>
          <a:xfrm flipH="false" flipV="false" rot="0">
            <a:off x="1900366" y="5604979"/>
            <a:ext cx="1107298" cy="1107298"/>
          </a:xfrm>
          <a:custGeom>
            <a:avLst/>
            <a:gdLst/>
            <a:ahLst/>
            <a:cxnLst/>
            <a:rect r="r" b="b" t="t" l="l"/>
            <a:pathLst>
              <a:path h="1107298" w="1107298">
                <a:moveTo>
                  <a:pt x="0" y="0"/>
                </a:moveTo>
                <a:lnTo>
                  <a:pt x="1107298" y="0"/>
                </a:lnTo>
                <a:lnTo>
                  <a:pt x="1107298" y="1107299"/>
                </a:lnTo>
                <a:lnTo>
                  <a:pt x="0" y="1107299"/>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4" id="24"/>
          <p:cNvSpPr/>
          <p:nvPr/>
        </p:nvSpPr>
        <p:spPr>
          <a:xfrm flipH="false" flipV="false" rot="0">
            <a:off x="14969264" y="5749901"/>
            <a:ext cx="1180279" cy="987009"/>
          </a:xfrm>
          <a:custGeom>
            <a:avLst/>
            <a:gdLst/>
            <a:ahLst/>
            <a:cxnLst/>
            <a:rect r="r" b="b" t="t" l="l"/>
            <a:pathLst>
              <a:path h="987009" w="1180279">
                <a:moveTo>
                  <a:pt x="0" y="0"/>
                </a:moveTo>
                <a:lnTo>
                  <a:pt x="1180279" y="0"/>
                </a:lnTo>
                <a:lnTo>
                  <a:pt x="1180279" y="987008"/>
                </a:lnTo>
                <a:lnTo>
                  <a:pt x="0" y="987008"/>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25" id="25"/>
          <p:cNvSpPr/>
          <p:nvPr/>
        </p:nvSpPr>
        <p:spPr>
          <a:xfrm flipH="false" flipV="false" rot="0">
            <a:off x="8546639" y="5630107"/>
            <a:ext cx="940007" cy="1127445"/>
          </a:xfrm>
          <a:custGeom>
            <a:avLst/>
            <a:gdLst/>
            <a:ahLst/>
            <a:cxnLst/>
            <a:rect r="r" b="b" t="t" l="l"/>
            <a:pathLst>
              <a:path h="1127445" w="940007">
                <a:moveTo>
                  <a:pt x="0" y="0"/>
                </a:moveTo>
                <a:lnTo>
                  <a:pt x="940007" y="0"/>
                </a:lnTo>
                <a:lnTo>
                  <a:pt x="940007" y="1127445"/>
                </a:lnTo>
                <a:lnTo>
                  <a:pt x="0" y="1127445"/>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26" id="26"/>
          <p:cNvSpPr/>
          <p:nvPr/>
        </p:nvSpPr>
        <p:spPr>
          <a:xfrm flipH="false" flipV="false" rot="0">
            <a:off x="11742038" y="5630107"/>
            <a:ext cx="1240758" cy="1233003"/>
          </a:xfrm>
          <a:custGeom>
            <a:avLst/>
            <a:gdLst/>
            <a:ahLst/>
            <a:cxnLst/>
            <a:rect r="r" b="b" t="t" l="l"/>
            <a:pathLst>
              <a:path h="1233003" w="1240758">
                <a:moveTo>
                  <a:pt x="0" y="0"/>
                </a:moveTo>
                <a:lnTo>
                  <a:pt x="1240758" y="0"/>
                </a:lnTo>
                <a:lnTo>
                  <a:pt x="1240758" y="1233003"/>
                </a:lnTo>
                <a:lnTo>
                  <a:pt x="0" y="1233003"/>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27" id="27"/>
          <p:cNvSpPr/>
          <p:nvPr/>
        </p:nvSpPr>
        <p:spPr>
          <a:xfrm flipH="false" flipV="false" rot="0">
            <a:off x="5057931" y="5558152"/>
            <a:ext cx="1362783" cy="1200953"/>
          </a:xfrm>
          <a:custGeom>
            <a:avLst/>
            <a:gdLst/>
            <a:ahLst/>
            <a:cxnLst/>
            <a:rect r="r" b="b" t="t" l="l"/>
            <a:pathLst>
              <a:path h="1200953" w="1362783">
                <a:moveTo>
                  <a:pt x="0" y="0"/>
                </a:moveTo>
                <a:lnTo>
                  <a:pt x="1362783" y="0"/>
                </a:lnTo>
                <a:lnTo>
                  <a:pt x="1362783" y="1200953"/>
                </a:lnTo>
                <a:lnTo>
                  <a:pt x="0" y="1200953"/>
                </a:lnTo>
                <a:lnTo>
                  <a:pt x="0" y="0"/>
                </a:lnTo>
                <a:close/>
              </a:path>
            </a:pathLst>
          </a:custGeom>
          <a:blipFill>
            <a:blip r:embed="rId31"/>
            <a:stretch>
              <a:fillRect l="0" t="0" r="0" b="0"/>
            </a:stretch>
          </a:blipFill>
        </p:spPr>
      </p:sp>
      <p:sp>
        <p:nvSpPr>
          <p:cNvPr name="TextBox 28" id="28"/>
          <p:cNvSpPr txBox="true"/>
          <p:nvPr/>
        </p:nvSpPr>
        <p:spPr>
          <a:xfrm rot="0">
            <a:off x="757539" y="7768815"/>
            <a:ext cx="3144190" cy="969324"/>
          </a:xfrm>
          <a:prstGeom prst="rect">
            <a:avLst/>
          </a:prstGeom>
        </p:spPr>
        <p:txBody>
          <a:bodyPr anchor="t" rtlCol="false" tIns="0" lIns="0" bIns="0" rIns="0">
            <a:spAutoFit/>
          </a:bodyPr>
          <a:lstStyle/>
          <a:p>
            <a:pPr algn="ctr" marL="0" indent="0" lvl="0">
              <a:lnSpc>
                <a:spcPts val="3825"/>
              </a:lnSpc>
              <a:spcBef>
                <a:spcPct val="0"/>
              </a:spcBef>
            </a:pPr>
            <a:r>
              <a:rPr lang="en-US" b="true" sz="2965" spc="115" strike="noStrike" u="none">
                <a:solidFill>
                  <a:srgbClr val="FFFFFF"/>
                </a:solidFill>
                <a:latin typeface="Aileron Bold"/>
                <a:ea typeface="Aileron Bold"/>
                <a:cs typeface="Aileron Bold"/>
                <a:sym typeface="Aileron Bold"/>
              </a:rPr>
              <a:t>Generate &amp; Capture</a:t>
            </a:r>
          </a:p>
        </p:txBody>
      </p:sp>
      <p:sp>
        <p:nvSpPr>
          <p:cNvPr name="TextBox 29" id="29"/>
          <p:cNvSpPr txBox="true"/>
          <p:nvPr/>
        </p:nvSpPr>
        <p:spPr>
          <a:xfrm rot="0">
            <a:off x="4037339" y="4422861"/>
            <a:ext cx="3144190" cy="48676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Clean</a:t>
            </a:r>
          </a:p>
        </p:txBody>
      </p:sp>
      <p:sp>
        <p:nvSpPr>
          <p:cNvPr name="TextBox 30" id="30"/>
          <p:cNvSpPr txBox="true"/>
          <p:nvPr/>
        </p:nvSpPr>
        <p:spPr>
          <a:xfrm rot="0">
            <a:off x="7441519" y="7768815"/>
            <a:ext cx="3144190" cy="48676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Store</a:t>
            </a:r>
          </a:p>
        </p:txBody>
      </p:sp>
      <p:sp>
        <p:nvSpPr>
          <p:cNvPr name="TextBox 31" id="31"/>
          <p:cNvSpPr txBox="true"/>
          <p:nvPr/>
        </p:nvSpPr>
        <p:spPr>
          <a:xfrm rot="0">
            <a:off x="13987308" y="7768815"/>
            <a:ext cx="3144190" cy="96932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Present &amp; Consume</a:t>
            </a:r>
          </a:p>
        </p:txBody>
      </p:sp>
      <p:sp>
        <p:nvSpPr>
          <p:cNvPr name="TextBox 32" id="32"/>
          <p:cNvSpPr txBox="true"/>
          <p:nvPr/>
        </p:nvSpPr>
        <p:spPr>
          <a:xfrm rot="0">
            <a:off x="10665325" y="4422861"/>
            <a:ext cx="3144190" cy="48676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Analyse</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3121025"/>
            <a:ext cx="11579006" cy="3835399"/>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Thank You</a:t>
            </a:r>
          </a:p>
          <a:p>
            <a:pPr algn="ctr">
              <a:lnSpc>
                <a:spcPts val="15400"/>
              </a:lnSpc>
            </a:pPr>
            <a:r>
              <a:rPr lang="en-US" sz="11000">
                <a:solidFill>
                  <a:srgbClr val="FFFFFF"/>
                </a:solidFill>
                <a:latin typeface="FS Albert Arabic"/>
                <a:ea typeface="FS Albert Arabic"/>
                <a:cs typeface="FS Albert Arabic"/>
                <a:sym typeface="FS Albert Arabic"/>
              </a:rPr>
              <a:t>Any Questions?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147972"/>
            <a:ext cx="7692689" cy="3914857"/>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T</a:t>
            </a:r>
            <a:r>
              <a:rPr lang="en-US" sz="2631">
                <a:solidFill>
                  <a:srgbClr val="FFFFFF"/>
                </a:solidFill>
                <a:latin typeface="Open Sans"/>
                <a:ea typeface="Open Sans"/>
                <a:cs typeface="Open Sans"/>
                <a:sym typeface="Open Sans"/>
              </a:rPr>
              <a:t>o protect people’s rights over their personal information</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To</a:t>
            </a:r>
            <a:r>
              <a:rPr lang="en-US" sz="2631">
                <a:solidFill>
                  <a:srgbClr val="FFFFFF"/>
                </a:solidFill>
                <a:latin typeface="Open Sans"/>
                <a:ea typeface="Open Sans"/>
                <a:cs typeface="Open Sans"/>
                <a:sym typeface="Open Sans"/>
              </a:rPr>
              <a:t> build trust between organisations and the public</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To ensure businesses handle data responsibly</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To</a:t>
            </a:r>
            <a:r>
              <a:rPr lang="en-US" sz="2631">
                <a:solidFill>
                  <a:srgbClr val="FFFFFF"/>
                </a:solidFill>
                <a:latin typeface="Open Sans"/>
                <a:ea typeface="Open Sans"/>
                <a:cs typeface="Open Sans"/>
                <a:sym typeface="Open Sans"/>
              </a:rPr>
              <a:t> create a level playing field for organisations</a:t>
            </a: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Why does data regulation matter?</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722" t="0" r="20722" b="0"/>
            <a:stretch>
              <a:fillRect/>
            </a:stretch>
          </p:blipFill>
          <p:spPr>
            <a:xfrm flipH="false" flipV="false">
              <a:off x="0" y="0"/>
              <a:ext cx="12192000" cy="13716000"/>
            </a:xfrm>
            <a:prstGeom prst="rect">
              <a:avLst/>
            </a:prstGeom>
          </p:spPr>
        </p:pic>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147972"/>
            <a:ext cx="7692689" cy="6910137"/>
          </a:xfrm>
          <a:prstGeom prst="rect">
            <a:avLst/>
          </a:prstGeom>
        </p:spPr>
        <p:txBody>
          <a:bodyPr anchor="t" rtlCol="false" tIns="0" lIns="0" bIns="0" rIns="0">
            <a:spAutoFit/>
          </a:bodyPr>
          <a:lstStyle/>
          <a:p>
            <a:pPr algn="l" marL="568159" indent="-284080" lvl="1">
              <a:lnSpc>
                <a:spcPts val="3947"/>
              </a:lnSpc>
              <a:buFont typeface="Arial"/>
              <a:buChar char="•"/>
            </a:pPr>
            <a:r>
              <a:rPr lang="en-US" b="true" sz="2631">
                <a:solidFill>
                  <a:srgbClr val="FFFFFF"/>
                </a:solidFill>
                <a:latin typeface="Open Sans Bold"/>
                <a:ea typeface="Open Sans Bold"/>
                <a:cs typeface="Open Sans Bold"/>
                <a:sym typeface="Open Sans Bold"/>
              </a:rPr>
              <a:t>UK</a:t>
            </a:r>
            <a:r>
              <a:rPr lang="en-US" b="true" sz="2631">
                <a:solidFill>
                  <a:srgbClr val="FFFFFF"/>
                </a:solidFill>
                <a:latin typeface="Open Sans Bold"/>
                <a:ea typeface="Open Sans Bold"/>
                <a:cs typeface="Open Sans Bold"/>
                <a:sym typeface="Open Sans Bold"/>
              </a:rPr>
              <a:t> GDPR</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Personal data</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Rights of individuals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How organisations store, use, share and delete data</a:t>
            </a:r>
          </a:p>
          <a:p>
            <a:pPr algn="l" marL="568159" indent="-284080" lvl="1">
              <a:lnSpc>
                <a:spcPts val="3947"/>
              </a:lnSpc>
              <a:buFont typeface="Arial"/>
              <a:buChar char="•"/>
            </a:pPr>
            <a:r>
              <a:rPr lang="en-US" b="true" sz="2631">
                <a:solidFill>
                  <a:srgbClr val="FFFFFF"/>
                </a:solidFill>
                <a:latin typeface="Open Sans Bold"/>
                <a:ea typeface="Open Sans Bold"/>
                <a:cs typeface="Open Sans Bold"/>
                <a:sym typeface="Open Sans Bold"/>
              </a:rPr>
              <a:t>Data Protection Act 2018</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How GDPR is applied in the UK</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Special category data (health, biometrics, etc.)</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Criminal offence data</a:t>
            </a:r>
          </a:p>
          <a:p>
            <a:pPr algn="l" marL="568159" indent="-284080" lvl="1">
              <a:lnSpc>
                <a:spcPts val="3947"/>
              </a:lnSpc>
              <a:buFont typeface="Arial"/>
              <a:buChar char="•"/>
            </a:pPr>
            <a:r>
              <a:rPr lang="en-US" b="true" sz="2631">
                <a:solidFill>
                  <a:srgbClr val="FFFFFF"/>
                </a:solidFill>
                <a:latin typeface="Open Sans Bold"/>
                <a:ea typeface="Open Sans Bold"/>
                <a:cs typeface="Open Sans Bold"/>
                <a:sym typeface="Open Sans Bold"/>
              </a:rPr>
              <a:t>PECR</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Cookies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Email and SMS marketing</a:t>
            </a:r>
          </a:p>
          <a:p>
            <a:pPr algn="l" marL="1136318" indent="-378773" lvl="2">
              <a:lnSpc>
                <a:spcPts val="3947"/>
              </a:lnSpc>
              <a:spcBef>
                <a:spcPct val="0"/>
              </a:spcBef>
              <a:buFont typeface="Arial"/>
              <a:buChar char="⚬"/>
            </a:pPr>
            <a:r>
              <a:rPr lang="en-US" sz="2631">
                <a:solidFill>
                  <a:srgbClr val="FFFFFF"/>
                </a:solidFill>
                <a:latin typeface="Open Sans"/>
                <a:ea typeface="Open Sans"/>
                <a:cs typeface="Open Sans"/>
                <a:sym typeface="Open Sans"/>
              </a:rPr>
              <a:t>Tracking technologies</a:t>
            </a: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The UK’s key data regulations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722" t="0" r="20722" b="0"/>
            <a:stretch>
              <a:fillRect/>
            </a:stretch>
          </p:blipFill>
          <p:spPr>
            <a:xfrm flipH="false" flipV="false">
              <a:off x="0" y="0"/>
              <a:ext cx="12192000" cy="13716000"/>
            </a:xfrm>
            <a:prstGeom prst="rect">
              <a:avLst/>
            </a:prstGeom>
          </p:spPr>
        </p:pic>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4325014"/>
            <a:ext cx="7692689" cy="440722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“We’re</a:t>
            </a:r>
            <a:r>
              <a:rPr lang="en-US" sz="2631">
                <a:solidFill>
                  <a:srgbClr val="FFFFFF"/>
                </a:solidFill>
                <a:latin typeface="Open Sans"/>
                <a:ea typeface="Open Sans"/>
                <a:cs typeface="Open Sans"/>
                <a:sym typeface="Open Sans"/>
              </a:rPr>
              <a:t> probably already non-compliant.”</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“We don’t know what data</a:t>
            </a:r>
            <a:r>
              <a:rPr lang="en-US" sz="2631">
                <a:solidFill>
                  <a:srgbClr val="FFFFFF"/>
                </a:solidFill>
                <a:latin typeface="Open Sans"/>
                <a:ea typeface="Open Sans"/>
                <a:cs typeface="Open Sans"/>
                <a:sym typeface="Open Sans"/>
              </a:rPr>
              <a:t> we even have.”</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“If we look too closely, we might find problems.”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“GDPR is too complicated.”</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“We don’t understand what’s allowed and what isn’t.”</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“We don’t want to stop using data, we rely on it.”</a:t>
            </a:r>
          </a:p>
        </p:txBody>
      </p:sp>
      <p:sp>
        <p:nvSpPr>
          <p:cNvPr name="TextBox 3" id="3"/>
          <p:cNvSpPr txBox="true"/>
          <p:nvPr/>
        </p:nvSpPr>
        <p:spPr>
          <a:xfrm rot="0">
            <a:off x="1028700" y="1028700"/>
            <a:ext cx="7870052" cy="27432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Why does data regulation feel overwhelming?</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722" t="0" r="20722" b="0"/>
            <a:stretch>
              <a:fillRect/>
            </a:stretch>
          </p:blipFill>
          <p:spPr>
            <a:xfrm flipH="false" flipV="false">
              <a:off x="0" y="0"/>
              <a:ext cx="12192000" cy="13716000"/>
            </a:xfrm>
            <a:prstGeom prst="rect">
              <a:avLst/>
            </a:prstGeom>
          </p:spPr>
        </p:pic>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009960"/>
            <a:ext cx="7692689" cy="6964680"/>
          </a:xfrm>
          <a:prstGeom prst="rect">
            <a:avLst/>
          </a:prstGeom>
        </p:spPr>
        <p:txBody>
          <a:bodyPr anchor="t" rtlCol="false" tIns="0" lIns="0" bIns="0" rIns="0">
            <a:spAutoFit/>
          </a:bodyPr>
          <a:lstStyle/>
          <a:p>
            <a:pPr algn="l" marL="528956" indent="-264478" lvl="1">
              <a:lnSpc>
                <a:spcPts val="3675"/>
              </a:lnSpc>
              <a:buFont typeface="Arial"/>
              <a:buChar char="•"/>
            </a:pPr>
            <a:r>
              <a:rPr lang="en-US" sz="2450">
                <a:solidFill>
                  <a:srgbClr val="FFFFFF"/>
                </a:solidFill>
                <a:latin typeface="Open Sans"/>
                <a:ea typeface="Open Sans"/>
                <a:cs typeface="Open Sans"/>
                <a:sym typeface="Open Sans"/>
              </a:rPr>
              <a:t>Lawfulness, fairness, transparency</a:t>
            </a:r>
          </a:p>
          <a:p>
            <a:pPr algn="l" marL="1057911" indent="-352637" lvl="2">
              <a:lnSpc>
                <a:spcPts val="3675"/>
              </a:lnSpc>
              <a:buFont typeface="Arial"/>
              <a:buChar char="⚬"/>
            </a:pPr>
            <a:r>
              <a:rPr lang="en-US" sz="2450">
                <a:solidFill>
                  <a:srgbClr val="FFFFFF"/>
                </a:solidFill>
                <a:latin typeface="Open Sans"/>
                <a:ea typeface="Open Sans"/>
                <a:cs typeface="Open Sans"/>
                <a:sym typeface="Open Sans"/>
              </a:rPr>
              <a:t>Be clear and honest about what you’re doing.</a:t>
            </a:r>
          </a:p>
          <a:p>
            <a:pPr algn="l" marL="528956" indent="-264478" lvl="1">
              <a:lnSpc>
                <a:spcPts val="3675"/>
              </a:lnSpc>
              <a:buFont typeface="Arial"/>
              <a:buChar char="•"/>
            </a:pPr>
            <a:r>
              <a:rPr lang="en-US" sz="2450">
                <a:solidFill>
                  <a:srgbClr val="FFFFFF"/>
                </a:solidFill>
                <a:latin typeface="Open Sans"/>
                <a:ea typeface="Open Sans"/>
                <a:cs typeface="Open Sans"/>
                <a:sym typeface="Open Sans"/>
              </a:rPr>
              <a:t>Purpose limitation</a:t>
            </a:r>
          </a:p>
          <a:p>
            <a:pPr algn="l" marL="1057911" indent="-352637" lvl="2">
              <a:lnSpc>
                <a:spcPts val="3675"/>
              </a:lnSpc>
              <a:buFont typeface="Arial"/>
              <a:buChar char="⚬"/>
            </a:pPr>
            <a:r>
              <a:rPr lang="en-US" sz="2450">
                <a:solidFill>
                  <a:srgbClr val="FFFFFF"/>
                </a:solidFill>
                <a:latin typeface="Open Sans"/>
                <a:ea typeface="Open Sans"/>
                <a:cs typeface="Open Sans"/>
                <a:sym typeface="Open Sans"/>
              </a:rPr>
              <a:t>Don’t use data for anything you didn’t say you’d use it for.</a:t>
            </a:r>
          </a:p>
          <a:p>
            <a:pPr algn="l" marL="528956" indent="-264478" lvl="1">
              <a:lnSpc>
                <a:spcPts val="3675"/>
              </a:lnSpc>
              <a:buFont typeface="Arial"/>
              <a:buChar char="•"/>
            </a:pPr>
            <a:r>
              <a:rPr lang="en-US" sz="2450">
                <a:solidFill>
                  <a:srgbClr val="FFFFFF"/>
                </a:solidFill>
                <a:latin typeface="Open Sans"/>
                <a:ea typeface="Open Sans"/>
                <a:cs typeface="Open Sans"/>
                <a:sym typeface="Open Sans"/>
              </a:rPr>
              <a:t>Data minimisation</a:t>
            </a:r>
          </a:p>
          <a:p>
            <a:pPr algn="l" marL="1057911" indent="-352637" lvl="2">
              <a:lnSpc>
                <a:spcPts val="3675"/>
              </a:lnSpc>
              <a:buFont typeface="Arial"/>
              <a:buChar char="⚬"/>
            </a:pPr>
            <a:r>
              <a:rPr lang="en-US" sz="2450">
                <a:solidFill>
                  <a:srgbClr val="FFFFFF"/>
                </a:solidFill>
                <a:latin typeface="Open Sans"/>
                <a:ea typeface="Open Sans"/>
                <a:cs typeface="Open Sans"/>
                <a:sym typeface="Open Sans"/>
              </a:rPr>
              <a:t>Don’t collect more than you need.</a:t>
            </a:r>
          </a:p>
          <a:p>
            <a:pPr algn="l" marL="528956" indent="-264478" lvl="1">
              <a:lnSpc>
                <a:spcPts val="3675"/>
              </a:lnSpc>
              <a:buFont typeface="Arial"/>
              <a:buChar char="•"/>
            </a:pPr>
            <a:r>
              <a:rPr lang="en-US" sz="2450">
                <a:solidFill>
                  <a:srgbClr val="FFFFFF"/>
                </a:solidFill>
                <a:latin typeface="Open Sans"/>
                <a:ea typeface="Open Sans"/>
                <a:cs typeface="Open Sans"/>
                <a:sym typeface="Open Sans"/>
              </a:rPr>
              <a:t>Accuracy</a:t>
            </a:r>
          </a:p>
          <a:p>
            <a:pPr algn="l" marL="1057911" indent="-352637" lvl="2">
              <a:lnSpc>
                <a:spcPts val="3675"/>
              </a:lnSpc>
              <a:buFont typeface="Arial"/>
              <a:buChar char="⚬"/>
            </a:pPr>
            <a:r>
              <a:rPr lang="en-US" sz="2450">
                <a:solidFill>
                  <a:srgbClr val="FFFFFF"/>
                </a:solidFill>
                <a:latin typeface="Open Sans"/>
                <a:ea typeface="Open Sans"/>
                <a:cs typeface="Open Sans"/>
                <a:sym typeface="Open Sans"/>
              </a:rPr>
              <a:t>Keep data up to date.</a:t>
            </a:r>
          </a:p>
          <a:p>
            <a:pPr algn="l" marL="528956" indent="-264478" lvl="1">
              <a:lnSpc>
                <a:spcPts val="3675"/>
              </a:lnSpc>
              <a:buFont typeface="Arial"/>
              <a:buChar char="•"/>
            </a:pPr>
            <a:r>
              <a:rPr lang="en-US" sz="2450">
                <a:solidFill>
                  <a:srgbClr val="FFFFFF"/>
                </a:solidFill>
                <a:latin typeface="Open Sans"/>
                <a:ea typeface="Open Sans"/>
                <a:cs typeface="Open Sans"/>
                <a:sym typeface="Open Sans"/>
              </a:rPr>
              <a:t>Storage limitation</a:t>
            </a:r>
          </a:p>
          <a:p>
            <a:pPr algn="l" marL="1057911" indent="-352637" lvl="2">
              <a:lnSpc>
                <a:spcPts val="3675"/>
              </a:lnSpc>
              <a:buFont typeface="Arial"/>
              <a:buChar char="⚬"/>
            </a:pPr>
            <a:r>
              <a:rPr lang="en-US" sz="2450">
                <a:solidFill>
                  <a:srgbClr val="FFFFFF"/>
                </a:solidFill>
                <a:latin typeface="Open Sans"/>
                <a:ea typeface="Open Sans"/>
                <a:cs typeface="Open Sans"/>
                <a:sym typeface="Open Sans"/>
              </a:rPr>
              <a:t>Don’t keep it longer than needed.</a:t>
            </a:r>
          </a:p>
          <a:p>
            <a:pPr algn="l" marL="528956" indent="-264478" lvl="1">
              <a:lnSpc>
                <a:spcPts val="3675"/>
              </a:lnSpc>
              <a:buFont typeface="Arial"/>
              <a:buChar char="•"/>
            </a:pPr>
            <a:r>
              <a:rPr lang="en-US" sz="2450">
                <a:solidFill>
                  <a:srgbClr val="FFFFFF"/>
                </a:solidFill>
                <a:latin typeface="Open Sans"/>
                <a:ea typeface="Open Sans"/>
                <a:cs typeface="Open Sans"/>
                <a:sym typeface="Open Sans"/>
              </a:rPr>
              <a:t>Integrity and confidentiality</a:t>
            </a:r>
          </a:p>
          <a:p>
            <a:pPr algn="l" marL="1057911" indent="-352637" lvl="2">
              <a:lnSpc>
                <a:spcPts val="3675"/>
              </a:lnSpc>
              <a:buFont typeface="Arial"/>
              <a:buChar char="⚬"/>
            </a:pPr>
            <a:r>
              <a:rPr lang="en-US" sz="2450">
                <a:solidFill>
                  <a:srgbClr val="FFFFFF"/>
                </a:solidFill>
                <a:latin typeface="Open Sans"/>
                <a:ea typeface="Open Sans"/>
                <a:cs typeface="Open Sans"/>
                <a:sym typeface="Open Sans"/>
              </a:rPr>
              <a:t> Keep it secure.</a:t>
            </a:r>
          </a:p>
          <a:p>
            <a:pPr algn="l" marL="528956" indent="-264478" lvl="1">
              <a:lnSpc>
                <a:spcPts val="3675"/>
              </a:lnSpc>
              <a:buFont typeface="Arial"/>
              <a:buChar char="•"/>
            </a:pPr>
            <a:r>
              <a:rPr lang="en-US" sz="2450">
                <a:solidFill>
                  <a:srgbClr val="FFFFFF"/>
                </a:solidFill>
                <a:latin typeface="Open Sans"/>
                <a:ea typeface="Open Sans"/>
                <a:cs typeface="Open Sans"/>
                <a:sym typeface="Open Sans"/>
              </a:rPr>
              <a:t>Accountability</a:t>
            </a:r>
          </a:p>
          <a:p>
            <a:pPr algn="l" marL="1057911" indent="-352637" lvl="2">
              <a:lnSpc>
                <a:spcPts val="3675"/>
              </a:lnSpc>
              <a:spcBef>
                <a:spcPct val="0"/>
              </a:spcBef>
              <a:buFont typeface="Arial"/>
              <a:buChar char="⚬"/>
            </a:pPr>
            <a:r>
              <a:rPr lang="en-US" sz="2450">
                <a:solidFill>
                  <a:srgbClr val="FFFFFF"/>
                </a:solidFill>
                <a:latin typeface="Open Sans"/>
                <a:ea typeface="Open Sans"/>
                <a:cs typeface="Open Sans"/>
                <a:sym typeface="Open Sans"/>
              </a:rPr>
              <a:t> Be able to prove you followed the rules.</a:t>
            </a: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7 Principles of UK GDPR</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722" t="0" r="20722" b="0"/>
            <a:stretch>
              <a:fillRect/>
            </a:stretch>
          </p:blipFill>
          <p:spPr>
            <a:xfrm flipH="false" flipV="false">
              <a:off x="0" y="0"/>
              <a:ext cx="12192000" cy="13716000"/>
            </a:xfrm>
            <a:prstGeom prst="rect">
              <a:avLst/>
            </a:prstGeom>
          </p:spPr>
        </p:pic>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147972"/>
            <a:ext cx="7692689" cy="243776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D</a:t>
            </a:r>
            <a:r>
              <a:rPr lang="en-US" sz="2631">
                <a:solidFill>
                  <a:srgbClr val="FFFFFF"/>
                </a:solidFill>
                <a:latin typeface="Open Sans"/>
                <a:ea typeface="Open Sans"/>
                <a:cs typeface="Open Sans"/>
                <a:sym typeface="Open Sans"/>
              </a:rPr>
              <a:t>ata must be collected for a clear purpose</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Access, correction, deletion, objection.</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Security, access control, breach prevention.</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You must be accountable</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You must be transparent</a:t>
            </a: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What You Need to Remember</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722" t="0" r="20722" b="0"/>
            <a:stretch>
              <a:fillRect/>
            </a:stretch>
          </p:blipFill>
          <p:spPr>
            <a:xfrm flipH="false" flipV="false">
              <a:off x="0" y="0"/>
              <a:ext cx="12192000" cy="13716000"/>
            </a:xfrm>
            <a:prstGeom prst="rect">
              <a:avLst/>
            </a:prstGeom>
          </p:spPr>
        </p:pic>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147972"/>
            <a:ext cx="7692689" cy="342249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K</a:t>
            </a:r>
            <a:r>
              <a:rPr lang="en-US" sz="2631">
                <a:solidFill>
                  <a:srgbClr val="FFFFFF"/>
                </a:solidFill>
                <a:latin typeface="Open Sans"/>
                <a:ea typeface="Open Sans"/>
                <a:cs typeface="Open Sans"/>
                <a:sym typeface="Open Sans"/>
              </a:rPr>
              <a:t>now what personal data you hold</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Know where it is stored</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Know who has a</a:t>
            </a:r>
            <a:r>
              <a:rPr lang="en-US" sz="2631">
                <a:solidFill>
                  <a:srgbClr val="FFFFFF"/>
                </a:solidFill>
                <a:latin typeface="Open Sans"/>
                <a:ea typeface="Open Sans"/>
                <a:cs typeface="Open Sans"/>
                <a:sym typeface="Open Sans"/>
              </a:rPr>
              <a:t>ccess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K</a:t>
            </a:r>
            <a:r>
              <a:rPr lang="en-US" sz="2631">
                <a:solidFill>
                  <a:srgbClr val="FFFFFF"/>
                </a:solidFill>
                <a:latin typeface="Open Sans"/>
                <a:ea typeface="Open Sans"/>
                <a:cs typeface="Open Sans"/>
                <a:sym typeface="Open Sans"/>
              </a:rPr>
              <a:t>now why you have it</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D</a:t>
            </a:r>
            <a:r>
              <a:rPr lang="en-US" sz="2631">
                <a:solidFill>
                  <a:srgbClr val="FFFFFF"/>
                </a:solidFill>
                <a:latin typeface="Open Sans"/>
                <a:ea typeface="Open Sans"/>
                <a:cs typeface="Open Sans"/>
                <a:sym typeface="Open Sans"/>
              </a:rPr>
              <a:t>elete </a:t>
            </a:r>
            <a:r>
              <a:rPr lang="en-US" sz="2631">
                <a:solidFill>
                  <a:srgbClr val="FFFFFF"/>
                </a:solidFill>
                <a:latin typeface="Open Sans"/>
                <a:ea typeface="Open Sans"/>
                <a:cs typeface="Open Sans"/>
                <a:sym typeface="Open Sans"/>
              </a:rPr>
              <a:t>it when you no longer need it</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Protect it properly</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Be able to explain all of the above</a:t>
            </a:r>
          </a:p>
        </p:txBody>
      </p:sp>
      <p:sp>
        <p:nvSpPr>
          <p:cNvPr name="TextBox 3" id="3"/>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What You Must Do</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722" t="0" r="20722" b="0"/>
            <a:stretch>
              <a:fillRect/>
            </a:stretch>
          </p:blipFill>
          <p:spPr>
            <a:xfrm flipH="false" flipV="false">
              <a:off x="0" y="0"/>
              <a:ext cx="12192000" cy="13716000"/>
            </a:xfrm>
            <a:prstGeom prst="rect">
              <a:avLst/>
            </a:prstGeom>
          </p:spPr>
        </p:pic>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2901789"/>
            <a:ext cx="7692689" cy="440722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M</a:t>
            </a:r>
            <a:r>
              <a:rPr lang="en-US" sz="2631">
                <a:solidFill>
                  <a:srgbClr val="FFFFFF"/>
                </a:solidFill>
                <a:latin typeface="Open Sans"/>
                <a:ea typeface="Open Sans"/>
                <a:cs typeface="Open Sans"/>
                <a:sym typeface="Open Sans"/>
              </a:rPr>
              <a:t>ap your key data flows (doesn’t need software)</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Identify who owns each major data category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Review a</a:t>
            </a:r>
            <a:r>
              <a:rPr lang="en-US" sz="2631">
                <a:solidFill>
                  <a:srgbClr val="FFFFFF"/>
                </a:solidFill>
                <a:latin typeface="Open Sans"/>
                <a:ea typeface="Open Sans"/>
                <a:cs typeface="Open Sans"/>
                <a:sym typeface="Open Sans"/>
              </a:rPr>
              <a:t>ccess, who can see what and</a:t>
            </a:r>
            <a:r>
              <a:rPr lang="en-US" sz="2631">
                <a:solidFill>
                  <a:srgbClr val="FFFFFF"/>
                </a:solidFill>
                <a:latin typeface="Open Sans"/>
                <a:ea typeface="Open Sans"/>
                <a:cs typeface="Open Sans"/>
                <a:sym typeface="Open Sans"/>
              </a:rPr>
              <a:t> why?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Have a clear privacy policy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Train staff, short, practical training, not legal lectures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Document decisions (“why we did it this way”)</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Clean up what you don’t need</a:t>
            </a:r>
          </a:p>
        </p:txBody>
      </p:sp>
      <p:sp>
        <p:nvSpPr>
          <p:cNvPr name="TextBox 3" id="3"/>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More Specifically</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722" t="0" r="20722" b="0"/>
            <a:stretch>
              <a:fillRect/>
            </a:stretch>
          </p:blipFill>
          <p:spPr>
            <a:xfrm flipH="false" flipV="false">
              <a:off x="0" y="0"/>
              <a:ext cx="12192000" cy="13716000"/>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DAG7SG0unGw</dc:identifier>
  <dcterms:modified xsi:type="dcterms:W3CDTF">2011-08-01T06:04:30Z</dcterms:modified>
  <cp:revision>1</cp:revision>
  <dc:title>Data Analytics Webinar: Data Governance and Compliance</dc:title>
</cp:coreProperties>
</file>