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FS Albert Arabic Bold" charset="1" panose="020B0803040502020804"/>
      <p:regular r:id="rId30"/>
    </p:embeddedFont>
    <p:embeddedFont>
      <p:font typeface="Garet Bold" charset="1" panose="00000000000000000000"/>
      <p:regular r:id="rId31"/>
    </p:embeddedFont>
    <p:embeddedFont>
      <p:font typeface="FS Albert Arabic" charset="1" panose="020B0503040502020804"/>
      <p:regular r:id="rId35"/>
    </p:embeddedFont>
    <p:embeddedFont>
      <p:font typeface="Aileron" charset="1" panose="00000500000000000000"/>
      <p:regular r:id="rId37"/>
    </p:embeddedFont>
    <p:embeddedFont>
      <p:font typeface="Garet" charset="1" panose="00000000000000000000"/>
      <p:regular r:id="rId42"/>
    </p:embeddedFont>
    <p:embeddedFont>
      <p:font typeface="Aileron Bold" charset="1" panose="0000080000000000000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notesSlides/notesSlide2.xml" Type="http://schemas.openxmlformats.org/officeDocument/2006/relationships/notesSlide"/><Relationship Id="rId33" Target="notesSlides/notesSlide3.xml" Type="http://schemas.openxmlformats.org/officeDocument/2006/relationships/notesSlide"/><Relationship Id="rId34" Target="notesSlides/notesSlide4.xml" Type="http://schemas.openxmlformats.org/officeDocument/2006/relationships/notesSlide"/><Relationship Id="rId35" Target="fonts/font35.fntdata" Type="http://schemas.openxmlformats.org/officeDocument/2006/relationships/font"/><Relationship Id="rId36" Target="notesSlides/notesSlide5.xml" Type="http://schemas.openxmlformats.org/officeDocument/2006/relationships/notesSlide"/><Relationship Id="rId37" Target="fonts/font37.fntdata" Type="http://schemas.openxmlformats.org/officeDocument/2006/relationships/font"/><Relationship Id="rId38" Target="notesSlides/notesSlide6.xml" Type="http://schemas.openxmlformats.org/officeDocument/2006/relationships/notesSlide"/><Relationship Id="rId39" Target="notesSlides/notesSlide7.xml" Type="http://schemas.openxmlformats.org/officeDocument/2006/relationships/notesSlide"/><Relationship Id="rId4" Target="theme/theme1.xml" Type="http://schemas.openxmlformats.org/officeDocument/2006/relationships/theme"/><Relationship Id="rId40" Target="notesSlides/notesSlide8.xml" Type="http://schemas.openxmlformats.org/officeDocument/2006/relationships/notesSlide"/><Relationship Id="rId41" Target="notesSlides/notesSlide9.xml" Type="http://schemas.openxmlformats.org/officeDocument/2006/relationships/notesSlide"/><Relationship Id="rId42" Target="fonts/font42.fntdata" Type="http://schemas.openxmlformats.org/officeDocument/2006/relationships/font"/><Relationship Id="rId43" Target="fonts/font43.fntdata" Type="http://schemas.openxmlformats.org/officeDocument/2006/relationships/font"/><Relationship Id="rId44" Target="notesSlides/notesSlide10.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ChatGPT probably created the largets spike in AI interest for the past few years. Before that we had jeopardy champions and AlphaGo. The interest has been mounting since the age of Big Data in the early 00's and has led to development of algorithms and tech capabilities.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Data Strategy is an extension of your existing corporate strategy.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AI is an umbrella term for a lot of different tools, and due to an absence of an agreed upon definition, a lot of tools get thrown in with AI when this isn't strictly the case. </a:t>
            </a:r>
          </a:p>
          <a:p>
            <a:r>
              <a:rPr lang="en-US"/>
              <a:t/>
            </a:r>
          </a:p>
          <a:p>
            <a:r>
              <a:rPr lang="en-US"/>
              <a:t>Due to an abundance of tools available on the market, it is really hard to use the right tools for the right job especially when the required knowledge and understanding is lacking. It's easy to just see GenAI as the silver bullet that will solve all an organisations issues. </a:t>
            </a:r>
          </a:p>
          <a:p>
            <a:r>
              <a:rPr lang="en-US"/>
              <a:t/>
            </a:r>
          </a:p>
          <a:p>
            <a:r>
              <a:rPr lang="en-US"/>
              <a:t>To get a single tool to do; chatbots, image generation, computer vision, speech recognition, predictive analytics, recommendation systems, autonomous systems, robotics, domain specific AI, NLP.</a:t>
            </a:r>
          </a:p>
          <a:p>
            <a:r>
              <a:rPr lang="en-US"/>
              <a:t/>
            </a:r>
          </a:p>
          <a:p>
            <a:r>
              <a:rPr lang="en-US"/>
              <a:t>Not to mention complementary tools like RPA, IoT, digital twins, data management solutions like Snowflake, cloud services, ETL, CRMs, ERPs, etc. It's very hard to know what tools to turn to for your business and goal.  </a:t>
            </a:r>
          </a:p>
          <a:p>
            <a:r>
              <a:rPr lang="en-US"/>
              <a:t/>
            </a:r>
          </a:p>
          <a:p>
            <a:r>
              <a:rPr lang="en-US"/>
              <a:t>Another key question is, should we be using AI at all?</a:t>
            </a:r>
          </a:p>
          <a:p>
            <a:r>
              <a:rPr lang="en-US"/>
              <a:t/>
            </a:r>
          </a:p>
          <a:p>
            <a:r>
              <a:rPr lang="en-US"/>
              <a:t>AI is often compared to being like a hammer looking for a problem, but what if the problem isn't a nail but a screw? So much time spent looking for the best tool to use, with little time looking at what problem it needs to solve.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200 customers, measuring 9 different variables to create a "profitability score"</a:t>
            </a:r>
          </a:p>
          <a:p>
            <a:r>
              <a:rPr lang="en-US"/>
              <a:t>Discuss the steps that go into turning this data into an organised list of customers ranked by their profitability score.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 variables equally weighted. Managing director view.</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Variables weighted differently.</a:t>
            </a:r>
          </a:p>
          <a:p>
            <a:r>
              <a:rPr lang="en-US"/>
              <a:t>Sales director view, big weighting for sales compared to other variables.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Customer Service/Support viewpoint. </a:t>
            </a:r>
          </a:p>
          <a:p>
            <a:r>
              <a:rPr lang="en-US"/>
              <a:t>So what? Would love to see things like this in board meetings.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Where are we currently with AI? And why am I asking you to forget about it?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14" Target="../media/image19.png" Type="http://schemas.openxmlformats.org/officeDocument/2006/relationships/image"/><Relationship Id="rId15" Target="../media/image20.svg" Type="http://schemas.openxmlformats.org/officeDocument/2006/relationships/image"/><Relationship Id="rId16" Target="../media/image21.png" Type="http://schemas.openxmlformats.org/officeDocument/2006/relationships/image"/><Relationship Id="rId17" Target="../media/image22.svg" Type="http://schemas.openxmlformats.org/officeDocument/2006/relationships/image"/><Relationship Id="rId18" Target="../media/image23.png" Type="http://schemas.openxmlformats.org/officeDocument/2006/relationships/image"/><Relationship Id="rId19" Target="../media/image24.svg" Type="http://schemas.openxmlformats.org/officeDocument/2006/relationships/image"/><Relationship Id="rId2" Target="../notesSlides/notesSlide9.xml" Type="http://schemas.openxmlformats.org/officeDocument/2006/relationships/notesSlide"/><Relationship Id="rId20" Target="../media/image25.png" Type="http://schemas.openxmlformats.org/officeDocument/2006/relationships/image"/><Relationship Id="rId21" Target="../media/image26.svg" Type="http://schemas.openxmlformats.org/officeDocument/2006/relationships/image"/><Relationship Id="rId22" Target="../media/image27.png" Type="http://schemas.openxmlformats.org/officeDocument/2006/relationships/image"/><Relationship Id="rId23" Target="../media/image28.svg" Type="http://schemas.openxmlformats.org/officeDocument/2006/relationships/image"/><Relationship Id="rId24" Target="../media/image29.png" Type="http://schemas.openxmlformats.org/officeDocument/2006/relationships/image"/><Relationship Id="rId25" Target="../media/image30.svg" Type="http://schemas.openxmlformats.org/officeDocument/2006/relationships/image"/><Relationship Id="rId26" Target="../media/image31.png" Type="http://schemas.openxmlformats.org/officeDocument/2006/relationships/image"/><Relationship Id="rId27" Target="../media/image32.svg" Type="http://schemas.openxmlformats.org/officeDocument/2006/relationships/image"/><Relationship Id="rId28" Target="../media/image33.png" Type="http://schemas.openxmlformats.org/officeDocument/2006/relationships/image"/><Relationship Id="rId29" Target="../media/image34.svg" Type="http://schemas.openxmlformats.org/officeDocument/2006/relationships/image"/><Relationship Id="rId3" Target="../media/image2.png" Type="http://schemas.openxmlformats.org/officeDocument/2006/relationships/image"/><Relationship Id="rId30" Target="../media/image35.png" Type="http://schemas.openxmlformats.org/officeDocument/2006/relationships/image"/><Relationship Id="rId31" Target="../media/image36.svg" Type="http://schemas.openxmlformats.org/officeDocument/2006/relationships/image"/><Relationship Id="rId32" Target="../media/image37.pn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1028700" y="3176270"/>
            <a:ext cx="14368269" cy="6082030"/>
          </a:xfrm>
          <a:prstGeom prst="rect">
            <a:avLst/>
          </a:prstGeom>
        </p:spPr>
        <p:txBody>
          <a:bodyPr anchor="t" rtlCol="false" tIns="0" lIns="0" bIns="0" rIns="0">
            <a:spAutoFit/>
          </a:bodyPr>
          <a:lstStyle/>
          <a:p>
            <a:pPr algn="l">
              <a:lnSpc>
                <a:spcPts val="13750"/>
              </a:lnSpc>
            </a:pPr>
            <a:r>
              <a:rPr lang="en-US" sz="11000" b="true">
                <a:solidFill>
                  <a:srgbClr val="FFFFFF"/>
                </a:solidFill>
                <a:latin typeface="FS Albert Arabic Bold"/>
                <a:ea typeface="FS Albert Arabic Bold"/>
                <a:cs typeface="FS Albert Arabic Bold"/>
                <a:sym typeface="FS Albert Arabic Bold"/>
              </a:rPr>
              <a:t>Data Analytics Webinar: Basic Data Literacy Skills </a:t>
            </a:r>
          </a:p>
          <a:p>
            <a:pPr algn="ctr">
              <a:lnSpc>
                <a:spcPts val="713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635241" y="0"/>
            <a:ext cx="15017518" cy="10287000"/>
          </a:xfrm>
          <a:custGeom>
            <a:avLst/>
            <a:gdLst/>
            <a:ahLst/>
            <a:cxnLst/>
            <a:rect r="r" b="b" t="t" l="l"/>
            <a:pathLst>
              <a:path h="10287000" w="15017518">
                <a:moveTo>
                  <a:pt x="0" y="0"/>
                </a:moveTo>
                <a:lnTo>
                  <a:pt x="15017518" y="0"/>
                </a:lnTo>
                <a:lnTo>
                  <a:pt x="15017518" y="10287000"/>
                </a:lnTo>
                <a:lnTo>
                  <a:pt x="0" y="10287000"/>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3503119"/>
            <a:ext cx="15774660" cy="3099786"/>
          </a:xfrm>
          <a:prstGeom prst="rect">
            <a:avLst/>
          </a:prstGeom>
        </p:spPr>
        <p:txBody>
          <a:bodyPr anchor="t" rtlCol="false" tIns="0" lIns="0" bIns="0" rIns="0">
            <a:spAutoFit/>
          </a:bodyPr>
          <a:lstStyle/>
          <a:p>
            <a:pPr algn="l">
              <a:lnSpc>
                <a:spcPts val="12400"/>
              </a:lnSpc>
            </a:pPr>
            <a:r>
              <a:rPr lang="en-US" b="true" sz="8857">
                <a:solidFill>
                  <a:srgbClr val="FFFFFF"/>
                </a:solidFill>
                <a:latin typeface="Garet Bold"/>
                <a:ea typeface="Garet Bold"/>
                <a:cs typeface="Garet Bold"/>
                <a:sym typeface="Garet Bold"/>
              </a:rPr>
              <a:t>WHAT IS THE SCIENTIFIC METHOD?</a:t>
            </a: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2"/>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043714"/>
            <a:ext cx="15774660" cy="7440835"/>
          </a:xfrm>
          <a:prstGeom prst="rect">
            <a:avLst/>
          </a:prstGeom>
        </p:spPr>
        <p:txBody>
          <a:bodyPr anchor="t" rtlCol="false" tIns="0" lIns="0" bIns="0" rIns="0">
            <a:spAutoFit/>
          </a:bodyPr>
          <a:lstStyle/>
          <a:p>
            <a:pPr algn="l">
              <a:lnSpc>
                <a:spcPts val="12400"/>
              </a:lnSpc>
            </a:pPr>
            <a:r>
              <a:rPr lang="en-US" sz="8857" b="true">
                <a:solidFill>
                  <a:srgbClr val="FFFFFF"/>
                </a:solidFill>
                <a:latin typeface="Garet Bold"/>
                <a:ea typeface="Garet Bold"/>
                <a:cs typeface="Garet Bold"/>
                <a:sym typeface="Garet Bold"/>
              </a:rPr>
              <a:t>WHAT IS THE SCIENTIFIC METHOD?</a:t>
            </a:r>
          </a:p>
          <a:p>
            <a:pPr algn="l">
              <a:lnSpc>
                <a:spcPts val="4200"/>
              </a:lnSpc>
            </a:pP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QUESTION</a:t>
            </a: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RESEARCH</a:t>
            </a: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HYPOTHESISE</a:t>
            </a: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TEST</a:t>
            </a: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EVALUATE</a:t>
            </a: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DECIDE</a:t>
            </a:r>
          </a:p>
          <a:p>
            <a:pPr algn="l">
              <a:lnSpc>
                <a:spcPts val="4200"/>
              </a:lnSpc>
            </a:pP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2"/>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grpSp>
        <p:nvGrpSpPr>
          <p:cNvPr name="Group 2" id="2"/>
          <p:cNvGrpSpPr/>
          <p:nvPr/>
        </p:nvGrpSpPr>
        <p:grpSpPr>
          <a:xfrm rot="0">
            <a:off x="9601285" y="0"/>
            <a:ext cx="8686715" cy="10287000"/>
            <a:chOff x="0" y="0"/>
            <a:chExt cx="11582287" cy="13716000"/>
          </a:xfrm>
        </p:grpSpPr>
        <p:pic>
          <p:nvPicPr>
            <p:cNvPr name="Picture 3" id="3"/>
            <p:cNvPicPr>
              <a:picLocks noChangeAspect="true"/>
            </p:cNvPicPr>
            <p:nvPr/>
          </p:nvPicPr>
          <p:blipFill>
            <a:blip r:embed="rId3"/>
            <a:srcRect l="21816" t="0" r="21816" b="0"/>
            <a:stretch>
              <a:fillRect/>
            </a:stretch>
          </p:blipFill>
          <p:spPr>
            <a:xfrm flipH="false" flipV="false">
              <a:off x="0" y="0"/>
              <a:ext cx="11582287" cy="13716000"/>
            </a:xfrm>
            <a:prstGeom prst="rect">
              <a:avLst/>
            </a:prstGeom>
          </p:spPr>
        </p:pic>
      </p:grpSp>
      <p:sp>
        <p:nvSpPr>
          <p:cNvPr name="TextBox 4" id="4"/>
          <p:cNvSpPr txBox="true"/>
          <p:nvPr/>
        </p:nvSpPr>
        <p:spPr>
          <a:xfrm rot="0">
            <a:off x="706223" y="565150"/>
            <a:ext cx="8437777" cy="1069976"/>
          </a:xfrm>
          <a:prstGeom prst="rect">
            <a:avLst/>
          </a:prstGeom>
        </p:spPr>
        <p:txBody>
          <a:bodyPr anchor="t" rtlCol="false" tIns="0" lIns="0" bIns="0" rIns="0">
            <a:spAutoFit/>
          </a:bodyPr>
          <a:lstStyle/>
          <a:p>
            <a:pPr algn="l">
              <a:lnSpc>
                <a:spcPts val="8000"/>
              </a:lnSpc>
              <a:spcBef>
                <a:spcPct val="0"/>
              </a:spcBef>
            </a:pPr>
            <a:r>
              <a:rPr lang="en-US" b="true" sz="8000">
                <a:solidFill>
                  <a:srgbClr val="FFFFFF"/>
                </a:solidFill>
                <a:latin typeface="FS Albert Arabic Bold"/>
                <a:ea typeface="FS Albert Arabic Bold"/>
                <a:cs typeface="FS Albert Arabic Bold"/>
                <a:sym typeface="FS Albert Arabic Bold"/>
              </a:rPr>
              <a:t>Scenario</a:t>
            </a:r>
          </a:p>
        </p:txBody>
      </p:sp>
      <p:sp>
        <p:nvSpPr>
          <p:cNvPr name="TextBox 5" id="5"/>
          <p:cNvSpPr txBox="true"/>
          <p:nvPr/>
        </p:nvSpPr>
        <p:spPr>
          <a:xfrm rot="0">
            <a:off x="706223" y="2301875"/>
            <a:ext cx="8437777" cy="6956425"/>
          </a:xfrm>
          <a:prstGeom prst="rect">
            <a:avLst/>
          </a:prstGeom>
        </p:spPr>
        <p:txBody>
          <a:bodyPr anchor="t" rtlCol="false" tIns="0" lIns="0" bIns="0" rIns="0">
            <a:spAutoFit/>
          </a:bodyPr>
          <a:lstStyle/>
          <a:p>
            <a:pPr algn="l">
              <a:lnSpc>
                <a:spcPts val="5000"/>
              </a:lnSpc>
            </a:pPr>
            <a:r>
              <a:rPr lang="en-US" sz="5000">
                <a:solidFill>
                  <a:srgbClr val="FFFFFF"/>
                </a:solidFill>
                <a:latin typeface="FS Albert Arabic"/>
                <a:ea typeface="FS Albert Arabic"/>
                <a:cs typeface="FS Albert Arabic"/>
                <a:sym typeface="FS Albert Arabic"/>
              </a:rPr>
              <a:t>Sales have plateaued, and the team wants to focus efforts on the most valuable customers.</a:t>
            </a:r>
          </a:p>
          <a:p>
            <a:pPr algn="l">
              <a:lnSpc>
                <a:spcPts val="5000"/>
              </a:lnSpc>
            </a:pPr>
            <a:r>
              <a:rPr lang="en-US" sz="5000">
                <a:solidFill>
                  <a:srgbClr val="FFFFFF"/>
                </a:solidFill>
                <a:latin typeface="FS Albert Arabic"/>
                <a:ea typeface="FS Albert Arabic"/>
                <a:cs typeface="FS Albert Arabic"/>
                <a:sym typeface="FS Albert Arabic"/>
              </a:rPr>
              <a:t> Management believes all customers should be treated equally to protect relationships, but the sales team suspects that focusing on high-value accounts could yield better returns.</a:t>
            </a:r>
          </a:p>
          <a:p>
            <a:pPr algn="l">
              <a:lnSpc>
                <a:spcPts val="5000"/>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7992"/>
            <a:ext cx="3056249" cy="641415"/>
          </a:xfrm>
          <a:custGeom>
            <a:avLst/>
            <a:gdLst/>
            <a:ahLst/>
            <a:cxnLst/>
            <a:rect r="r" b="b" t="t" l="l"/>
            <a:pathLst>
              <a:path h="641415" w="3056249">
                <a:moveTo>
                  <a:pt x="0" y="0"/>
                </a:moveTo>
                <a:lnTo>
                  <a:pt x="3056249" y="0"/>
                </a:lnTo>
                <a:lnTo>
                  <a:pt x="3056249" y="641416"/>
                </a:lnTo>
                <a:lnTo>
                  <a:pt x="0" y="641416"/>
                </a:lnTo>
                <a:lnTo>
                  <a:pt x="0" y="0"/>
                </a:lnTo>
                <a:close/>
              </a:path>
            </a:pathLst>
          </a:custGeom>
          <a:blipFill>
            <a:blip r:embed="rId3"/>
            <a:stretch>
              <a:fillRect l="0" t="0" r="0" b="0"/>
            </a:stretch>
          </a:blipFill>
        </p:spPr>
      </p:sp>
      <p:graphicFrame>
        <p:nvGraphicFramePr>
          <p:cNvPr name="Table 3" id="3"/>
          <p:cNvGraphicFramePr>
            <a:graphicFrameLocks noGrp="true"/>
          </p:cNvGraphicFramePr>
          <p:nvPr/>
        </p:nvGraphicFramePr>
        <p:xfrm>
          <a:off x="1028700" y="2915386"/>
          <a:ext cx="16230600" cy="4456228"/>
        </p:xfrm>
        <a:graphic>
          <a:graphicData uri="http://schemas.openxmlformats.org/drawingml/2006/table">
            <a:tbl>
              <a:tblPr/>
              <a:tblGrid>
                <a:gridCol w="1623060"/>
                <a:gridCol w="1623060"/>
                <a:gridCol w="1623060"/>
                <a:gridCol w="1623060"/>
                <a:gridCol w="1623060"/>
                <a:gridCol w="1623060"/>
                <a:gridCol w="1623060"/>
                <a:gridCol w="1623060"/>
                <a:gridCol w="1623060"/>
                <a:gridCol w="1623060"/>
              </a:tblGrid>
              <a:tr h="1351135">
                <a:tc>
                  <a:txBody>
                    <a:bodyPr anchor="t" rtlCol="false"/>
                    <a:lstStyle/>
                    <a:p>
                      <a:pPr algn="l">
                        <a:lnSpc>
                          <a:spcPts val="2519"/>
                        </a:lnSpc>
                        <a:defRPr/>
                      </a:pPr>
                      <a:r>
                        <a:rPr lang="en-US" sz="1799">
                          <a:solidFill>
                            <a:srgbClr val="FFFFFF"/>
                          </a:solidFill>
                          <a:latin typeface="Aileron"/>
                          <a:ea typeface="Aileron"/>
                          <a:cs typeface="Aileron"/>
                          <a:sym typeface="Aileron"/>
                        </a:rPr>
                        <a:t>Customer</a:t>
                      </a:r>
                      <a:endParaRPr lang="en-US" sz="1100"/>
                    </a:p>
                    <a:p>
                      <a:pPr algn="l">
                        <a:lnSpc>
                          <a:spcPts val="2519"/>
                        </a:lnSpc>
                      </a:pPr>
                      <a:r>
                        <a:rPr lang="en-US" sz="1799">
                          <a:solidFill>
                            <a:srgbClr val="FFFFFF"/>
                          </a:solidFill>
                          <a:latin typeface="Aileron"/>
                          <a:ea typeface="Aileron"/>
                          <a:cs typeface="Aileron"/>
                          <a:sym typeface="Aileron"/>
                        </a:rPr>
                        <a:t>  ID</a:t>
                      </a:r>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Sales Volume This Year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Support Tickets</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Support Calls</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Average Resolution Time (hrs)</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Support Consumables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Cost of Sales Calls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Missed Payment</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On Stop by Finance</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Cost of Delivery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21019">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38079.47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19.87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274.46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3534.53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187.36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21019">
                <a:tc>
                  <a:txBody>
                    <a:bodyPr anchor="t" rtlCol="false"/>
                    <a:lstStyle/>
                    <a:p>
                      <a:pPr algn="l">
                        <a:lnSpc>
                          <a:spcPts val="2519"/>
                        </a:lnSpc>
                        <a:defRPr/>
                      </a:pPr>
                      <a:r>
                        <a:rPr lang="en-US" sz="1799">
                          <a:solidFill>
                            <a:srgbClr val="FFFFFF"/>
                          </a:solidFill>
                          <a:latin typeface="Aileron"/>
                          <a:ea typeface="Aileron"/>
                          <a:cs typeface="Aileron"/>
                          <a:sym typeface="Aileron"/>
                        </a:rPr>
                        <a:t>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95120.72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10.02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100.87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4557.59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189.73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21019">
                <a:tc>
                  <a:txBody>
                    <a:bodyPr anchor="t" rtlCol="false"/>
                    <a:lstStyle/>
                    <a:p>
                      <a:pPr algn="l">
                        <a:lnSpc>
                          <a:spcPts val="2519"/>
                        </a:lnSpc>
                        <a:defRPr/>
                      </a:pPr>
                      <a:r>
                        <a:rPr lang="en-US" sz="1799">
                          <a:solidFill>
                            <a:srgbClr val="FFFFFF"/>
                          </a:solidFill>
                          <a:latin typeface="Aileron"/>
                          <a:ea typeface="Aileron"/>
                          <a:cs typeface="Aileron"/>
                          <a:sym typeface="Aileron"/>
                        </a:rPr>
                        <a:t>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73467.40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5.95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342.29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3142.57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126.93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21019">
                <a:tc>
                  <a:txBody>
                    <a:bodyPr anchor="t" rtlCol="false"/>
                    <a:lstStyle/>
                    <a:p>
                      <a:pPr algn="l">
                        <a:lnSpc>
                          <a:spcPts val="2519"/>
                        </a:lnSpc>
                        <a:defRPr/>
                      </a:pPr>
                      <a:r>
                        <a:rPr lang="en-US" sz="1799">
                          <a:solidFill>
                            <a:srgbClr val="FFFFFF"/>
                          </a:solidFill>
                          <a:latin typeface="Aileron"/>
                          <a:ea typeface="Aileron"/>
                          <a:cs typeface="Aileron"/>
                          <a:sym typeface="Aileron"/>
                        </a:rPr>
                        <a:t>4</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60267.19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67.75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43.93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1712.54</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157.77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21019">
                <a:tc>
                  <a:txBody>
                    <a:bodyPr anchor="t" rtlCol="false"/>
                    <a:lstStyle/>
                    <a:p>
                      <a:pPr algn="l">
                        <a:lnSpc>
                          <a:spcPts val="2519"/>
                        </a:lnSpc>
                        <a:defRPr/>
                      </a:pPr>
                      <a:r>
                        <a:rPr lang="en-US" sz="1799">
                          <a:solidFill>
                            <a:srgbClr val="FFFFFF"/>
                          </a:solidFill>
                          <a:latin typeface="Aileron"/>
                          <a:ea typeface="Aileron"/>
                          <a:cs typeface="Aileron"/>
                          <a:sym typeface="Aileron"/>
                        </a:rPr>
                        <a:t>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16445.85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30.29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69.41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4134.28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124.39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bl>
          </a:graphicData>
        </a:graphic>
      </p:graphicFrame>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7992"/>
            <a:ext cx="3056249" cy="641415"/>
          </a:xfrm>
          <a:custGeom>
            <a:avLst/>
            <a:gdLst/>
            <a:ahLst/>
            <a:cxnLst/>
            <a:rect r="r" b="b" t="t" l="l"/>
            <a:pathLst>
              <a:path h="641415" w="3056249">
                <a:moveTo>
                  <a:pt x="0" y="0"/>
                </a:moveTo>
                <a:lnTo>
                  <a:pt x="3056249" y="0"/>
                </a:lnTo>
                <a:lnTo>
                  <a:pt x="3056249" y="641416"/>
                </a:lnTo>
                <a:lnTo>
                  <a:pt x="0" y="641416"/>
                </a:lnTo>
                <a:lnTo>
                  <a:pt x="0" y="0"/>
                </a:lnTo>
                <a:close/>
              </a:path>
            </a:pathLst>
          </a:custGeom>
          <a:blipFill>
            <a:blip r:embed="rId3"/>
            <a:stretch>
              <a:fillRect l="0" t="0" r="0" b="0"/>
            </a:stretch>
          </a:blipFill>
        </p:spPr>
      </p:sp>
      <p:graphicFrame>
        <p:nvGraphicFramePr>
          <p:cNvPr name="Table 3" id="3"/>
          <p:cNvGraphicFramePr>
            <a:graphicFrameLocks noGrp="true"/>
          </p:cNvGraphicFramePr>
          <p:nvPr/>
        </p:nvGraphicFramePr>
        <p:xfrm>
          <a:off x="1028700" y="2926738"/>
          <a:ext cx="16230600" cy="4531371"/>
        </p:xfrm>
        <a:graphic>
          <a:graphicData uri="http://schemas.openxmlformats.org/drawingml/2006/table">
            <a:tbl>
              <a:tblPr/>
              <a:tblGrid>
                <a:gridCol w="1475509"/>
                <a:gridCol w="1475509"/>
                <a:gridCol w="1475509"/>
                <a:gridCol w="1475509"/>
                <a:gridCol w="1475509"/>
                <a:gridCol w="1284463"/>
                <a:gridCol w="1821301"/>
                <a:gridCol w="1529177"/>
                <a:gridCol w="1267095"/>
                <a:gridCol w="1475509"/>
                <a:gridCol w="1475509"/>
              </a:tblGrid>
              <a:tr h="1415651">
                <a:tc>
                  <a:txBody>
                    <a:bodyPr anchor="t" rtlCol="false"/>
                    <a:lstStyle/>
                    <a:p>
                      <a:pPr algn="l">
                        <a:lnSpc>
                          <a:spcPts val="2519"/>
                        </a:lnSpc>
                        <a:defRPr/>
                      </a:pPr>
                      <a:r>
                        <a:rPr lang="en-US" sz="1799">
                          <a:solidFill>
                            <a:srgbClr val="FFFFFF"/>
                          </a:solidFill>
                          <a:latin typeface="Aileron"/>
                          <a:ea typeface="Aileron"/>
                          <a:cs typeface="Aileron"/>
                          <a:sym typeface="Aileron"/>
                        </a:rPr>
                        <a:t>Rank</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Customer ID</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Sales Volume This Year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Support Tickets Raised</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Customer Support Calls</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Average Resolution Time (hrs)</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Amount Spent on Support</a:t>
                      </a:r>
                      <a:endParaRPr lang="en-US" sz="1100"/>
                    </a:p>
                    <a:p>
                      <a:pPr algn="l">
                        <a:lnSpc>
                          <a:spcPts val="2519"/>
                        </a:lnSpc>
                      </a:pPr>
                      <a:r>
                        <a:rPr lang="en-US" sz="1799">
                          <a:solidFill>
                            <a:srgbClr val="FFFFFF"/>
                          </a:solidFill>
                          <a:latin typeface="Aileron"/>
                          <a:ea typeface="Aileron"/>
                          <a:cs typeface="Aileron"/>
                          <a:sym typeface="Aileron"/>
                        </a:rPr>
                        <a:t>Consumables (£)</a:t>
                      </a:r>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Cost of Sales Calls This Year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Missed Payment</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On Stop by Finance</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Cost of Delivery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778930">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89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88834.06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50.30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50.40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76.01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69.52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778930">
                <a:tc>
                  <a:txBody>
                    <a:bodyPr anchor="t" rtlCol="false"/>
                    <a:lstStyle/>
                    <a:p>
                      <a:pPr algn="l">
                        <a:lnSpc>
                          <a:spcPts val="2519"/>
                        </a:lnSpc>
                        <a:defRPr/>
                      </a:pPr>
                      <a:r>
                        <a:rPr lang="en-US" sz="1799">
                          <a:solidFill>
                            <a:srgbClr val="FFFFFF"/>
                          </a:solidFill>
                          <a:latin typeface="Aileron"/>
                          <a:ea typeface="Aileron"/>
                          <a:cs typeface="Aileron"/>
                          <a:sym typeface="Aileron"/>
                        </a:rPr>
                        <a:t>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108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75799.56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34.90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93.16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305.40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11.67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778930">
                <a:tc>
                  <a:txBody>
                    <a:bodyPr anchor="t" rtlCol="false"/>
                    <a:lstStyle/>
                    <a:p>
                      <a:pPr algn="l">
                        <a:lnSpc>
                          <a:spcPts val="2519"/>
                        </a:lnSpc>
                        <a:defRPr/>
                      </a:pPr>
                      <a:r>
                        <a:rPr lang="en-US" sz="1799">
                          <a:solidFill>
                            <a:srgbClr val="FFFFFF"/>
                          </a:solidFill>
                          <a:latin typeface="Aileron"/>
                          <a:ea typeface="Aileron"/>
                          <a:cs typeface="Aileron"/>
                          <a:sym typeface="Aileron"/>
                        </a:rPr>
                        <a:t>199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91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12839.83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63.01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363.05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1607.25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135.53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778930">
                <a:tc>
                  <a:txBody>
                    <a:bodyPr anchor="t" rtlCol="false"/>
                    <a:lstStyle/>
                    <a:p>
                      <a:pPr algn="l">
                        <a:lnSpc>
                          <a:spcPts val="2519"/>
                        </a:lnSpc>
                        <a:defRPr/>
                      </a:pPr>
                      <a:r>
                        <a:rPr lang="en-US" sz="1799">
                          <a:solidFill>
                            <a:srgbClr val="FFFFFF"/>
                          </a:solidFill>
                          <a:latin typeface="Aileron"/>
                          <a:ea typeface="Aileron"/>
                          <a:cs typeface="Aileron"/>
                          <a:sym typeface="Aileron"/>
                        </a:rPr>
                        <a:t>200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182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12233.88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38.76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443.73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4523.43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123.92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7992"/>
            <a:ext cx="3056249" cy="641415"/>
          </a:xfrm>
          <a:custGeom>
            <a:avLst/>
            <a:gdLst/>
            <a:ahLst/>
            <a:cxnLst/>
            <a:rect r="r" b="b" t="t" l="l"/>
            <a:pathLst>
              <a:path h="641415" w="3056249">
                <a:moveTo>
                  <a:pt x="0" y="0"/>
                </a:moveTo>
                <a:lnTo>
                  <a:pt x="3056249" y="0"/>
                </a:lnTo>
                <a:lnTo>
                  <a:pt x="3056249" y="641416"/>
                </a:lnTo>
                <a:lnTo>
                  <a:pt x="0" y="641416"/>
                </a:lnTo>
                <a:lnTo>
                  <a:pt x="0" y="0"/>
                </a:lnTo>
                <a:close/>
              </a:path>
            </a:pathLst>
          </a:custGeom>
          <a:blipFill>
            <a:blip r:embed="rId3"/>
            <a:stretch>
              <a:fillRect l="0" t="0" r="0" b="0"/>
            </a:stretch>
          </a:blipFill>
        </p:spPr>
      </p:sp>
      <p:graphicFrame>
        <p:nvGraphicFramePr>
          <p:cNvPr name="Table 3" id="3"/>
          <p:cNvGraphicFramePr>
            <a:graphicFrameLocks noGrp="true"/>
          </p:cNvGraphicFramePr>
          <p:nvPr/>
        </p:nvGraphicFramePr>
        <p:xfrm>
          <a:off x="1028700" y="3051506"/>
          <a:ext cx="16230600" cy="4378255"/>
        </p:xfrm>
        <a:graphic>
          <a:graphicData uri="http://schemas.openxmlformats.org/drawingml/2006/table">
            <a:tbl>
              <a:tblPr/>
              <a:tblGrid>
                <a:gridCol w="1475509"/>
                <a:gridCol w="1475509"/>
                <a:gridCol w="1475509"/>
                <a:gridCol w="1475509"/>
                <a:gridCol w="1475509"/>
                <a:gridCol w="1249727"/>
                <a:gridCol w="1856037"/>
                <a:gridCol w="1581280"/>
                <a:gridCol w="1214992"/>
                <a:gridCol w="1475509"/>
                <a:gridCol w="1475509"/>
              </a:tblGrid>
              <a:tr h="1415860">
                <a:tc>
                  <a:txBody>
                    <a:bodyPr anchor="t" rtlCol="false"/>
                    <a:lstStyle/>
                    <a:p>
                      <a:pPr algn="l">
                        <a:lnSpc>
                          <a:spcPts val="2519"/>
                        </a:lnSpc>
                        <a:defRPr/>
                      </a:pPr>
                      <a:r>
                        <a:rPr lang="en-US" sz="1799">
                          <a:solidFill>
                            <a:srgbClr val="FFFFFF"/>
                          </a:solidFill>
                          <a:latin typeface="Aileron"/>
                          <a:ea typeface="Aileron"/>
                          <a:cs typeface="Aileron"/>
                          <a:sym typeface="Aileron"/>
                        </a:rPr>
                        <a:t>Rank</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Customer ID</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Sales Volume This Year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Support Tickets Raised</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Customer Support Calls</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Average Resolution Time (hrs)</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Amount Spent on Support</a:t>
                      </a:r>
                      <a:endParaRPr lang="en-US" sz="1100"/>
                    </a:p>
                    <a:p>
                      <a:pPr algn="l">
                        <a:lnSpc>
                          <a:spcPts val="2519"/>
                        </a:lnSpc>
                      </a:pPr>
                      <a:r>
                        <a:rPr lang="en-US" sz="1799">
                          <a:solidFill>
                            <a:srgbClr val="FFFFFF"/>
                          </a:solidFill>
                          <a:latin typeface="Aileron"/>
                          <a:ea typeface="Aileron"/>
                          <a:cs typeface="Aileron"/>
                          <a:sym typeface="Aileron"/>
                        </a:rPr>
                        <a:t>Consumables (£)</a:t>
                      </a:r>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Cost of Sales Calls This Year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Missed Payment</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On Stop by Finance</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Cost of Delivery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740599">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141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96282.28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17.17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278.65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2162.74</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192.85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740599">
                <a:tc>
                  <a:txBody>
                    <a:bodyPr anchor="t" rtlCol="false"/>
                    <a:lstStyle/>
                    <a:p>
                      <a:pPr algn="l">
                        <a:lnSpc>
                          <a:spcPts val="2519"/>
                        </a:lnSpc>
                        <a:defRPr/>
                      </a:pPr>
                      <a:r>
                        <a:rPr lang="en-US" sz="1799">
                          <a:solidFill>
                            <a:srgbClr val="FFFFFF"/>
                          </a:solidFill>
                          <a:latin typeface="Aileron"/>
                          <a:ea typeface="Aileron"/>
                          <a:cs typeface="Aileron"/>
                          <a:sym typeface="Aileron"/>
                        </a:rPr>
                        <a:t>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89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88834.06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50.30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50.40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76.01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69.52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740599">
                <a:tc>
                  <a:txBody>
                    <a:bodyPr anchor="t" rtlCol="false"/>
                    <a:lstStyle/>
                    <a:p>
                      <a:pPr algn="l">
                        <a:lnSpc>
                          <a:spcPts val="2519"/>
                        </a:lnSpc>
                        <a:defRPr/>
                      </a:pPr>
                      <a:r>
                        <a:rPr lang="en-US" sz="1799">
                          <a:solidFill>
                            <a:srgbClr val="FFFFFF"/>
                          </a:solidFill>
                          <a:latin typeface="Aileron"/>
                          <a:ea typeface="Aileron"/>
                          <a:cs typeface="Aileron"/>
                          <a:sym typeface="Aileron"/>
                        </a:rPr>
                        <a:t>199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172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2642.20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71.80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419.89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591.86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90.44</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740599">
                <a:tc>
                  <a:txBody>
                    <a:bodyPr anchor="t" rtlCol="false"/>
                    <a:lstStyle/>
                    <a:p>
                      <a:pPr algn="l">
                        <a:lnSpc>
                          <a:spcPts val="2519"/>
                        </a:lnSpc>
                        <a:defRPr/>
                      </a:pPr>
                      <a:r>
                        <a:rPr lang="en-US" sz="1799">
                          <a:solidFill>
                            <a:srgbClr val="FFFFFF"/>
                          </a:solidFill>
                          <a:latin typeface="Aileron"/>
                          <a:ea typeface="Aileron"/>
                          <a:cs typeface="Aileron"/>
                          <a:sym typeface="Aileron"/>
                        </a:rPr>
                        <a:t>200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182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12233.88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27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38.76</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443.73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4523.43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19"/>
                        </a:lnSpc>
                        <a:defRPr/>
                      </a:pPr>
                      <a:r>
                        <a:rPr lang="en-US" sz="1799">
                          <a:solidFill>
                            <a:srgbClr val="FFFFFF"/>
                          </a:solidFill>
                          <a:latin typeface="Aileron"/>
                          <a:ea typeface="Aileron"/>
                          <a:cs typeface="Aileron"/>
                          <a:sym typeface="Aileron"/>
                        </a:rPr>
                        <a:t>123.92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07992"/>
            <a:ext cx="3056249" cy="641415"/>
          </a:xfrm>
          <a:custGeom>
            <a:avLst/>
            <a:gdLst/>
            <a:ahLst/>
            <a:cxnLst/>
            <a:rect r="r" b="b" t="t" l="l"/>
            <a:pathLst>
              <a:path h="641415" w="3056249">
                <a:moveTo>
                  <a:pt x="0" y="0"/>
                </a:moveTo>
                <a:lnTo>
                  <a:pt x="3056249" y="0"/>
                </a:lnTo>
                <a:lnTo>
                  <a:pt x="3056249" y="641416"/>
                </a:lnTo>
                <a:lnTo>
                  <a:pt x="0" y="641416"/>
                </a:lnTo>
                <a:lnTo>
                  <a:pt x="0" y="0"/>
                </a:lnTo>
                <a:close/>
              </a:path>
            </a:pathLst>
          </a:custGeom>
          <a:blipFill>
            <a:blip r:embed="rId3"/>
            <a:stretch>
              <a:fillRect l="0" t="0" r="0" b="0"/>
            </a:stretch>
          </a:blipFill>
        </p:spPr>
      </p:sp>
      <p:graphicFrame>
        <p:nvGraphicFramePr>
          <p:cNvPr name="Table 3" id="3"/>
          <p:cNvGraphicFramePr>
            <a:graphicFrameLocks noGrp="true"/>
          </p:cNvGraphicFramePr>
          <p:nvPr/>
        </p:nvGraphicFramePr>
        <p:xfrm>
          <a:off x="1028700" y="2970804"/>
          <a:ext cx="16230600" cy="4345392"/>
        </p:xfrm>
        <a:graphic>
          <a:graphicData uri="http://schemas.openxmlformats.org/drawingml/2006/table">
            <a:tbl>
              <a:tblPr/>
              <a:tblGrid>
                <a:gridCol w="1475509"/>
                <a:gridCol w="1475509"/>
                <a:gridCol w="1475509"/>
                <a:gridCol w="1475509"/>
                <a:gridCol w="1475509"/>
                <a:gridCol w="1301831"/>
                <a:gridCol w="1821128"/>
                <a:gridCol w="1529351"/>
                <a:gridCol w="1249727"/>
                <a:gridCol w="1475509"/>
                <a:gridCol w="1475509"/>
              </a:tblGrid>
              <a:tr h="1677188">
                <a:tc>
                  <a:txBody>
                    <a:bodyPr anchor="t" rtlCol="false"/>
                    <a:lstStyle/>
                    <a:p>
                      <a:pPr algn="l">
                        <a:lnSpc>
                          <a:spcPts val="2520"/>
                        </a:lnSpc>
                        <a:defRPr/>
                      </a:pPr>
                      <a:r>
                        <a:rPr lang="en-US" sz="1800">
                          <a:solidFill>
                            <a:srgbClr val="FFFFFF"/>
                          </a:solidFill>
                          <a:latin typeface="Aileron"/>
                          <a:ea typeface="Aileron"/>
                          <a:cs typeface="Aileron"/>
                          <a:sym typeface="Aileron"/>
                        </a:rPr>
                        <a:t>Rank</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Customer ID</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Sales Volume This Year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Support Tickets Raised</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Customer Support Calls</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Average Resolution Time (hrs)</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Amount Spent on Support</a:t>
                      </a:r>
                      <a:endParaRPr lang="en-US" sz="1100"/>
                    </a:p>
                    <a:p>
                      <a:pPr algn="l">
                        <a:lnSpc>
                          <a:spcPts val="2520"/>
                        </a:lnSpc>
                      </a:pPr>
                      <a:r>
                        <a:rPr lang="en-US" sz="1800">
                          <a:solidFill>
                            <a:srgbClr val="FFFFFF"/>
                          </a:solidFill>
                          <a:latin typeface="Aileron"/>
                          <a:ea typeface="Aileron"/>
                          <a:cs typeface="Aileron"/>
                          <a:sym typeface="Aileron"/>
                        </a:rPr>
                        <a:t>Consumables (£)</a:t>
                      </a:r>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Cost of Sales Calls This Year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Missed Payment</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On Stop by Finance</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Cost of Delivery (£)</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67051">
                <a:tc>
                  <a:txBody>
                    <a:bodyPr anchor="t" rtlCol="false"/>
                    <a:lstStyle/>
                    <a:p>
                      <a:pPr algn="l">
                        <a:lnSpc>
                          <a:spcPts val="2520"/>
                        </a:lnSpc>
                        <a:defRPr/>
                      </a:pPr>
                      <a:r>
                        <a:rPr lang="en-US" sz="1800">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111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29685.39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4</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11.72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155.72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2961.91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50.07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67051">
                <a:tc>
                  <a:txBody>
                    <a:bodyPr anchor="t" rtlCol="false"/>
                    <a:lstStyle/>
                    <a:p>
                      <a:pPr algn="l">
                        <a:lnSpc>
                          <a:spcPts val="2520"/>
                        </a:lnSpc>
                        <a:defRPr/>
                      </a:pPr>
                      <a:r>
                        <a:rPr lang="en-US" sz="1800">
                          <a:solidFill>
                            <a:srgbClr val="FFFFFF"/>
                          </a:solidFill>
                          <a:latin typeface="Aileron"/>
                          <a:ea typeface="Aileron"/>
                          <a:cs typeface="Aileron"/>
                          <a:sym typeface="Aileron"/>
                        </a:rPr>
                        <a:t>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21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61573.44</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5.04</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24.05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2449.65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96.69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67051">
                <a:tc>
                  <a:txBody>
                    <a:bodyPr anchor="t" rtlCol="false"/>
                    <a:lstStyle/>
                    <a:p>
                      <a:pPr algn="l">
                        <a:lnSpc>
                          <a:spcPts val="2520"/>
                        </a:lnSpc>
                        <a:defRPr/>
                      </a:pPr>
                      <a:r>
                        <a:rPr lang="en-US" sz="1800">
                          <a:solidFill>
                            <a:srgbClr val="FFFFFF"/>
                          </a:solidFill>
                          <a:latin typeface="Aileron"/>
                          <a:ea typeface="Aileron"/>
                          <a:cs typeface="Aileron"/>
                          <a:sym typeface="Aileron"/>
                        </a:rPr>
                        <a:t>199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109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23651.02</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47</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49.68</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418.75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3366.09</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197.41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r h="667051">
                <a:tc>
                  <a:txBody>
                    <a:bodyPr anchor="t" rtlCol="false"/>
                    <a:lstStyle/>
                    <a:p>
                      <a:pPr algn="l">
                        <a:lnSpc>
                          <a:spcPts val="2520"/>
                        </a:lnSpc>
                        <a:defRPr/>
                      </a:pPr>
                      <a:r>
                        <a:rPr lang="en-US" sz="1800">
                          <a:solidFill>
                            <a:srgbClr val="FFFFFF"/>
                          </a:solidFill>
                          <a:latin typeface="Aileron"/>
                          <a:ea typeface="Aileron"/>
                          <a:cs typeface="Aileron"/>
                          <a:sym typeface="Aileron"/>
                        </a:rPr>
                        <a:t>200</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91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12839.83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43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63.01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363.05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1607.25</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2520"/>
                        </a:lnSpc>
                        <a:defRPr/>
                      </a:pPr>
                      <a:r>
                        <a:rPr lang="en-US" sz="1800">
                          <a:solidFill>
                            <a:srgbClr val="FFFFFF"/>
                          </a:solidFill>
                          <a:latin typeface="Aileron"/>
                          <a:ea typeface="Aileron"/>
                          <a:cs typeface="Aileron"/>
                          <a:sym typeface="Aileron"/>
                        </a:rPr>
                        <a:t>135.53</a:t>
                      </a:r>
                      <a:endParaRPr lang="en-US" sz="1100"/>
                    </a:p>
                  </a:txBody>
                  <a:tcPr marL="66675" marR="66675" marT="66675" marB="66675"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621930" y="1314450"/>
            <a:ext cx="13307134" cy="1944381"/>
          </a:xfrm>
          <a:prstGeom prst="rect">
            <a:avLst/>
          </a:prstGeom>
        </p:spPr>
        <p:txBody>
          <a:bodyPr anchor="t" rtlCol="false" tIns="0" lIns="0" bIns="0" rIns="0">
            <a:spAutoFit/>
          </a:bodyPr>
          <a:lstStyle/>
          <a:p>
            <a:pPr algn="l">
              <a:lnSpc>
                <a:spcPts val="7310"/>
              </a:lnSpc>
            </a:pPr>
            <a:r>
              <a:rPr lang="en-US" sz="8600">
                <a:solidFill>
                  <a:srgbClr val="FFFFFF"/>
                </a:solidFill>
                <a:latin typeface="Garet"/>
                <a:ea typeface="Garet"/>
                <a:cs typeface="Garet"/>
                <a:sym typeface="Garet"/>
              </a:rPr>
              <a:t>MANAGING THE DATA LIFECYCLE</a:t>
            </a: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3"/>
            <a:stretch>
              <a:fillRect l="0" t="0" r="0" b="0"/>
            </a:stretch>
          </a:blipFill>
        </p:spPr>
      </p:sp>
      <p:sp>
        <p:nvSpPr>
          <p:cNvPr name="Freeform 4" id="4"/>
          <p:cNvSpPr/>
          <p:nvPr/>
        </p:nvSpPr>
        <p:spPr>
          <a:xfrm flipH="false" flipV="false" rot="0">
            <a:off x="1453378"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80129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733177"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129277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4558766" y="5216209"/>
            <a:ext cx="2001274" cy="2001274"/>
          </a:xfrm>
          <a:custGeom>
            <a:avLst/>
            <a:gdLst/>
            <a:ahLst/>
            <a:cxnLst/>
            <a:rect r="r" b="b" t="t" l="l"/>
            <a:pathLst>
              <a:path h="2001274" w="2001274">
                <a:moveTo>
                  <a:pt x="0" y="0"/>
                </a:moveTo>
                <a:lnTo>
                  <a:pt x="2001274" y="0"/>
                </a:lnTo>
                <a:lnTo>
                  <a:pt x="2001274" y="2001274"/>
                </a:lnTo>
                <a:lnTo>
                  <a:pt x="0" y="200127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5400000">
            <a:off x="1537973"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4">
              <a:extLst>
                <a:ext uri="{96DAC541-7B7A-43D3-8B79-37D633B846F1}">
                  <asvg:svgBlip xmlns:asvg="http://schemas.microsoft.com/office/drawing/2016/SVG/main" r:embed="rId15"/>
                </a:ext>
              </a:extLst>
            </a:blip>
            <a:stretch>
              <a:fillRect l="0" t="0" r="-100000" b="0"/>
            </a:stretch>
          </a:blipFill>
        </p:spPr>
      </p:sp>
      <p:sp>
        <p:nvSpPr>
          <p:cNvPr name="Freeform 10" id="10"/>
          <p:cNvSpPr/>
          <p:nvPr/>
        </p:nvSpPr>
        <p:spPr>
          <a:xfrm flipH="false" flipV="false" rot="5400000">
            <a:off x="8097572"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6">
              <a:extLst>
                <a:ext uri="{96DAC541-7B7A-43D3-8B79-37D633B846F1}">
                  <asvg:svgBlip xmlns:asvg="http://schemas.microsoft.com/office/drawing/2016/SVG/main" r:embed="rId17"/>
                </a:ext>
              </a:extLst>
            </a:blip>
            <a:stretch>
              <a:fillRect l="0" t="0" r="-100000" b="0"/>
            </a:stretch>
          </a:blipFill>
        </p:spPr>
      </p:sp>
      <p:sp>
        <p:nvSpPr>
          <p:cNvPr name="Freeform 11" id="11"/>
          <p:cNvSpPr/>
          <p:nvPr/>
        </p:nvSpPr>
        <p:spPr>
          <a:xfrm flipH="false" flipV="false" rot="5400000">
            <a:off x="14643361" y="3468719"/>
            <a:ext cx="1832084" cy="3664169"/>
          </a:xfrm>
          <a:custGeom>
            <a:avLst/>
            <a:gdLst/>
            <a:ahLst/>
            <a:cxnLst/>
            <a:rect r="r" b="b" t="t" l="l"/>
            <a:pathLst>
              <a:path h="3664169" w="1832084">
                <a:moveTo>
                  <a:pt x="0" y="0"/>
                </a:moveTo>
                <a:lnTo>
                  <a:pt x="1832084" y="0"/>
                </a:lnTo>
                <a:lnTo>
                  <a:pt x="1832084" y="3664169"/>
                </a:lnTo>
                <a:lnTo>
                  <a:pt x="0" y="3664169"/>
                </a:lnTo>
                <a:lnTo>
                  <a:pt x="0" y="0"/>
                </a:lnTo>
                <a:close/>
              </a:path>
            </a:pathLst>
          </a:custGeom>
          <a:blipFill>
            <a:blip r:embed="rId18">
              <a:extLst>
                <a:ext uri="{96DAC541-7B7A-43D3-8B79-37D633B846F1}">
                  <asvg:svgBlip xmlns:asvg="http://schemas.microsoft.com/office/drawing/2016/SVG/main" r:embed="rId19"/>
                </a:ext>
              </a:extLst>
            </a:blip>
            <a:stretch>
              <a:fillRect l="0" t="0" r="-100000" b="0"/>
            </a:stretch>
          </a:blipFill>
        </p:spPr>
      </p:sp>
      <p:sp>
        <p:nvSpPr>
          <p:cNvPr name="Freeform 12" id="12"/>
          <p:cNvSpPr/>
          <p:nvPr/>
        </p:nvSpPr>
        <p:spPr>
          <a:xfrm flipH="false" flipV="false" rot="-5400000">
            <a:off x="4817772"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20">
              <a:extLst>
                <a:ext uri="{96DAC541-7B7A-43D3-8B79-37D633B846F1}">
                  <asvg:svgBlip xmlns:asvg="http://schemas.microsoft.com/office/drawing/2016/SVG/main" r:embed="rId21"/>
                </a:ext>
              </a:extLst>
            </a:blip>
            <a:stretch>
              <a:fillRect l="0" t="0" r="-100000" b="0"/>
            </a:stretch>
          </a:blipFill>
        </p:spPr>
      </p:sp>
      <p:sp>
        <p:nvSpPr>
          <p:cNvPr name="Freeform 13" id="13"/>
          <p:cNvSpPr/>
          <p:nvPr/>
        </p:nvSpPr>
        <p:spPr>
          <a:xfrm flipH="false" flipV="false" rot="-5400000">
            <a:off x="11377371" y="5277787"/>
            <a:ext cx="1832084" cy="3664169"/>
          </a:xfrm>
          <a:custGeom>
            <a:avLst/>
            <a:gdLst/>
            <a:ahLst/>
            <a:cxnLst/>
            <a:rect r="r" b="b" t="t" l="l"/>
            <a:pathLst>
              <a:path h="3664169" w="1832084">
                <a:moveTo>
                  <a:pt x="0" y="0"/>
                </a:moveTo>
                <a:lnTo>
                  <a:pt x="1832085" y="0"/>
                </a:lnTo>
                <a:lnTo>
                  <a:pt x="1832085" y="3664169"/>
                </a:lnTo>
                <a:lnTo>
                  <a:pt x="0" y="3664169"/>
                </a:lnTo>
                <a:lnTo>
                  <a:pt x="0" y="0"/>
                </a:lnTo>
                <a:close/>
              </a:path>
            </a:pathLst>
          </a:custGeom>
          <a:blipFill>
            <a:blip r:embed="rId22">
              <a:extLst>
                <a:ext uri="{96DAC541-7B7A-43D3-8B79-37D633B846F1}">
                  <asvg:svgBlip xmlns:asvg="http://schemas.microsoft.com/office/drawing/2016/SVG/main" r:embed="rId23"/>
                </a:ext>
              </a:extLst>
            </a:blip>
            <a:stretch>
              <a:fillRect l="0" t="0" r="-100000" b="0"/>
            </a:stretch>
          </a:blipFill>
        </p:spPr>
      </p:sp>
      <p:grpSp>
        <p:nvGrpSpPr>
          <p:cNvPr name="Group 14" id="14"/>
          <p:cNvGrpSpPr/>
          <p:nvPr/>
        </p:nvGrpSpPr>
        <p:grpSpPr>
          <a:xfrm rot="-2700000">
            <a:off x="3737207" y="5848879"/>
            <a:ext cx="691007" cy="689901"/>
            <a:chOff x="0" y="0"/>
            <a:chExt cx="6350000" cy="6339840"/>
          </a:xfrm>
        </p:grpSpPr>
        <p:sp>
          <p:nvSpPr>
            <p:cNvPr name="Freeform 15" id="15"/>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6" id="16"/>
          <p:cNvGrpSpPr/>
          <p:nvPr/>
        </p:nvGrpSpPr>
        <p:grpSpPr>
          <a:xfrm rot="-2700000">
            <a:off x="10319822" y="5848879"/>
            <a:ext cx="691007" cy="689901"/>
            <a:chOff x="0" y="0"/>
            <a:chExt cx="6350000" cy="6339840"/>
          </a:xfrm>
        </p:grpSpPr>
        <p:sp>
          <p:nvSpPr>
            <p:cNvPr name="Freeform 17" id="17"/>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18" id="18"/>
          <p:cNvGrpSpPr/>
          <p:nvPr/>
        </p:nvGrpSpPr>
        <p:grpSpPr>
          <a:xfrm rot="-2700000">
            <a:off x="16832342" y="5848879"/>
            <a:ext cx="691007" cy="689901"/>
            <a:chOff x="0" y="0"/>
            <a:chExt cx="6350000" cy="6339840"/>
          </a:xfrm>
        </p:grpSpPr>
        <p:sp>
          <p:nvSpPr>
            <p:cNvPr name="Freeform 19" id="19"/>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20" id="20"/>
          <p:cNvGrpSpPr/>
          <p:nvPr/>
        </p:nvGrpSpPr>
        <p:grpSpPr>
          <a:xfrm rot="8100000">
            <a:off x="7022457" y="5871895"/>
            <a:ext cx="691007" cy="689901"/>
            <a:chOff x="0" y="0"/>
            <a:chExt cx="6350000" cy="6339840"/>
          </a:xfrm>
        </p:grpSpPr>
        <p:sp>
          <p:nvSpPr>
            <p:cNvPr name="Freeform 21" id="21"/>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grpSp>
        <p:nvGrpSpPr>
          <p:cNvPr name="Group 22" id="22"/>
          <p:cNvGrpSpPr/>
          <p:nvPr/>
        </p:nvGrpSpPr>
        <p:grpSpPr>
          <a:xfrm rot="8100000">
            <a:off x="13582056" y="5871895"/>
            <a:ext cx="691007" cy="689901"/>
            <a:chOff x="0" y="0"/>
            <a:chExt cx="6350000" cy="6339840"/>
          </a:xfrm>
        </p:grpSpPr>
        <p:sp>
          <p:nvSpPr>
            <p:cNvPr name="Freeform 23" id="23"/>
            <p:cNvSpPr/>
            <p:nvPr/>
          </p:nvSpPr>
          <p:spPr>
            <a:xfrm flipH="false" flipV="false" rot="0">
              <a:off x="0" y="0"/>
              <a:ext cx="6350000" cy="6339840"/>
            </a:xfrm>
            <a:custGeom>
              <a:avLst/>
              <a:gdLst/>
              <a:ahLst/>
              <a:cxnLst/>
              <a:rect r="r" b="b" t="t" l="l"/>
              <a:pathLst>
                <a:path h="6339840" w="6350000">
                  <a:moveTo>
                    <a:pt x="6350000" y="6339840"/>
                  </a:moveTo>
                  <a:lnTo>
                    <a:pt x="0" y="6339840"/>
                  </a:lnTo>
                  <a:lnTo>
                    <a:pt x="0" y="0"/>
                  </a:lnTo>
                  <a:close/>
                </a:path>
              </a:pathLst>
            </a:custGeom>
            <a:solidFill>
              <a:srgbClr val="FFFFFF"/>
            </a:solidFill>
          </p:spPr>
        </p:sp>
      </p:grpSp>
      <p:sp>
        <p:nvSpPr>
          <p:cNvPr name="Freeform 24" id="24"/>
          <p:cNvSpPr/>
          <p:nvPr/>
        </p:nvSpPr>
        <p:spPr>
          <a:xfrm flipH="false" flipV="false" rot="0">
            <a:off x="1900366" y="5604979"/>
            <a:ext cx="1107298" cy="1107298"/>
          </a:xfrm>
          <a:custGeom>
            <a:avLst/>
            <a:gdLst/>
            <a:ahLst/>
            <a:cxnLst/>
            <a:rect r="r" b="b" t="t" l="l"/>
            <a:pathLst>
              <a:path h="1107298" w="1107298">
                <a:moveTo>
                  <a:pt x="0" y="0"/>
                </a:moveTo>
                <a:lnTo>
                  <a:pt x="1107298" y="0"/>
                </a:lnTo>
                <a:lnTo>
                  <a:pt x="1107298" y="1107299"/>
                </a:lnTo>
                <a:lnTo>
                  <a:pt x="0" y="1107299"/>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5" id="25"/>
          <p:cNvSpPr/>
          <p:nvPr/>
        </p:nvSpPr>
        <p:spPr>
          <a:xfrm flipH="false" flipV="false" rot="0">
            <a:off x="14969264" y="5749901"/>
            <a:ext cx="1180279" cy="987009"/>
          </a:xfrm>
          <a:custGeom>
            <a:avLst/>
            <a:gdLst/>
            <a:ahLst/>
            <a:cxnLst/>
            <a:rect r="r" b="b" t="t" l="l"/>
            <a:pathLst>
              <a:path h="987009" w="1180279">
                <a:moveTo>
                  <a:pt x="0" y="0"/>
                </a:moveTo>
                <a:lnTo>
                  <a:pt x="1180279" y="0"/>
                </a:lnTo>
                <a:lnTo>
                  <a:pt x="1180279" y="987008"/>
                </a:lnTo>
                <a:lnTo>
                  <a:pt x="0" y="987008"/>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6" id="26"/>
          <p:cNvSpPr/>
          <p:nvPr/>
        </p:nvSpPr>
        <p:spPr>
          <a:xfrm flipH="false" flipV="false" rot="0">
            <a:off x="8546639" y="5630107"/>
            <a:ext cx="940007" cy="1127445"/>
          </a:xfrm>
          <a:custGeom>
            <a:avLst/>
            <a:gdLst/>
            <a:ahLst/>
            <a:cxnLst/>
            <a:rect r="r" b="b" t="t" l="l"/>
            <a:pathLst>
              <a:path h="1127445" w="940007">
                <a:moveTo>
                  <a:pt x="0" y="0"/>
                </a:moveTo>
                <a:lnTo>
                  <a:pt x="940007" y="0"/>
                </a:lnTo>
                <a:lnTo>
                  <a:pt x="940007" y="1127445"/>
                </a:lnTo>
                <a:lnTo>
                  <a:pt x="0" y="1127445"/>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Freeform 27" id="27"/>
          <p:cNvSpPr/>
          <p:nvPr/>
        </p:nvSpPr>
        <p:spPr>
          <a:xfrm flipH="false" flipV="false" rot="0">
            <a:off x="11742038" y="5630107"/>
            <a:ext cx="1240758" cy="1233003"/>
          </a:xfrm>
          <a:custGeom>
            <a:avLst/>
            <a:gdLst/>
            <a:ahLst/>
            <a:cxnLst/>
            <a:rect r="r" b="b" t="t" l="l"/>
            <a:pathLst>
              <a:path h="1233003" w="1240758">
                <a:moveTo>
                  <a:pt x="0" y="0"/>
                </a:moveTo>
                <a:lnTo>
                  <a:pt x="1240758" y="0"/>
                </a:lnTo>
                <a:lnTo>
                  <a:pt x="1240758" y="1233003"/>
                </a:lnTo>
                <a:lnTo>
                  <a:pt x="0" y="1233003"/>
                </a:lnTo>
                <a:lnTo>
                  <a:pt x="0" y="0"/>
                </a:lnTo>
                <a:close/>
              </a:path>
            </a:pathLst>
          </a:custGeom>
          <a:blipFill>
            <a:blip r:embed="rId30">
              <a:extLst>
                <a:ext uri="{96DAC541-7B7A-43D3-8B79-37D633B846F1}">
                  <asvg:svgBlip xmlns:asvg="http://schemas.microsoft.com/office/drawing/2016/SVG/main" r:embed="rId31"/>
                </a:ext>
              </a:extLst>
            </a:blip>
            <a:stretch>
              <a:fillRect l="0" t="0" r="0" b="0"/>
            </a:stretch>
          </a:blipFill>
        </p:spPr>
      </p:sp>
      <p:sp>
        <p:nvSpPr>
          <p:cNvPr name="Freeform 28" id="28"/>
          <p:cNvSpPr/>
          <p:nvPr/>
        </p:nvSpPr>
        <p:spPr>
          <a:xfrm flipH="false" flipV="false" rot="0">
            <a:off x="5057931" y="5558152"/>
            <a:ext cx="1362783" cy="1200953"/>
          </a:xfrm>
          <a:custGeom>
            <a:avLst/>
            <a:gdLst/>
            <a:ahLst/>
            <a:cxnLst/>
            <a:rect r="r" b="b" t="t" l="l"/>
            <a:pathLst>
              <a:path h="1200953" w="1362783">
                <a:moveTo>
                  <a:pt x="0" y="0"/>
                </a:moveTo>
                <a:lnTo>
                  <a:pt x="1362783" y="0"/>
                </a:lnTo>
                <a:lnTo>
                  <a:pt x="1362783" y="1200953"/>
                </a:lnTo>
                <a:lnTo>
                  <a:pt x="0" y="1200953"/>
                </a:lnTo>
                <a:lnTo>
                  <a:pt x="0" y="0"/>
                </a:lnTo>
                <a:close/>
              </a:path>
            </a:pathLst>
          </a:custGeom>
          <a:blipFill>
            <a:blip r:embed="rId32"/>
            <a:stretch>
              <a:fillRect l="0" t="0" r="0" b="0"/>
            </a:stretch>
          </a:blipFill>
        </p:spPr>
      </p:sp>
      <p:sp>
        <p:nvSpPr>
          <p:cNvPr name="TextBox 29" id="29"/>
          <p:cNvSpPr txBox="true"/>
          <p:nvPr/>
        </p:nvSpPr>
        <p:spPr>
          <a:xfrm rot="0">
            <a:off x="757539"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strike="noStrike" u="none">
                <a:solidFill>
                  <a:srgbClr val="FFFFFF"/>
                </a:solidFill>
                <a:latin typeface="Aileron Bold"/>
                <a:ea typeface="Aileron Bold"/>
                <a:cs typeface="Aileron Bold"/>
                <a:sym typeface="Aileron Bold"/>
              </a:rPr>
              <a:t>Generate &amp; Capture</a:t>
            </a:r>
          </a:p>
        </p:txBody>
      </p:sp>
      <p:sp>
        <p:nvSpPr>
          <p:cNvPr name="TextBox 30" id="30"/>
          <p:cNvSpPr txBox="true"/>
          <p:nvPr/>
        </p:nvSpPr>
        <p:spPr>
          <a:xfrm rot="0">
            <a:off x="4037339"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Clean</a:t>
            </a:r>
          </a:p>
        </p:txBody>
      </p:sp>
      <p:sp>
        <p:nvSpPr>
          <p:cNvPr name="TextBox 31" id="31"/>
          <p:cNvSpPr txBox="true"/>
          <p:nvPr/>
        </p:nvSpPr>
        <p:spPr>
          <a:xfrm rot="0">
            <a:off x="7441519" y="7768815"/>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Store</a:t>
            </a:r>
          </a:p>
        </p:txBody>
      </p:sp>
      <p:sp>
        <p:nvSpPr>
          <p:cNvPr name="TextBox 32" id="32"/>
          <p:cNvSpPr txBox="true"/>
          <p:nvPr/>
        </p:nvSpPr>
        <p:spPr>
          <a:xfrm rot="0">
            <a:off x="13987308" y="7768815"/>
            <a:ext cx="3144190" cy="96932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Present &amp; Consume</a:t>
            </a:r>
          </a:p>
        </p:txBody>
      </p:sp>
      <p:sp>
        <p:nvSpPr>
          <p:cNvPr name="TextBox 33" id="33"/>
          <p:cNvSpPr txBox="true"/>
          <p:nvPr/>
        </p:nvSpPr>
        <p:spPr>
          <a:xfrm rot="0">
            <a:off x="10665325" y="4422861"/>
            <a:ext cx="3144190" cy="486764"/>
          </a:xfrm>
          <a:prstGeom prst="rect">
            <a:avLst/>
          </a:prstGeom>
        </p:spPr>
        <p:txBody>
          <a:bodyPr anchor="t" rtlCol="false" tIns="0" lIns="0" bIns="0" rIns="0">
            <a:spAutoFit/>
          </a:bodyPr>
          <a:lstStyle/>
          <a:p>
            <a:pPr algn="ctr" marL="0" indent="0" lvl="0">
              <a:lnSpc>
                <a:spcPts val="3825"/>
              </a:lnSpc>
              <a:spcBef>
                <a:spcPct val="0"/>
              </a:spcBef>
            </a:pPr>
            <a:r>
              <a:rPr lang="en-US" b="true" sz="2965" spc="115">
                <a:solidFill>
                  <a:srgbClr val="FFFFFF"/>
                </a:solidFill>
                <a:latin typeface="Aileron Bold"/>
                <a:ea typeface="Aileron Bold"/>
                <a:cs typeface="Aileron Bold"/>
                <a:sym typeface="Aileron Bold"/>
              </a:rPr>
              <a:t>Analyse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4289067"/>
            <a:ext cx="15774660" cy="1527891"/>
          </a:xfrm>
          <a:prstGeom prst="rect">
            <a:avLst/>
          </a:prstGeom>
        </p:spPr>
        <p:txBody>
          <a:bodyPr anchor="t" rtlCol="false" tIns="0" lIns="0" bIns="0" rIns="0">
            <a:spAutoFit/>
          </a:bodyPr>
          <a:lstStyle/>
          <a:p>
            <a:pPr algn="l">
              <a:lnSpc>
                <a:spcPts val="12400"/>
              </a:lnSpc>
            </a:pPr>
            <a:r>
              <a:rPr lang="en-US" b="true" sz="8857">
                <a:solidFill>
                  <a:srgbClr val="FFFFFF"/>
                </a:solidFill>
                <a:latin typeface="Garet Bold"/>
                <a:ea typeface="Garet Bold"/>
                <a:cs typeface="Garet Bold"/>
                <a:sym typeface="Garet Bold"/>
              </a:rPr>
              <a:t>SO WHAT NEXT?</a:t>
            </a: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4289067"/>
            <a:ext cx="15774660" cy="1527891"/>
          </a:xfrm>
          <a:prstGeom prst="rect">
            <a:avLst/>
          </a:prstGeom>
        </p:spPr>
        <p:txBody>
          <a:bodyPr anchor="t" rtlCol="false" tIns="0" lIns="0" bIns="0" rIns="0">
            <a:spAutoFit/>
          </a:bodyPr>
          <a:lstStyle/>
          <a:p>
            <a:pPr algn="l">
              <a:lnSpc>
                <a:spcPts val="12400"/>
              </a:lnSpc>
            </a:pPr>
            <a:r>
              <a:rPr lang="en-US" b="true" sz="8857">
                <a:solidFill>
                  <a:srgbClr val="FFFFFF"/>
                </a:solidFill>
                <a:latin typeface="Garet Bold"/>
                <a:ea typeface="Garet Bold"/>
                <a:cs typeface="Garet Bold"/>
                <a:sym typeface="Garet Bold"/>
              </a:rPr>
              <a:t>WHY THIS SERIES EXISTS?</a:t>
            </a: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256670" y="3067050"/>
            <a:ext cx="15774660" cy="4010025"/>
          </a:xfrm>
          <a:prstGeom prst="rect">
            <a:avLst/>
          </a:prstGeom>
        </p:spPr>
        <p:txBody>
          <a:bodyPr anchor="t" rtlCol="false" tIns="0" lIns="0" bIns="0" rIns="0">
            <a:spAutoFit/>
          </a:bodyPr>
          <a:lstStyle/>
          <a:p>
            <a:pPr algn="l">
              <a:lnSpc>
                <a:spcPts val="10500"/>
              </a:lnSpc>
            </a:pPr>
            <a:r>
              <a:rPr lang="en-US" sz="7500" b="true">
                <a:solidFill>
                  <a:srgbClr val="FFFFFF"/>
                </a:solidFill>
                <a:latin typeface="Garet Bold"/>
                <a:ea typeface="Garet Bold"/>
                <a:cs typeface="Garet Bold"/>
                <a:sym typeface="Garet Bold"/>
              </a:rPr>
              <a:t>RECAP</a:t>
            </a:r>
          </a:p>
          <a:p>
            <a:pPr algn="l">
              <a:lnSpc>
                <a:spcPts val="4200"/>
              </a:lnSpc>
            </a:pPr>
          </a:p>
          <a:p>
            <a:pPr algn="l">
              <a:lnSpc>
                <a:spcPts val="4200"/>
              </a:lnSpc>
            </a:pPr>
            <a:r>
              <a:rPr lang="en-US" sz="3000" b="true">
                <a:solidFill>
                  <a:srgbClr val="FFFFFF"/>
                </a:solidFill>
                <a:latin typeface="Garet Bold"/>
                <a:ea typeface="Garet Bold"/>
                <a:cs typeface="Garet Bold"/>
                <a:sym typeface="Garet Bold"/>
              </a:rPr>
              <a:t>DISTINGUISH BETWEEN DATA TYPES.</a:t>
            </a:r>
          </a:p>
          <a:p>
            <a:pPr algn="l">
              <a:lnSpc>
                <a:spcPts val="4200"/>
              </a:lnSpc>
            </a:pPr>
            <a:r>
              <a:rPr lang="en-US" sz="3000" b="true">
                <a:solidFill>
                  <a:srgbClr val="FFFFFF"/>
                </a:solidFill>
                <a:latin typeface="Garet Bold"/>
                <a:ea typeface="Garet Bold"/>
                <a:cs typeface="Garet Bold"/>
                <a:sym typeface="Garet Bold"/>
              </a:rPr>
              <a:t>IDENTIFY INTERNAL AND EXTERNAL DATA SOURCES.</a:t>
            </a:r>
          </a:p>
          <a:p>
            <a:pPr algn="l">
              <a:lnSpc>
                <a:spcPts val="4200"/>
              </a:lnSpc>
            </a:pPr>
            <a:r>
              <a:rPr lang="en-US" sz="3000" b="true">
                <a:solidFill>
                  <a:srgbClr val="FFFFFF"/>
                </a:solidFill>
                <a:latin typeface="Garet Bold"/>
                <a:ea typeface="Garet Bold"/>
                <a:cs typeface="Garet Bold"/>
                <a:sym typeface="Garet Bold"/>
              </a:rPr>
              <a:t> EXPLAIN HOW DATA CAN IMPROVE A BUSINESS PROCESS.</a:t>
            </a:r>
          </a:p>
          <a:p>
            <a:pPr algn="l">
              <a:lnSpc>
                <a:spcPts val="4200"/>
              </a:lnSpc>
            </a:pP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2"/>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12157165" y="0"/>
            <a:ext cx="30445165" cy="13167534"/>
          </a:xfrm>
          <a:custGeom>
            <a:avLst/>
            <a:gdLst/>
            <a:ahLst/>
            <a:cxnLst/>
            <a:rect r="r" b="b" t="t" l="l"/>
            <a:pathLst>
              <a:path h="13167534" w="30445165">
                <a:moveTo>
                  <a:pt x="0" y="0"/>
                </a:moveTo>
                <a:lnTo>
                  <a:pt x="30445165" y="0"/>
                </a:lnTo>
                <a:lnTo>
                  <a:pt x="30445165" y="13167534"/>
                </a:lnTo>
                <a:lnTo>
                  <a:pt x="0" y="13167534"/>
                </a:lnTo>
                <a:lnTo>
                  <a:pt x="0" y="0"/>
                </a:lnTo>
                <a:close/>
              </a:path>
            </a:pathLst>
          </a:custGeom>
          <a:blipFill>
            <a:blip r:embed="rId3"/>
            <a:stretch>
              <a:fillRect l="0" t="0" r="0" b="0"/>
            </a:stretch>
          </a:blipFill>
        </p:spPr>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4"/>
            <a:stretch>
              <a:fillRect l="0" t="0" r="0" b="0"/>
            </a:stretch>
          </a:blipFill>
        </p:spPr>
      </p:sp>
      <p:sp>
        <p:nvSpPr>
          <p:cNvPr name="TextBox 4" id="4"/>
          <p:cNvSpPr txBox="true"/>
          <p:nvPr/>
        </p:nvSpPr>
        <p:spPr>
          <a:xfrm rot="0">
            <a:off x="3354497" y="3121025"/>
            <a:ext cx="11579006" cy="3835399"/>
          </a:xfrm>
          <a:prstGeom prst="rect">
            <a:avLst/>
          </a:prstGeom>
        </p:spPr>
        <p:txBody>
          <a:bodyPr anchor="t" rtlCol="false" tIns="0" lIns="0" bIns="0" rIns="0">
            <a:spAutoFit/>
          </a:bodyPr>
          <a:lstStyle/>
          <a:p>
            <a:pPr algn="ctr">
              <a:lnSpc>
                <a:spcPts val="15400"/>
              </a:lnSpc>
            </a:pPr>
            <a:r>
              <a:rPr lang="en-US" sz="11000" b="true">
                <a:solidFill>
                  <a:srgbClr val="FFFFFF"/>
                </a:solidFill>
                <a:latin typeface="FS Albert Arabic Bold"/>
                <a:ea typeface="FS Albert Arabic Bold"/>
                <a:cs typeface="FS Albert Arabic Bold"/>
                <a:sym typeface="FS Albert Arabic Bold"/>
              </a:rPr>
              <a:t>Thank You</a:t>
            </a:r>
          </a:p>
          <a:p>
            <a:pPr algn="ctr">
              <a:lnSpc>
                <a:spcPts val="15400"/>
              </a:lnSpc>
            </a:pPr>
            <a:r>
              <a:rPr lang="en-US" sz="11000">
                <a:solidFill>
                  <a:srgbClr val="FFFFFF"/>
                </a:solidFill>
                <a:latin typeface="FS Albert Arabic"/>
                <a:ea typeface="FS Albert Arabic"/>
                <a:cs typeface="FS Albert Arabic"/>
                <a:sym typeface="FS Albert Arabic"/>
              </a:rPr>
              <a:t>Any Questions?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2170979"/>
          </a:xfrm>
          <a:custGeom>
            <a:avLst/>
            <a:gdLst/>
            <a:ahLst/>
            <a:cxnLst/>
            <a:rect r="r" b="b" t="t" l="l"/>
            <a:pathLst>
              <a:path h="12170979" w="18288000">
                <a:moveTo>
                  <a:pt x="0" y="0"/>
                </a:moveTo>
                <a:lnTo>
                  <a:pt x="18288000" y="0"/>
                </a:lnTo>
                <a:lnTo>
                  <a:pt x="18288000" y="12170979"/>
                </a:lnTo>
                <a:lnTo>
                  <a:pt x="0" y="12170979"/>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2043714"/>
            <a:ext cx="15774660" cy="3099786"/>
          </a:xfrm>
          <a:prstGeom prst="rect">
            <a:avLst/>
          </a:prstGeom>
        </p:spPr>
        <p:txBody>
          <a:bodyPr anchor="t" rtlCol="false" tIns="0" lIns="0" bIns="0" rIns="0">
            <a:spAutoFit/>
          </a:bodyPr>
          <a:lstStyle/>
          <a:p>
            <a:pPr algn="l">
              <a:lnSpc>
                <a:spcPts val="12400"/>
              </a:lnSpc>
            </a:pPr>
            <a:r>
              <a:rPr lang="en-US" b="true" sz="8857">
                <a:solidFill>
                  <a:srgbClr val="FFFFFF"/>
                </a:solidFill>
                <a:latin typeface="Garet Bold"/>
                <a:ea typeface="Garet Bold"/>
                <a:cs typeface="Garet Bold"/>
                <a:sym typeface="Garet Bold"/>
              </a:rPr>
              <a:t>WHY YOU SHOULD TAKE DATA SERIOUSLY</a:t>
            </a: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2"/>
            <a:stretch>
              <a:fillRect l="0" t="0" r="0" b="0"/>
            </a:stretch>
          </a:blipFill>
        </p:spPr>
      </p:sp>
      <p:sp>
        <p:nvSpPr>
          <p:cNvPr name="TextBox 4" id="4"/>
          <p:cNvSpPr txBox="true"/>
          <p:nvPr/>
        </p:nvSpPr>
        <p:spPr>
          <a:xfrm rot="0">
            <a:off x="1028700" y="5495925"/>
            <a:ext cx="15774660" cy="3181350"/>
          </a:xfrm>
          <a:prstGeom prst="rect">
            <a:avLst/>
          </a:prstGeom>
        </p:spPr>
        <p:txBody>
          <a:bodyPr anchor="t" rtlCol="false" tIns="0" lIns="0" bIns="0" rIns="0">
            <a:spAutoFit/>
          </a:bodyPr>
          <a:lstStyle/>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EVIDENCE BACKED DECISIONS NOT GUT FEELING</a:t>
            </a:r>
          </a:p>
          <a:p>
            <a:pPr algn="l">
              <a:lnSpc>
                <a:spcPts val="4200"/>
              </a:lnSpc>
            </a:pP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THE RISE OF AI, BETTER DATA EQUALS BETTER MODELS</a:t>
            </a:r>
          </a:p>
          <a:p>
            <a:pPr algn="l">
              <a:lnSpc>
                <a:spcPts val="4200"/>
              </a:lnSpc>
            </a:pP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THE NEW STRATEGIC ADVANTAGE, EVERYONE WILL SOON HAVE AI BUT NOT EVERYONE WILL HAVE YOUR DATA</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928606" y="0"/>
            <a:ext cx="16330694" cy="10880325"/>
          </a:xfrm>
          <a:custGeom>
            <a:avLst/>
            <a:gdLst/>
            <a:ahLst/>
            <a:cxnLst/>
            <a:rect r="r" b="b" t="t" l="l"/>
            <a:pathLst>
              <a:path h="10880325" w="16330694">
                <a:moveTo>
                  <a:pt x="0" y="0"/>
                </a:moveTo>
                <a:lnTo>
                  <a:pt x="16330694" y="0"/>
                </a:lnTo>
                <a:lnTo>
                  <a:pt x="16330694" y="10880325"/>
                </a:lnTo>
                <a:lnTo>
                  <a:pt x="0" y="10880325"/>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1629420"/>
            <a:ext cx="15774660" cy="2135410"/>
          </a:xfrm>
          <a:prstGeom prst="rect">
            <a:avLst/>
          </a:prstGeom>
        </p:spPr>
        <p:txBody>
          <a:bodyPr anchor="t" rtlCol="false" tIns="0" lIns="0" bIns="0" rIns="0">
            <a:spAutoFit/>
          </a:bodyPr>
          <a:lstStyle/>
          <a:p>
            <a:pPr algn="l">
              <a:lnSpc>
                <a:spcPts val="12400"/>
              </a:lnSpc>
            </a:pPr>
            <a:r>
              <a:rPr lang="en-US" sz="8857" b="true">
                <a:solidFill>
                  <a:srgbClr val="FFFFFF"/>
                </a:solidFill>
                <a:latin typeface="Garet Bold"/>
                <a:ea typeface="Garet Bold"/>
                <a:cs typeface="Garet Bold"/>
                <a:sym typeface="Garet Bold"/>
              </a:rPr>
              <a:t>DATA SOURCES</a:t>
            </a:r>
          </a:p>
          <a:p>
            <a:pPr algn="l">
              <a:lnSpc>
                <a:spcPts val="4200"/>
              </a:lnSpc>
            </a:pP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2"/>
            <a:stretch>
              <a:fillRect l="0" t="0" r="0" b="0"/>
            </a:stretch>
          </a:blipFill>
        </p:spPr>
      </p:sp>
      <p:sp>
        <p:nvSpPr>
          <p:cNvPr name="TextBox 4" id="4"/>
          <p:cNvSpPr txBox="true"/>
          <p:nvPr/>
        </p:nvSpPr>
        <p:spPr>
          <a:xfrm rot="0">
            <a:off x="1028700" y="3369079"/>
            <a:ext cx="15774660" cy="6381750"/>
          </a:xfrm>
          <a:prstGeom prst="rect">
            <a:avLst/>
          </a:prstGeom>
        </p:spPr>
        <p:txBody>
          <a:bodyPr anchor="t" rtlCol="false" tIns="0" lIns="0" bIns="0" rIns="0">
            <a:spAutoFit/>
          </a:bodyPr>
          <a:lstStyle/>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INTERNAL SOURCES:</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CRM (CUSTOMER RECORDS)</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ERP (SALES, STOCK, FINANCE)</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HR SYSTEMS</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WEB ANALYTICS</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EMPLOYEE FEEDBACK</a:t>
            </a: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EXTERNAL SOURCES:</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INDUSTRY REPORTS</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SOCIAL MEDIA</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MARKET TRENDS</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GOVERNMENT OPEN DATA</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SUPPLIER AND PARTNER DATA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TextBox 2" id="2"/>
          <p:cNvSpPr txBox="true"/>
          <p:nvPr/>
        </p:nvSpPr>
        <p:spPr>
          <a:xfrm rot="0">
            <a:off x="1028700" y="1629420"/>
            <a:ext cx="15774660" cy="2135410"/>
          </a:xfrm>
          <a:prstGeom prst="rect">
            <a:avLst/>
          </a:prstGeom>
        </p:spPr>
        <p:txBody>
          <a:bodyPr anchor="t" rtlCol="false" tIns="0" lIns="0" bIns="0" rIns="0">
            <a:spAutoFit/>
          </a:bodyPr>
          <a:lstStyle/>
          <a:p>
            <a:pPr algn="l">
              <a:lnSpc>
                <a:spcPts val="12400"/>
              </a:lnSpc>
            </a:pPr>
            <a:r>
              <a:rPr lang="en-US" sz="8857" b="true">
                <a:solidFill>
                  <a:srgbClr val="FFFFFF"/>
                </a:solidFill>
                <a:latin typeface="Garet Bold"/>
                <a:ea typeface="Garet Bold"/>
                <a:cs typeface="Garet Bold"/>
                <a:sym typeface="Garet Bold"/>
              </a:rPr>
              <a:t>DATA TYPES</a:t>
            </a:r>
          </a:p>
          <a:p>
            <a:pPr algn="l">
              <a:lnSpc>
                <a:spcPts val="4200"/>
              </a:lnSpc>
            </a:pPr>
          </a:p>
        </p:txBody>
      </p:sp>
      <p:sp>
        <p:nvSpPr>
          <p:cNvPr name="Freeform 3" id="3"/>
          <p:cNvSpPr/>
          <p:nvPr/>
        </p:nvSpPr>
        <p:spPr>
          <a:xfrm flipH="false" flipV="false" rot="0">
            <a:off x="13534639" y="1028700"/>
            <a:ext cx="3724661" cy="781695"/>
          </a:xfrm>
          <a:custGeom>
            <a:avLst/>
            <a:gdLst/>
            <a:ahLst/>
            <a:cxnLst/>
            <a:rect r="r" b="b" t="t" l="l"/>
            <a:pathLst>
              <a:path h="781695" w="3724661">
                <a:moveTo>
                  <a:pt x="0" y="0"/>
                </a:moveTo>
                <a:lnTo>
                  <a:pt x="3724661" y="0"/>
                </a:lnTo>
                <a:lnTo>
                  <a:pt x="3724661" y="781695"/>
                </a:lnTo>
                <a:lnTo>
                  <a:pt x="0" y="781695"/>
                </a:lnTo>
                <a:lnTo>
                  <a:pt x="0" y="0"/>
                </a:lnTo>
                <a:close/>
              </a:path>
            </a:pathLst>
          </a:custGeom>
          <a:blipFill>
            <a:blip r:embed="rId2"/>
            <a:stretch>
              <a:fillRect l="0" t="0" r="0" b="0"/>
            </a:stretch>
          </a:blipFill>
        </p:spPr>
      </p:sp>
      <p:sp>
        <p:nvSpPr>
          <p:cNvPr name="TextBox 4" id="4"/>
          <p:cNvSpPr txBox="true"/>
          <p:nvPr/>
        </p:nvSpPr>
        <p:spPr>
          <a:xfrm rot="0">
            <a:off x="1028700" y="3369079"/>
            <a:ext cx="15774660" cy="4781550"/>
          </a:xfrm>
          <a:prstGeom prst="rect">
            <a:avLst/>
          </a:prstGeom>
        </p:spPr>
        <p:txBody>
          <a:bodyPr anchor="t" rtlCol="false" tIns="0" lIns="0" bIns="0" rIns="0">
            <a:spAutoFit/>
          </a:bodyPr>
          <a:lstStyle/>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S</a:t>
            </a:r>
            <a:r>
              <a:rPr lang="en-US" b="true" sz="3000">
                <a:solidFill>
                  <a:srgbClr val="FFFFFF"/>
                </a:solidFill>
                <a:latin typeface="Garet Bold"/>
                <a:ea typeface="Garet Bold"/>
                <a:cs typeface="Garet Bold"/>
                <a:sym typeface="Garet Bold"/>
              </a:rPr>
              <a:t>TRUCTURED</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NUMBERS</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DATES</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TRANSACTIONS (E.G., EXCEL, DATABASE TABLES)</a:t>
            </a: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UNSTRUCTURED</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TEXT, IMAGES, EMAILS, DOCUMENTS</a:t>
            </a:r>
          </a:p>
          <a:p>
            <a:pPr algn="l" marL="647700" indent="-323850" lvl="1">
              <a:lnSpc>
                <a:spcPts val="4200"/>
              </a:lnSpc>
              <a:buFont typeface="Arial"/>
              <a:buChar char="•"/>
            </a:pPr>
            <a:r>
              <a:rPr lang="en-US" b="true" sz="3000">
                <a:solidFill>
                  <a:srgbClr val="FFFFFF"/>
                </a:solidFill>
                <a:latin typeface="Garet Bold"/>
                <a:ea typeface="Garet Bold"/>
                <a:cs typeface="Garet Bold"/>
                <a:sym typeface="Garet Bold"/>
              </a:rPr>
              <a:t>S</a:t>
            </a:r>
            <a:r>
              <a:rPr lang="en-US" b="true" sz="3000">
                <a:solidFill>
                  <a:srgbClr val="FFFFFF"/>
                </a:solidFill>
                <a:latin typeface="Garet Bold"/>
                <a:ea typeface="Garet Bold"/>
                <a:cs typeface="Garet Bold"/>
                <a:sym typeface="Garet Bold"/>
              </a:rPr>
              <a:t>EMI-STRUCTURED</a:t>
            </a:r>
          </a:p>
          <a:p>
            <a:pPr algn="l" marL="1295400" indent="-431800" lvl="2">
              <a:lnSpc>
                <a:spcPts val="4200"/>
              </a:lnSpc>
              <a:buFont typeface="Arial"/>
              <a:buChar char="⚬"/>
            </a:pPr>
            <a:r>
              <a:rPr lang="en-US" b="true" sz="3000">
                <a:solidFill>
                  <a:srgbClr val="FFFFFF"/>
                </a:solidFill>
                <a:latin typeface="Garet Bold"/>
                <a:ea typeface="Garet Bold"/>
                <a:cs typeface="Garet Bold"/>
                <a:sym typeface="Garet Bold"/>
              </a:rPr>
              <a:t>JSON, XML, SENSOR LOGS</a:t>
            </a:r>
          </a:p>
          <a:p>
            <a:pPr algn="l">
              <a:lnSpc>
                <a:spcPts val="420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1452860"/>
          </a:xfrm>
          <a:custGeom>
            <a:avLst/>
            <a:gdLst/>
            <a:ahLst/>
            <a:cxnLst/>
            <a:rect r="r" b="b" t="t" l="l"/>
            <a:pathLst>
              <a:path h="11452860" w="18288000">
                <a:moveTo>
                  <a:pt x="0" y="0"/>
                </a:moveTo>
                <a:lnTo>
                  <a:pt x="18288000" y="0"/>
                </a:lnTo>
                <a:lnTo>
                  <a:pt x="18288000" y="11452860"/>
                </a:lnTo>
                <a:lnTo>
                  <a:pt x="0" y="11452860"/>
                </a:lnTo>
                <a:lnTo>
                  <a:pt x="0" y="0"/>
                </a:lnTo>
                <a:close/>
              </a:path>
            </a:pathLst>
          </a:custGeom>
          <a:blipFill>
            <a:blip r:embed="rId2"/>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D1257"/>
        </a:solidFill>
      </p:bgPr>
    </p:bg>
    <p:spTree>
      <p:nvGrpSpPr>
        <p:cNvPr id="1" name=""/>
        <p:cNvGrpSpPr/>
        <p:nvPr/>
      </p:nvGrpSpPr>
      <p:grpSpPr>
        <a:xfrm>
          <a:off x="0" y="0"/>
          <a:ext cx="0" cy="0"/>
          <a:chOff x="0" y="0"/>
          <a:chExt cx="0" cy="0"/>
        </a:xfrm>
      </p:grpSpPr>
      <p:sp>
        <p:nvSpPr>
          <p:cNvPr name="Freeform 2" id="2"/>
          <p:cNvSpPr/>
          <p:nvPr/>
        </p:nvSpPr>
        <p:spPr>
          <a:xfrm flipH="false" flipV="false" rot="0">
            <a:off x="6587675" y="227491"/>
            <a:ext cx="5112650" cy="9832019"/>
          </a:xfrm>
          <a:custGeom>
            <a:avLst/>
            <a:gdLst/>
            <a:ahLst/>
            <a:cxnLst/>
            <a:rect r="r" b="b" t="t" l="l"/>
            <a:pathLst>
              <a:path h="9832019" w="5112650">
                <a:moveTo>
                  <a:pt x="0" y="0"/>
                </a:moveTo>
                <a:lnTo>
                  <a:pt x="5112650" y="0"/>
                </a:lnTo>
                <a:lnTo>
                  <a:pt x="5112650" y="9832018"/>
                </a:lnTo>
                <a:lnTo>
                  <a:pt x="0" y="9832018"/>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DAG1X4SCark</dc:identifier>
  <dcterms:modified xsi:type="dcterms:W3CDTF">2011-08-01T06:04:30Z</dcterms:modified>
  <cp:revision>1</cp:revision>
  <dc:title>Data Analytics Webinar: Basic Data Literacy Skills</dc:title>
</cp:coreProperties>
</file>