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1"/>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18288000" cy="10287000"/>
  <p:notesSz cx="6858000" cy="9144000"/>
  <p:embeddedFontLst>
    <p:embeddedFont>
      <p:font typeface="FS Albert Arabic Bold" charset="1" panose="020B0803040502020804"/>
      <p:regular r:id="rId24"/>
    </p:embeddedFont>
    <p:embeddedFont>
      <p:font typeface="Open Sans" charset="1" panose="020B0606030504020204"/>
      <p:regular r:id="rId26"/>
    </p:embeddedFont>
    <p:embeddedFont>
      <p:font typeface="Open Sans Bold" charset="1" panose="020B0806030504020204"/>
      <p:regular r:id="rId27"/>
    </p:embeddedFont>
    <p:embeddedFont>
      <p:font typeface="FS Albert Arabic" charset="1" panose="020B0503040502020804"/>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notesMasters/notesMaster1.xml" Type="http://schemas.openxmlformats.org/officeDocument/2006/relationships/notesMaster"/><Relationship Id="rId22" Target="theme/theme2.xml" Type="http://schemas.openxmlformats.org/officeDocument/2006/relationships/theme"/><Relationship Id="rId23" Target="notesSlides/notesSlide1.xml" Type="http://schemas.openxmlformats.org/officeDocument/2006/relationships/notesSlide"/><Relationship Id="rId24" Target="fonts/font24.fntdata" Type="http://schemas.openxmlformats.org/officeDocument/2006/relationships/font"/><Relationship Id="rId25" Target="notesSlides/notesSlide2.xml" Type="http://schemas.openxmlformats.org/officeDocument/2006/relationships/notesSlide"/><Relationship Id="rId26" Target="fonts/font26.fntdata" Type="http://schemas.openxmlformats.org/officeDocument/2006/relationships/font"/><Relationship Id="rId27" Target="fonts/font27.fntdata" Type="http://schemas.openxmlformats.org/officeDocument/2006/relationships/font"/><Relationship Id="rId28" Target="notesSlides/notesSlide3.xml" Type="http://schemas.openxmlformats.org/officeDocument/2006/relationships/notesSlide"/><Relationship Id="rId29" Target="notesSlides/notesSlide4.xml" Type="http://schemas.openxmlformats.org/officeDocument/2006/relationships/notesSlide"/><Relationship Id="rId3" Target="viewProps.xml" Type="http://schemas.openxmlformats.org/officeDocument/2006/relationships/viewProps"/><Relationship Id="rId30" Target="notesSlides/notesSlide5.xml" Type="http://schemas.openxmlformats.org/officeDocument/2006/relationships/notesSlide"/><Relationship Id="rId31" Target="notesSlides/notesSlide6.xml" Type="http://schemas.openxmlformats.org/officeDocument/2006/relationships/notesSlide"/><Relationship Id="rId32" Target="notesSlides/notesSlide7.xml" Type="http://schemas.openxmlformats.org/officeDocument/2006/relationships/notesSlide"/><Relationship Id="rId33" Target="notesSlides/notesSlide8.xml" Type="http://schemas.openxmlformats.org/officeDocument/2006/relationships/notesSlide"/><Relationship Id="rId34" Target="notesSlides/notesSlide9.xml" Type="http://schemas.openxmlformats.org/officeDocument/2006/relationships/notesSlide"/><Relationship Id="rId35" Target="notesSlides/notesSlide10.xml" Type="http://schemas.openxmlformats.org/officeDocument/2006/relationships/notesSlide"/><Relationship Id="rId36" Target="notesSlides/notesSlide11.xml" Type="http://schemas.openxmlformats.org/officeDocument/2006/relationships/notesSlide"/><Relationship Id="rId37" Target="notesSlides/notesSlide12.xml" Type="http://schemas.openxmlformats.org/officeDocument/2006/relationships/notesSlide"/><Relationship Id="rId38" Target="notesSlides/notesSlide13.xml" Type="http://schemas.openxmlformats.org/officeDocument/2006/relationships/notesSlide"/><Relationship Id="rId39" Target="notesSlides/notesSlide14.xml" Type="http://schemas.openxmlformats.org/officeDocument/2006/relationships/notesSlide"/><Relationship Id="rId4" Target="theme/theme1.xml" Type="http://schemas.openxmlformats.org/officeDocument/2006/relationships/theme"/><Relationship Id="rId40" Target="notesSlides/notesSlide15.xml" Type="http://schemas.openxmlformats.org/officeDocument/2006/relationships/notesSlide"/><Relationship Id="rId41" Target="fonts/font41.fntdata" Type="http://schemas.openxmlformats.org/officeDocument/2006/relationships/font"/><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5.pn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 Id="rId6" Target="../media/image8.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5.pn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 Id="rId6" Target="../media/image8.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5.pn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 Id="rId6" Target="../media/image8.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9.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10.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3.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4.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4.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Freeform 2" id="2"/>
          <p:cNvSpPr/>
          <p:nvPr/>
        </p:nvSpPr>
        <p:spPr>
          <a:xfrm flipH="false" flipV="false" rot="0">
            <a:off x="-12157165" y="0"/>
            <a:ext cx="30445165" cy="13167534"/>
          </a:xfrm>
          <a:custGeom>
            <a:avLst/>
            <a:gdLst/>
            <a:ahLst/>
            <a:cxnLst/>
            <a:rect r="r" b="b" t="t" l="l"/>
            <a:pathLst>
              <a:path h="13167534" w="30445165">
                <a:moveTo>
                  <a:pt x="0" y="0"/>
                </a:moveTo>
                <a:lnTo>
                  <a:pt x="30445165" y="0"/>
                </a:lnTo>
                <a:lnTo>
                  <a:pt x="30445165" y="13167534"/>
                </a:lnTo>
                <a:lnTo>
                  <a:pt x="0" y="13167534"/>
                </a:lnTo>
                <a:lnTo>
                  <a:pt x="0" y="0"/>
                </a:lnTo>
                <a:close/>
              </a:path>
            </a:pathLst>
          </a:custGeom>
          <a:blipFill>
            <a:blip r:embed="rId3"/>
            <a:stretch>
              <a:fillRect l="0" t="0" r="0" b="0"/>
            </a:stretch>
          </a:blipFill>
        </p:spPr>
      </p:sp>
      <p:sp>
        <p:nvSpPr>
          <p:cNvPr name="Freeform 3" id="3"/>
          <p:cNvSpPr/>
          <p:nvPr/>
        </p:nvSpPr>
        <p:spPr>
          <a:xfrm flipH="false" flipV="false" rot="0">
            <a:off x="13534639" y="1028700"/>
            <a:ext cx="3724661" cy="781695"/>
          </a:xfrm>
          <a:custGeom>
            <a:avLst/>
            <a:gdLst/>
            <a:ahLst/>
            <a:cxnLst/>
            <a:rect r="r" b="b" t="t" l="l"/>
            <a:pathLst>
              <a:path h="781695" w="3724661">
                <a:moveTo>
                  <a:pt x="0" y="0"/>
                </a:moveTo>
                <a:lnTo>
                  <a:pt x="3724661" y="0"/>
                </a:lnTo>
                <a:lnTo>
                  <a:pt x="3724661" y="781695"/>
                </a:lnTo>
                <a:lnTo>
                  <a:pt x="0" y="781695"/>
                </a:lnTo>
                <a:lnTo>
                  <a:pt x="0" y="0"/>
                </a:lnTo>
                <a:close/>
              </a:path>
            </a:pathLst>
          </a:custGeom>
          <a:blipFill>
            <a:blip r:embed="rId4"/>
            <a:stretch>
              <a:fillRect l="0" t="0" r="0" b="0"/>
            </a:stretch>
          </a:blipFill>
        </p:spPr>
      </p:sp>
      <p:sp>
        <p:nvSpPr>
          <p:cNvPr name="TextBox 4" id="4"/>
          <p:cNvSpPr txBox="true"/>
          <p:nvPr/>
        </p:nvSpPr>
        <p:spPr>
          <a:xfrm rot="0">
            <a:off x="1028700" y="3555998"/>
            <a:ext cx="14368269" cy="3136903"/>
          </a:xfrm>
          <a:prstGeom prst="rect">
            <a:avLst/>
          </a:prstGeom>
        </p:spPr>
        <p:txBody>
          <a:bodyPr anchor="t" rtlCol="false" tIns="0" lIns="0" bIns="0" rIns="0">
            <a:spAutoFit/>
          </a:bodyPr>
          <a:lstStyle/>
          <a:p>
            <a:pPr algn="l">
              <a:lnSpc>
                <a:spcPts val="12499"/>
              </a:lnSpc>
            </a:pPr>
            <a:r>
              <a:rPr lang="en-US" sz="9999" b="true">
                <a:solidFill>
                  <a:srgbClr val="FFFFFF"/>
                </a:solidFill>
                <a:latin typeface="FS Albert Arabic Bold"/>
                <a:ea typeface="FS Albert Arabic Bold"/>
                <a:cs typeface="FS Albert Arabic Bold"/>
                <a:sym typeface="FS Albert Arabic Bold"/>
              </a:rPr>
              <a:t>No-code Automation (Zapier, Make)</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grpSp>
        <p:nvGrpSpPr>
          <p:cNvPr name="Group 2" id="2"/>
          <p:cNvGrpSpPr/>
          <p:nvPr/>
        </p:nvGrpSpPr>
        <p:grpSpPr>
          <a:xfrm rot="0">
            <a:off x="12986968" y="0"/>
            <a:ext cx="5301032" cy="10287000"/>
            <a:chOff x="0" y="0"/>
            <a:chExt cx="1396157" cy="2709333"/>
          </a:xfrm>
        </p:grpSpPr>
        <p:sp>
          <p:nvSpPr>
            <p:cNvPr name="Freeform 3" id="3"/>
            <p:cNvSpPr/>
            <p:nvPr/>
          </p:nvSpPr>
          <p:spPr>
            <a:xfrm flipH="false" flipV="false" rot="0">
              <a:off x="0" y="0"/>
              <a:ext cx="1396157" cy="2709333"/>
            </a:xfrm>
            <a:custGeom>
              <a:avLst/>
              <a:gdLst/>
              <a:ahLst/>
              <a:cxnLst/>
              <a:rect r="r" b="b" t="t" l="l"/>
              <a:pathLst>
                <a:path h="2709333" w="1396157">
                  <a:moveTo>
                    <a:pt x="0" y="0"/>
                  </a:moveTo>
                  <a:lnTo>
                    <a:pt x="1396157" y="0"/>
                  </a:lnTo>
                  <a:lnTo>
                    <a:pt x="1396157" y="2709333"/>
                  </a:lnTo>
                  <a:lnTo>
                    <a:pt x="0" y="2709333"/>
                  </a:lnTo>
                  <a:close/>
                </a:path>
              </a:pathLst>
            </a:custGeom>
            <a:solidFill>
              <a:srgbClr val="FFFFFF"/>
            </a:solidFill>
          </p:spPr>
        </p:sp>
        <p:sp>
          <p:nvSpPr>
            <p:cNvPr name="TextBox 4" id="4"/>
            <p:cNvSpPr txBox="true"/>
            <p:nvPr/>
          </p:nvSpPr>
          <p:spPr>
            <a:xfrm>
              <a:off x="0" y="-38100"/>
              <a:ext cx="1396157" cy="2747433"/>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13850720" y="8133168"/>
            <a:ext cx="3573528" cy="1639356"/>
          </a:xfrm>
          <a:custGeom>
            <a:avLst/>
            <a:gdLst/>
            <a:ahLst/>
            <a:cxnLst/>
            <a:rect r="r" b="b" t="t" l="l"/>
            <a:pathLst>
              <a:path h="1639356" w="3573528">
                <a:moveTo>
                  <a:pt x="0" y="0"/>
                </a:moveTo>
                <a:lnTo>
                  <a:pt x="3573528" y="0"/>
                </a:lnTo>
                <a:lnTo>
                  <a:pt x="3573528" y="1639356"/>
                </a:lnTo>
                <a:lnTo>
                  <a:pt x="0" y="1639356"/>
                </a:lnTo>
                <a:lnTo>
                  <a:pt x="0" y="0"/>
                </a:lnTo>
                <a:close/>
              </a:path>
            </a:pathLst>
          </a:custGeom>
          <a:blipFill>
            <a:blip r:embed="rId3"/>
            <a:stretch>
              <a:fillRect l="0" t="0" r="0" b="0"/>
            </a:stretch>
          </a:blipFill>
        </p:spPr>
      </p:sp>
      <p:sp>
        <p:nvSpPr>
          <p:cNvPr name="Freeform 6" id="6"/>
          <p:cNvSpPr/>
          <p:nvPr/>
        </p:nvSpPr>
        <p:spPr>
          <a:xfrm flipH="false" flipV="false" rot="0">
            <a:off x="13687893" y="1278667"/>
            <a:ext cx="3653881" cy="1036789"/>
          </a:xfrm>
          <a:custGeom>
            <a:avLst/>
            <a:gdLst/>
            <a:ahLst/>
            <a:cxnLst/>
            <a:rect r="r" b="b" t="t" l="l"/>
            <a:pathLst>
              <a:path h="1036789" w="3653881">
                <a:moveTo>
                  <a:pt x="0" y="0"/>
                </a:moveTo>
                <a:lnTo>
                  <a:pt x="3653881" y="0"/>
                </a:lnTo>
                <a:lnTo>
                  <a:pt x="3653881" y="1036789"/>
                </a:lnTo>
                <a:lnTo>
                  <a:pt x="0" y="1036789"/>
                </a:lnTo>
                <a:lnTo>
                  <a:pt x="0" y="0"/>
                </a:lnTo>
                <a:close/>
              </a:path>
            </a:pathLst>
          </a:custGeom>
          <a:blipFill>
            <a:blip r:embed="rId4"/>
            <a:stretch>
              <a:fillRect l="0" t="0" r="0" b="0"/>
            </a:stretch>
          </a:blipFill>
        </p:spPr>
      </p:sp>
      <p:sp>
        <p:nvSpPr>
          <p:cNvPr name="Freeform 7" id="7"/>
          <p:cNvSpPr/>
          <p:nvPr/>
        </p:nvSpPr>
        <p:spPr>
          <a:xfrm flipH="false" flipV="false" rot="0">
            <a:off x="13687893" y="3260762"/>
            <a:ext cx="3653881" cy="1461553"/>
          </a:xfrm>
          <a:custGeom>
            <a:avLst/>
            <a:gdLst/>
            <a:ahLst/>
            <a:cxnLst/>
            <a:rect r="r" b="b" t="t" l="l"/>
            <a:pathLst>
              <a:path h="1461553" w="3653881">
                <a:moveTo>
                  <a:pt x="0" y="0"/>
                </a:moveTo>
                <a:lnTo>
                  <a:pt x="3653881" y="0"/>
                </a:lnTo>
                <a:lnTo>
                  <a:pt x="3653881" y="1461552"/>
                </a:lnTo>
                <a:lnTo>
                  <a:pt x="0" y="1461552"/>
                </a:lnTo>
                <a:lnTo>
                  <a:pt x="0" y="0"/>
                </a:lnTo>
                <a:close/>
              </a:path>
            </a:pathLst>
          </a:custGeom>
          <a:blipFill>
            <a:blip r:embed="rId5"/>
            <a:stretch>
              <a:fillRect l="0" t="0" r="0" b="0"/>
            </a:stretch>
          </a:blipFill>
        </p:spPr>
      </p:sp>
      <p:sp>
        <p:nvSpPr>
          <p:cNvPr name="Freeform 8" id="8"/>
          <p:cNvSpPr/>
          <p:nvPr/>
        </p:nvSpPr>
        <p:spPr>
          <a:xfrm flipH="false" flipV="false" rot="0">
            <a:off x="13605419" y="5954908"/>
            <a:ext cx="3818829" cy="787634"/>
          </a:xfrm>
          <a:custGeom>
            <a:avLst/>
            <a:gdLst/>
            <a:ahLst/>
            <a:cxnLst/>
            <a:rect r="r" b="b" t="t" l="l"/>
            <a:pathLst>
              <a:path h="787634" w="3818829">
                <a:moveTo>
                  <a:pt x="0" y="0"/>
                </a:moveTo>
                <a:lnTo>
                  <a:pt x="3818829" y="0"/>
                </a:lnTo>
                <a:lnTo>
                  <a:pt x="3818829" y="787634"/>
                </a:lnTo>
                <a:lnTo>
                  <a:pt x="0" y="787634"/>
                </a:lnTo>
                <a:lnTo>
                  <a:pt x="0" y="0"/>
                </a:lnTo>
                <a:close/>
              </a:path>
            </a:pathLst>
          </a:custGeom>
          <a:blipFill>
            <a:blip r:embed="rId6"/>
            <a:stretch>
              <a:fillRect l="0" t="0" r="0" b="0"/>
            </a:stretch>
          </a:blipFill>
        </p:spPr>
      </p:sp>
      <p:sp>
        <p:nvSpPr>
          <p:cNvPr name="TextBox 9" id="9"/>
          <p:cNvSpPr txBox="true"/>
          <p:nvPr/>
        </p:nvSpPr>
        <p:spPr>
          <a:xfrm rot="0">
            <a:off x="1028700" y="3467015"/>
            <a:ext cx="7692689" cy="5391952"/>
          </a:xfrm>
          <a:prstGeom prst="rect">
            <a:avLst/>
          </a:prstGeom>
        </p:spPr>
        <p:txBody>
          <a:bodyPr anchor="t" rtlCol="false" tIns="0" lIns="0" bIns="0" rIns="0">
            <a:spAutoFit/>
          </a:bodyPr>
          <a:lstStyle/>
          <a:p>
            <a:pPr algn="l">
              <a:lnSpc>
                <a:spcPts val="3947"/>
              </a:lnSpc>
            </a:pPr>
            <a:r>
              <a:rPr lang="en-US" sz="2631">
                <a:solidFill>
                  <a:srgbClr val="FFFFFF"/>
                </a:solidFill>
                <a:latin typeface="Open Sans"/>
                <a:ea typeface="Open Sans"/>
                <a:cs typeface="Open Sans"/>
                <a:sym typeface="Open Sans"/>
              </a:rPr>
              <a:t>The</a:t>
            </a:r>
            <a:r>
              <a:rPr lang="en-US" sz="2631">
                <a:solidFill>
                  <a:srgbClr val="FFFFFF"/>
                </a:solidFill>
                <a:latin typeface="Open Sans"/>
                <a:ea typeface="Open Sans"/>
                <a:cs typeface="Open Sans"/>
                <a:sym typeface="Open Sans"/>
              </a:rPr>
              <a:t> closer to no-code:</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Faster to set up</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Easier to use</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Less technical skill required</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Less flexibility</a:t>
            </a:r>
          </a:p>
          <a:p>
            <a:pPr algn="l">
              <a:lnSpc>
                <a:spcPts val="3947"/>
              </a:lnSpc>
            </a:pPr>
          </a:p>
          <a:p>
            <a:pPr algn="l">
              <a:lnSpc>
                <a:spcPts val="3947"/>
              </a:lnSpc>
            </a:pPr>
            <a:r>
              <a:rPr lang="en-US" sz="2631">
                <a:solidFill>
                  <a:srgbClr val="FFFFFF"/>
                </a:solidFill>
                <a:latin typeface="Open Sans"/>
                <a:ea typeface="Open Sans"/>
                <a:cs typeface="Open Sans"/>
                <a:sym typeface="Open Sans"/>
              </a:rPr>
              <a:t>The closer t</a:t>
            </a:r>
            <a:r>
              <a:rPr lang="en-US" sz="2631">
                <a:solidFill>
                  <a:srgbClr val="FFFFFF"/>
                </a:solidFill>
                <a:latin typeface="Open Sans"/>
                <a:ea typeface="Open Sans"/>
                <a:cs typeface="Open Sans"/>
                <a:sym typeface="Open Sans"/>
              </a:rPr>
              <a:t>o high-code / technical:</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Mor</a:t>
            </a:r>
            <a:r>
              <a:rPr lang="en-US" sz="2631">
                <a:solidFill>
                  <a:srgbClr val="FFFFFF"/>
                </a:solidFill>
                <a:latin typeface="Open Sans"/>
                <a:ea typeface="Open Sans"/>
                <a:cs typeface="Open Sans"/>
                <a:sym typeface="Open Sans"/>
              </a:rPr>
              <a:t>e flexibility</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More cu</a:t>
            </a:r>
            <a:r>
              <a:rPr lang="en-US" sz="2631">
                <a:solidFill>
                  <a:srgbClr val="FFFFFF"/>
                </a:solidFill>
                <a:latin typeface="Open Sans"/>
                <a:ea typeface="Open Sans"/>
                <a:cs typeface="Open Sans"/>
                <a:sym typeface="Open Sans"/>
              </a:rPr>
              <a:t>stom logic</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Greater</a:t>
            </a:r>
            <a:r>
              <a:rPr lang="en-US" sz="2631">
                <a:solidFill>
                  <a:srgbClr val="FFFFFF"/>
                </a:solidFill>
                <a:latin typeface="Open Sans"/>
                <a:ea typeface="Open Sans"/>
                <a:cs typeface="Open Sans"/>
                <a:sym typeface="Open Sans"/>
              </a:rPr>
              <a:t> scalability</a:t>
            </a:r>
          </a:p>
          <a:p>
            <a:pPr algn="l" marL="568159" indent="-284079" lvl="1">
              <a:lnSpc>
                <a:spcPts val="3947"/>
              </a:lnSpc>
              <a:spcBef>
                <a:spcPct val="0"/>
              </a:spcBef>
              <a:buFont typeface="Arial"/>
              <a:buChar char="•"/>
            </a:pPr>
            <a:r>
              <a:rPr lang="en-US" sz="2631">
                <a:solidFill>
                  <a:srgbClr val="FFFFFF"/>
                </a:solidFill>
                <a:latin typeface="Open Sans"/>
                <a:ea typeface="Open Sans"/>
                <a:cs typeface="Open Sans"/>
                <a:sym typeface="Open Sans"/>
              </a:rPr>
              <a:t>Mo</a:t>
            </a:r>
            <a:r>
              <a:rPr lang="en-US" sz="2631">
                <a:solidFill>
                  <a:srgbClr val="FFFFFF"/>
                </a:solidFill>
                <a:latin typeface="Open Sans"/>
                <a:ea typeface="Open Sans"/>
                <a:cs typeface="Open Sans"/>
                <a:sym typeface="Open Sans"/>
              </a:rPr>
              <a:t>re expertise required</a:t>
            </a:r>
          </a:p>
        </p:txBody>
      </p:sp>
      <p:sp>
        <p:nvSpPr>
          <p:cNvPr name="TextBox 10" id="10"/>
          <p:cNvSpPr txBox="true"/>
          <p:nvPr/>
        </p:nvSpPr>
        <p:spPr>
          <a:xfrm rot="0">
            <a:off x="1028700" y="1028700"/>
            <a:ext cx="7559339" cy="18288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Low/No Code vs Code</a:t>
            </a:r>
          </a:p>
        </p:txBody>
      </p:sp>
      <p:sp>
        <p:nvSpPr>
          <p:cNvPr name="TextBox 11" id="11"/>
          <p:cNvSpPr txBox="true"/>
          <p:nvPr/>
        </p:nvSpPr>
        <p:spPr>
          <a:xfrm rot="0">
            <a:off x="8873182" y="8857596"/>
            <a:ext cx="3828643" cy="581727"/>
          </a:xfrm>
          <a:prstGeom prst="rect">
            <a:avLst/>
          </a:prstGeom>
        </p:spPr>
        <p:txBody>
          <a:bodyPr anchor="t" rtlCol="false" tIns="0" lIns="0" bIns="0" rIns="0">
            <a:spAutoFit/>
          </a:bodyPr>
          <a:lstStyle/>
          <a:p>
            <a:pPr algn="r">
              <a:lnSpc>
                <a:spcPts val="4847"/>
              </a:lnSpc>
              <a:spcBef>
                <a:spcPct val="0"/>
              </a:spcBef>
            </a:pPr>
            <a:r>
              <a:rPr lang="en-US" sz="3231">
                <a:solidFill>
                  <a:srgbClr val="FFFFFF"/>
                </a:solidFill>
                <a:latin typeface="Open Sans"/>
                <a:ea typeface="Open Sans"/>
                <a:cs typeface="Open Sans"/>
                <a:sym typeface="Open Sans"/>
              </a:rPr>
              <a:t>Low Code/No Code</a:t>
            </a:r>
          </a:p>
        </p:txBody>
      </p:sp>
      <p:sp>
        <p:nvSpPr>
          <p:cNvPr name="TextBox 12" id="12"/>
          <p:cNvSpPr txBox="true"/>
          <p:nvPr/>
        </p:nvSpPr>
        <p:spPr>
          <a:xfrm rot="0">
            <a:off x="8873182" y="1361373"/>
            <a:ext cx="3828643" cy="581727"/>
          </a:xfrm>
          <a:prstGeom prst="rect">
            <a:avLst/>
          </a:prstGeom>
        </p:spPr>
        <p:txBody>
          <a:bodyPr anchor="t" rtlCol="false" tIns="0" lIns="0" bIns="0" rIns="0">
            <a:spAutoFit/>
          </a:bodyPr>
          <a:lstStyle/>
          <a:p>
            <a:pPr algn="r">
              <a:lnSpc>
                <a:spcPts val="4847"/>
              </a:lnSpc>
              <a:spcBef>
                <a:spcPct val="0"/>
              </a:spcBef>
            </a:pPr>
            <a:r>
              <a:rPr lang="en-US" sz="3231">
                <a:solidFill>
                  <a:srgbClr val="FFFFFF"/>
                </a:solidFill>
                <a:latin typeface="Open Sans"/>
                <a:ea typeface="Open Sans"/>
                <a:cs typeface="Open Sans"/>
                <a:sym typeface="Open Sans"/>
              </a:rPr>
              <a:t>High Code</a:t>
            </a:r>
          </a:p>
        </p:txBody>
      </p:sp>
      <p:sp>
        <p:nvSpPr>
          <p:cNvPr name="AutoShape 13" id="13"/>
          <p:cNvSpPr/>
          <p:nvPr/>
        </p:nvSpPr>
        <p:spPr>
          <a:xfrm>
            <a:off x="11674317" y="2284511"/>
            <a:ext cx="0" cy="6326925"/>
          </a:xfrm>
          <a:prstGeom prst="line">
            <a:avLst/>
          </a:prstGeom>
          <a:ln cap="flat" w="38100">
            <a:solidFill>
              <a:srgbClr val="FFFFFF"/>
            </a:solidFill>
            <a:prstDash val="solid"/>
            <a:headEnd type="arrow" len="sm" w="med"/>
            <a:tailEnd type="arrow" len="sm" w="med"/>
          </a:ln>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grpSp>
        <p:nvGrpSpPr>
          <p:cNvPr name="Group 2" id="2"/>
          <p:cNvGrpSpPr/>
          <p:nvPr/>
        </p:nvGrpSpPr>
        <p:grpSpPr>
          <a:xfrm rot="0">
            <a:off x="12986968" y="0"/>
            <a:ext cx="5301032" cy="10287000"/>
            <a:chOff x="0" y="0"/>
            <a:chExt cx="1396157" cy="2709333"/>
          </a:xfrm>
        </p:grpSpPr>
        <p:sp>
          <p:nvSpPr>
            <p:cNvPr name="Freeform 3" id="3"/>
            <p:cNvSpPr/>
            <p:nvPr/>
          </p:nvSpPr>
          <p:spPr>
            <a:xfrm flipH="false" flipV="false" rot="0">
              <a:off x="0" y="0"/>
              <a:ext cx="1396157" cy="2709333"/>
            </a:xfrm>
            <a:custGeom>
              <a:avLst/>
              <a:gdLst/>
              <a:ahLst/>
              <a:cxnLst/>
              <a:rect r="r" b="b" t="t" l="l"/>
              <a:pathLst>
                <a:path h="2709333" w="1396157">
                  <a:moveTo>
                    <a:pt x="0" y="0"/>
                  </a:moveTo>
                  <a:lnTo>
                    <a:pt x="1396157" y="0"/>
                  </a:lnTo>
                  <a:lnTo>
                    <a:pt x="1396157" y="2709333"/>
                  </a:lnTo>
                  <a:lnTo>
                    <a:pt x="0" y="2709333"/>
                  </a:lnTo>
                  <a:close/>
                </a:path>
              </a:pathLst>
            </a:custGeom>
            <a:solidFill>
              <a:srgbClr val="FFFFFF"/>
            </a:solidFill>
          </p:spPr>
        </p:sp>
        <p:sp>
          <p:nvSpPr>
            <p:cNvPr name="TextBox 4" id="4"/>
            <p:cNvSpPr txBox="true"/>
            <p:nvPr/>
          </p:nvSpPr>
          <p:spPr>
            <a:xfrm>
              <a:off x="0" y="-38100"/>
              <a:ext cx="1396157" cy="2747433"/>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13850720" y="8133168"/>
            <a:ext cx="3573528" cy="1639356"/>
          </a:xfrm>
          <a:custGeom>
            <a:avLst/>
            <a:gdLst/>
            <a:ahLst/>
            <a:cxnLst/>
            <a:rect r="r" b="b" t="t" l="l"/>
            <a:pathLst>
              <a:path h="1639356" w="3573528">
                <a:moveTo>
                  <a:pt x="0" y="0"/>
                </a:moveTo>
                <a:lnTo>
                  <a:pt x="3573528" y="0"/>
                </a:lnTo>
                <a:lnTo>
                  <a:pt x="3573528" y="1639356"/>
                </a:lnTo>
                <a:lnTo>
                  <a:pt x="0" y="1639356"/>
                </a:lnTo>
                <a:lnTo>
                  <a:pt x="0" y="0"/>
                </a:lnTo>
                <a:close/>
              </a:path>
            </a:pathLst>
          </a:custGeom>
          <a:blipFill>
            <a:blip r:embed="rId3"/>
            <a:stretch>
              <a:fillRect l="0" t="0" r="0" b="0"/>
            </a:stretch>
          </a:blipFill>
        </p:spPr>
      </p:sp>
      <p:sp>
        <p:nvSpPr>
          <p:cNvPr name="Freeform 6" id="6"/>
          <p:cNvSpPr/>
          <p:nvPr/>
        </p:nvSpPr>
        <p:spPr>
          <a:xfrm flipH="false" flipV="false" rot="0">
            <a:off x="13687893" y="1278667"/>
            <a:ext cx="3653881" cy="1036789"/>
          </a:xfrm>
          <a:custGeom>
            <a:avLst/>
            <a:gdLst/>
            <a:ahLst/>
            <a:cxnLst/>
            <a:rect r="r" b="b" t="t" l="l"/>
            <a:pathLst>
              <a:path h="1036789" w="3653881">
                <a:moveTo>
                  <a:pt x="0" y="0"/>
                </a:moveTo>
                <a:lnTo>
                  <a:pt x="3653881" y="0"/>
                </a:lnTo>
                <a:lnTo>
                  <a:pt x="3653881" y="1036789"/>
                </a:lnTo>
                <a:lnTo>
                  <a:pt x="0" y="1036789"/>
                </a:lnTo>
                <a:lnTo>
                  <a:pt x="0" y="0"/>
                </a:lnTo>
                <a:close/>
              </a:path>
            </a:pathLst>
          </a:custGeom>
          <a:blipFill>
            <a:blip r:embed="rId4"/>
            <a:stretch>
              <a:fillRect l="0" t="0" r="0" b="0"/>
            </a:stretch>
          </a:blipFill>
        </p:spPr>
      </p:sp>
      <p:sp>
        <p:nvSpPr>
          <p:cNvPr name="Freeform 7" id="7"/>
          <p:cNvSpPr/>
          <p:nvPr/>
        </p:nvSpPr>
        <p:spPr>
          <a:xfrm flipH="false" flipV="false" rot="0">
            <a:off x="13687893" y="3260762"/>
            <a:ext cx="3653881" cy="1461553"/>
          </a:xfrm>
          <a:custGeom>
            <a:avLst/>
            <a:gdLst/>
            <a:ahLst/>
            <a:cxnLst/>
            <a:rect r="r" b="b" t="t" l="l"/>
            <a:pathLst>
              <a:path h="1461553" w="3653881">
                <a:moveTo>
                  <a:pt x="0" y="0"/>
                </a:moveTo>
                <a:lnTo>
                  <a:pt x="3653881" y="0"/>
                </a:lnTo>
                <a:lnTo>
                  <a:pt x="3653881" y="1461552"/>
                </a:lnTo>
                <a:lnTo>
                  <a:pt x="0" y="1461552"/>
                </a:lnTo>
                <a:lnTo>
                  <a:pt x="0" y="0"/>
                </a:lnTo>
                <a:close/>
              </a:path>
            </a:pathLst>
          </a:custGeom>
          <a:blipFill>
            <a:blip r:embed="rId5"/>
            <a:stretch>
              <a:fillRect l="0" t="0" r="0" b="0"/>
            </a:stretch>
          </a:blipFill>
        </p:spPr>
      </p:sp>
      <p:sp>
        <p:nvSpPr>
          <p:cNvPr name="Freeform 8" id="8"/>
          <p:cNvSpPr/>
          <p:nvPr/>
        </p:nvSpPr>
        <p:spPr>
          <a:xfrm flipH="false" flipV="false" rot="0">
            <a:off x="13605419" y="5954908"/>
            <a:ext cx="3818829" cy="787634"/>
          </a:xfrm>
          <a:custGeom>
            <a:avLst/>
            <a:gdLst/>
            <a:ahLst/>
            <a:cxnLst/>
            <a:rect r="r" b="b" t="t" l="l"/>
            <a:pathLst>
              <a:path h="787634" w="3818829">
                <a:moveTo>
                  <a:pt x="0" y="0"/>
                </a:moveTo>
                <a:lnTo>
                  <a:pt x="3818829" y="0"/>
                </a:lnTo>
                <a:lnTo>
                  <a:pt x="3818829" y="787634"/>
                </a:lnTo>
                <a:lnTo>
                  <a:pt x="0" y="787634"/>
                </a:lnTo>
                <a:lnTo>
                  <a:pt x="0" y="0"/>
                </a:lnTo>
                <a:close/>
              </a:path>
            </a:pathLst>
          </a:custGeom>
          <a:blipFill>
            <a:blip r:embed="rId6"/>
            <a:stretch>
              <a:fillRect l="0" t="0" r="0" b="0"/>
            </a:stretch>
          </a:blipFill>
        </p:spPr>
      </p:sp>
      <p:sp>
        <p:nvSpPr>
          <p:cNvPr name="TextBox 9" id="9"/>
          <p:cNvSpPr txBox="true"/>
          <p:nvPr/>
        </p:nvSpPr>
        <p:spPr>
          <a:xfrm rot="0">
            <a:off x="1028700" y="3467015"/>
            <a:ext cx="7692689" cy="5391952"/>
          </a:xfrm>
          <a:prstGeom prst="rect">
            <a:avLst/>
          </a:prstGeom>
        </p:spPr>
        <p:txBody>
          <a:bodyPr anchor="t" rtlCol="false" tIns="0" lIns="0" bIns="0" rIns="0">
            <a:spAutoFit/>
          </a:bodyPr>
          <a:lstStyle/>
          <a:p>
            <a:pPr algn="l">
              <a:lnSpc>
                <a:spcPts val="3947"/>
              </a:lnSpc>
            </a:pPr>
            <a:r>
              <a:rPr lang="en-US" sz="2631">
                <a:solidFill>
                  <a:srgbClr val="FFFFFF"/>
                </a:solidFill>
                <a:latin typeface="Open Sans"/>
                <a:ea typeface="Open Sans"/>
                <a:cs typeface="Open Sans"/>
                <a:sym typeface="Open Sans"/>
              </a:rPr>
              <a:t>Many</a:t>
            </a:r>
            <a:r>
              <a:rPr lang="en-US" sz="2631">
                <a:solidFill>
                  <a:srgbClr val="FFFFFF"/>
                </a:solidFill>
                <a:latin typeface="Open Sans"/>
                <a:ea typeface="Open Sans"/>
                <a:cs typeface="Open Sans"/>
                <a:sym typeface="Open Sans"/>
              </a:rPr>
              <a:t> platforms already include built-in automation:</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Monday.com automations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HubSpo</a:t>
            </a:r>
            <a:r>
              <a:rPr lang="en-US" sz="2631">
                <a:solidFill>
                  <a:srgbClr val="FFFFFF"/>
                </a:solidFill>
                <a:latin typeface="Open Sans"/>
                <a:ea typeface="Open Sans"/>
                <a:cs typeface="Open Sans"/>
                <a:sym typeface="Open Sans"/>
              </a:rPr>
              <a:t>t workflows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Trello rules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Pipedrive automations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Microsoft Power Aut</a:t>
            </a:r>
            <a:r>
              <a:rPr lang="en-US" sz="2631">
                <a:solidFill>
                  <a:srgbClr val="FFFFFF"/>
                </a:solidFill>
                <a:latin typeface="Open Sans"/>
                <a:ea typeface="Open Sans"/>
                <a:cs typeface="Open Sans"/>
                <a:sym typeface="Open Sans"/>
              </a:rPr>
              <a:t>omate inside 365</a:t>
            </a:r>
          </a:p>
          <a:p>
            <a:pPr algn="l">
              <a:lnSpc>
                <a:spcPts val="3947"/>
              </a:lnSpc>
            </a:pPr>
          </a:p>
          <a:p>
            <a:pPr algn="l">
              <a:lnSpc>
                <a:spcPts val="3947"/>
              </a:lnSpc>
            </a:pPr>
            <a:r>
              <a:rPr lang="en-US" sz="2631">
                <a:solidFill>
                  <a:srgbClr val="FFFFFF"/>
                </a:solidFill>
                <a:latin typeface="Open Sans"/>
                <a:ea typeface="Open Sans"/>
                <a:cs typeface="Open Sans"/>
                <a:sym typeface="Open Sans"/>
              </a:rPr>
              <a:t>Befor</a:t>
            </a:r>
            <a:r>
              <a:rPr lang="en-US" sz="2631">
                <a:solidFill>
                  <a:srgbClr val="FFFFFF"/>
                </a:solidFill>
                <a:latin typeface="Open Sans"/>
                <a:ea typeface="Open Sans"/>
                <a:cs typeface="Open Sans"/>
                <a:sym typeface="Open Sans"/>
              </a:rPr>
              <a:t>e adding Zapier or Make…</a:t>
            </a:r>
          </a:p>
          <a:p>
            <a:pPr algn="l">
              <a:lnSpc>
                <a:spcPts val="3947"/>
              </a:lnSpc>
            </a:pPr>
            <a:r>
              <a:rPr lang="en-US" sz="2631">
                <a:solidFill>
                  <a:srgbClr val="FFFFFF"/>
                </a:solidFill>
                <a:latin typeface="Open Sans"/>
                <a:ea typeface="Open Sans"/>
                <a:cs typeface="Open Sans"/>
                <a:sym typeface="Open Sans"/>
              </a:rPr>
              <a:t>You need </a:t>
            </a:r>
            <a:r>
              <a:rPr lang="en-US" sz="2631">
                <a:solidFill>
                  <a:srgbClr val="FFFFFF"/>
                </a:solidFill>
                <a:latin typeface="Open Sans"/>
                <a:ea typeface="Open Sans"/>
                <a:cs typeface="Open Sans"/>
                <a:sym typeface="Open Sans"/>
              </a:rPr>
              <a:t>to know what’s</a:t>
            </a:r>
            <a:r>
              <a:rPr lang="en-US" sz="2631">
                <a:solidFill>
                  <a:srgbClr val="FFFFFF"/>
                </a:solidFill>
                <a:latin typeface="Open Sans"/>
                <a:ea typeface="Open Sans"/>
                <a:cs typeface="Open Sans"/>
                <a:sym typeface="Open Sans"/>
              </a:rPr>
              <a:t> already running.</a:t>
            </a:r>
          </a:p>
          <a:p>
            <a:pPr algn="l">
              <a:lnSpc>
                <a:spcPts val="3947"/>
              </a:lnSpc>
              <a:spcBef>
                <a:spcPct val="0"/>
              </a:spcBef>
            </a:pPr>
          </a:p>
        </p:txBody>
      </p:sp>
      <p:sp>
        <p:nvSpPr>
          <p:cNvPr name="TextBox 10" id="10"/>
          <p:cNvSpPr txBox="true"/>
          <p:nvPr/>
        </p:nvSpPr>
        <p:spPr>
          <a:xfrm rot="0">
            <a:off x="1028700" y="1028700"/>
            <a:ext cx="7559339" cy="18288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Managing Your Flows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grpSp>
        <p:nvGrpSpPr>
          <p:cNvPr name="Group 2" id="2"/>
          <p:cNvGrpSpPr/>
          <p:nvPr/>
        </p:nvGrpSpPr>
        <p:grpSpPr>
          <a:xfrm rot="0">
            <a:off x="12986968" y="0"/>
            <a:ext cx="5301032" cy="10287000"/>
            <a:chOff x="0" y="0"/>
            <a:chExt cx="1396157" cy="2709333"/>
          </a:xfrm>
        </p:grpSpPr>
        <p:sp>
          <p:nvSpPr>
            <p:cNvPr name="Freeform 3" id="3"/>
            <p:cNvSpPr/>
            <p:nvPr/>
          </p:nvSpPr>
          <p:spPr>
            <a:xfrm flipH="false" flipV="false" rot="0">
              <a:off x="0" y="0"/>
              <a:ext cx="1396157" cy="2709333"/>
            </a:xfrm>
            <a:custGeom>
              <a:avLst/>
              <a:gdLst/>
              <a:ahLst/>
              <a:cxnLst/>
              <a:rect r="r" b="b" t="t" l="l"/>
              <a:pathLst>
                <a:path h="2709333" w="1396157">
                  <a:moveTo>
                    <a:pt x="0" y="0"/>
                  </a:moveTo>
                  <a:lnTo>
                    <a:pt x="1396157" y="0"/>
                  </a:lnTo>
                  <a:lnTo>
                    <a:pt x="1396157" y="2709333"/>
                  </a:lnTo>
                  <a:lnTo>
                    <a:pt x="0" y="2709333"/>
                  </a:lnTo>
                  <a:close/>
                </a:path>
              </a:pathLst>
            </a:custGeom>
            <a:solidFill>
              <a:srgbClr val="FFFFFF"/>
            </a:solidFill>
          </p:spPr>
        </p:sp>
        <p:sp>
          <p:nvSpPr>
            <p:cNvPr name="TextBox 4" id="4"/>
            <p:cNvSpPr txBox="true"/>
            <p:nvPr/>
          </p:nvSpPr>
          <p:spPr>
            <a:xfrm>
              <a:off x="0" y="-38100"/>
              <a:ext cx="1396157" cy="2747433"/>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13850720" y="8133168"/>
            <a:ext cx="3573528" cy="1639356"/>
          </a:xfrm>
          <a:custGeom>
            <a:avLst/>
            <a:gdLst/>
            <a:ahLst/>
            <a:cxnLst/>
            <a:rect r="r" b="b" t="t" l="l"/>
            <a:pathLst>
              <a:path h="1639356" w="3573528">
                <a:moveTo>
                  <a:pt x="0" y="0"/>
                </a:moveTo>
                <a:lnTo>
                  <a:pt x="3573528" y="0"/>
                </a:lnTo>
                <a:lnTo>
                  <a:pt x="3573528" y="1639356"/>
                </a:lnTo>
                <a:lnTo>
                  <a:pt x="0" y="1639356"/>
                </a:lnTo>
                <a:lnTo>
                  <a:pt x="0" y="0"/>
                </a:lnTo>
                <a:close/>
              </a:path>
            </a:pathLst>
          </a:custGeom>
          <a:blipFill>
            <a:blip r:embed="rId3"/>
            <a:stretch>
              <a:fillRect l="0" t="0" r="0" b="0"/>
            </a:stretch>
          </a:blipFill>
        </p:spPr>
      </p:sp>
      <p:sp>
        <p:nvSpPr>
          <p:cNvPr name="Freeform 6" id="6"/>
          <p:cNvSpPr/>
          <p:nvPr/>
        </p:nvSpPr>
        <p:spPr>
          <a:xfrm flipH="false" flipV="false" rot="0">
            <a:off x="13687893" y="1278667"/>
            <a:ext cx="3653881" cy="1036789"/>
          </a:xfrm>
          <a:custGeom>
            <a:avLst/>
            <a:gdLst/>
            <a:ahLst/>
            <a:cxnLst/>
            <a:rect r="r" b="b" t="t" l="l"/>
            <a:pathLst>
              <a:path h="1036789" w="3653881">
                <a:moveTo>
                  <a:pt x="0" y="0"/>
                </a:moveTo>
                <a:lnTo>
                  <a:pt x="3653881" y="0"/>
                </a:lnTo>
                <a:lnTo>
                  <a:pt x="3653881" y="1036789"/>
                </a:lnTo>
                <a:lnTo>
                  <a:pt x="0" y="1036789"/>
                </a:lnTo>
                <a:lnTo>
                  <a:pt x="0" y="0"/>
                </a:lnTo>
                <a:close/>
              </a:path>
            </a:pathLst>
          </a:custGeom>
          <a:blipFill>
            <a:blip r:embed="rId4"/>
            <a:stretch>
              <a:fillRect l="0" t="0" r="0" b="0"/>
            </a:stretch>
          </a:blipFill>
        </p:spPr>
      </p:sp>
      <p:sp>
        <p:nvSpPr>
          <p:cNvPr name="Freeform 7" id="7"/>
          <p:cNvSpPr/>
          <p:nvPr/>
        </p:nvSpPr>
        <p:spPr>
          <a:xfrm flipH="false" flipV="false" rot="0">
            <a:off x="13687893" y="3260762"/>
            <a:ext cx="3653881" cy="1461553"/>
          </a:xfrm>
          <a:custGeom>
            <a:avLst/>
            <a:gdLst/>
            <a:ahLst/>
            <a:cxnLst/>
            <a:rect r="r" b="b" t="t" l="l"/>
            <a:pathLst>
              <a:path h="1461553" w="3653881">
                <a:moveTo>
                  <a:pt x="0" y="0"/>
                </a:moveTo>
                <a:lnTo>
                  <a:pt x="3653881" y="0"/>
                </a:lnTo>
                <a:lnTo>
                  <a:pt x="3653881" y="1461552"/>
                </a:lnTo>
                <a:lnTo>
                  <a:pt x="0" y="1461552"/>
                </a:lnTo>
                <a:lnTo>
                  <a:pt x="0" y="0"/>
                </a:lnTo>
                <a:close/>
              </a:path>
            </a:pathLst>
          </a:custGeom>
          <a:blipFill>
            <a:blip r:embed="rId5"/>
            <a:stretch>
              <a:fillRect l="0" t="0" r="0" b="0"/>
            </a:stretch>
          </a:blipFill>
        </p:spPr>
      </p:sp>
      <p:sp>
        <p:nvSpPr>
          <p:cNvPr name="Freeform 8" id="8"/>
          <p:cNvSpPr/>
          <p:nvPr/>
        </p:nvSpPr>
        <p:spPr>
          <a:xfrm flipH="false" flipV="false" rot="0">
            <a:off x="13605419" y="5954908"/>
            <a:ext cx="3818829" cy="787634"/>
          </a:xfrm>
          <a:custGeom>
            <a:avLst/>
            <a:gdLst/>
            <a:ahLst/>
            <a:cxnLst/>
            <a:rect r="r" b="b" t="t" l="l"/>
            <a:pathLst>
              <a:path h="787634" w="3818829">
                <a:moveTo>
                  <a:pt x="0" y="0"/>
                </a:moveTo>
                <a:lnTo>
                  <a:pt x="3818829" y="0"/>
                </a:lnTo>
                <a:lnTo>
                  <a:pt x="3818829" y="787634"/>
                </a:lnTo>
                <a:lnTo>
                  <a:pt x="0" y="787634"/>
                </a:lnTo>
                <a:lnTo>
                  <a:pt x="0" y="0"/>
                </a:lnTo>
                <a:close/>
              </a:path>
            </a:pathLst>
          </a:custGeom>
          <a:blipFill>
            <a:blip r:embed="rId6"/>
            <a:stretch>
              <a:fillRect l="0" t="0" r="0" b="0"/>
            </a:stretch>
          </a:blipFill>
        </p:spPr>
      </p:sp>
      <p:sp>
        <p:nvSpPr>
          <p:cNvPr name="TextBox 9" id="9"/>
          <p:cNvSpPr txBox="true"/>
          <p:nvPr/>
        </p:nvSpPr>
        <p:spPr>
          <a:xfrm rot="0">
            <a:off x="1028700" y="3184562"/>
            <a:ext cx="7692689" cy="6869047"/>
          </a:xfrm>
          <a:prstGeom prst="rect">
            <a:avLst/>
          </a:prstGeom>
        </p:spPr>
        <p:txBody>
          <a:bodyPr anchor="t" rtlCol="false" tIns="0" lIns="0" bIns="0" rIns="0">
            <a:spAutoFit/>
          </a:bodyPr>
          <a:lstStyle/>
          <a:p>
            <a:pPr algn="l">
              <a:lnSpc>
                <a:spcPts val="3947"/>
              </a:lnSpc>
            </a:pPr>
            <a:r>
              <a:rPr lang="en-US" sz="2631">
                <a:solidFill>
                  <a:srgbClr val="FFFFFF"/>
                </a:solidFill>
                <a:latin typeface="Open Sans"/>
                <a:ea typeface="Open Sans"/>
                <a:cs typeface="Open Sans"/>
                <a:sym typeface="Open Sans"/>
              </a:rPr>
              <a:t>If you</a:t>
            </a:r>
            <a:r>
              <a:rPr lang="en-US" sz="2631">
                <a:solidFill>
                  <a:srgbClr val="FFFFFF"/>
                </a:solidFill>
                <a:latin typeface="Open Sans"/>
                <a:ea typeface="Open Sans"/>
                <a:cs typeface="Open Sans"/>
                <a:sym typeface="Open Sans"/>
              </a:rPr>
              <a:t> don’t track your automations, you can:</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Duplica</a:t>
            </a:r>
            <a:r>
              <a:rPr lang="en-US" sz="2631">
                <a:solidFill>
                  <a:srgbClr val="FFFFFF"/>
                </a:solidFill>
                <a:latin typeface="Open Sans"/>
                <a:ea typeface="Open Sans"/>
                <a:cs typeface="Open Sans"/>
                <a:sym typeface="Open Sans"/>
              </a:rPr>
              <a:t>te the same workflow in multiple systems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Trigger the same action twice</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Create automation loops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Ove</a:t>
            </a:r>
            <a:r>
              <a:rPr lang="en-US" sz="2631">
                <a:solidFill>
                  <a:srgbClr val="FFFFFF"/>
                </a:solidFill>
                <a:latin typeface="Open Sans"/>
                <a:ea typeface="Open Sans"/>
                <a:cs typeface="Open Sans"/>
                <a:sym typeface="Open Sans"/>
              </a:rPr>
              <a:t>rwrite data unintenti</a:t>
            </a:r>
            <a:r>
              <a:rPr lang="en-US" sz="2631">
                <a:solidFill>
                  <a:srgbClr val="FFFFFF"/>
                </a:solidFill>
                <a:latin typeface="Open Sans"/>
                <a:ea typeface="Open Sans"/>
                <a:cs typeface="Open Sans"/>
                <a:sym typeface="Open Sans"/>
              </a:rPr>
              <a:t>onally</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Waste money on unnecessary tasks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Confuse your team</a:t>
            </a:r>
          </a:p>
          <a:p>
            <a:pPr algn="l">
              <a:lnSpc>
                <a:spcPts val="3947"/>
              </a:lnSpc>
            </a:pPr>
          </a:p>
          <a:p>
            <a:pPr algn="l">
              <a:lnSpc>
                <a:spcPts val="3947"/>
              </a:lnSpc>
            </a:pPr>
            <a:r>
              <a:rPr lang="en-US" sz="2631">
                <a:solidFill>
                  <a:srgbClr val="FFFFFF"/>
                </a:solidFill>
                <a:latin typeface="Open Sans"/>
                <a:ea typeface="Open Sans"/>
                <a:cs typeface="Open Sans"/>
                <a:sym typeface="Open Sans"/>
              </a:rPr>
              <a:t>Exampl</a:t>
            </a:r>
            <a:r>
              <a:rPr lang="en-US" sz="2631">
                <a:solidFill>
                  <a:srgbClr val="FFFFFF"/>
                </a:solidFill>
                <a:latin typeface="Open Sans"/>
                <a:ea typeface="Open Sans"/>
                <a:cs typeface="Open Sans"/>
                <a:sym typeface="Open Sans"/>
              </a:rPr>
              <a:t>e:</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HubSpot cr</a:t>
            </a:r>
            <a:r>
              <a:rPr lang="en-US" sz="2631">
                <a:solidFill>
                  <a:srgbClr val="FFFFFF"/>
                </a:solidFill>
                <a:latin typeface="Open Sans"/>
                <a:ea typeface="Open Sans"/>
                <a:cs typeface="Open Sans"/>
                <a:sym typeface="Open Sans"/>
              </a:rPr>
              <a:t>eates a deal → Zapier sends email</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But HubSpot also sends an email in</a:t>
            </a:r>
            <a:r>
              <a:rPr lang="en-US" sz="2631">
                <a:solidFill>
                  <a:srgbClr val="FFFFFF"/>
                </a:solidFill>
                <a:latin typeface="Open Sans"/>
                <a:ea typeface="Open Sans"/>
                <a:cs typeface="Open Sans"/>
                <a:sym typeface="Open Sans"/>
              </a:rPr>
              <a:t>ternally</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Now people receive two emails</a:t>
            </a:r>
          </a:p>
          <a:p>
            <a:pPr algn="l">
              <a:lnSpc>
                <a:spcPts val="3947"/>
              </a:lnSpc>
              <a:spcBef>
                <a:spcPct val="0"/>
              </a:spcBef>
            </a:pPr>
          </a:p>
        </p:txBody>
      </p:sp>
      <p:sp>
        <p:nvSpPr>
          <p:cNvPr name="TextBox 10" id="10"/>
          <p:cNvSpPr txBox="true"/>
          <p:nvPr/>
        </p:nvSpPr>
        <p:spPr>
          <a:xfrm rot="0">
            <a:off x="1028700" y="1028700"/>
            <a:ext cx="7559339" cy="18288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Managing Your Flows</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028700" y="3942566"/>
            <a:ext cx="7692689" cy="5884317"/>
          </a:xfrm>
          <a:prstGeom prst="rect">
            <a:avLst/>
          </a:prstGeom>
        </p:spPr>
        <p:txBody>
          <a:bodyPr anchor="t" rtlCol="false" tIns="0" lIns="0" bIns="0" rIns="0">
            <a:spAutoFit/>
          </a:bodyPr>
          <a:lstStyle/>
          <a:p>
            <a:pPr algn="l">
              <a:lnSpc>
                <a:spcPts val="3947"/>
              </a:lnSpc>
            </a:pPr>
            <a:r>
              <a:rPr lang="en-US" sz="2631">
                <a:solidFill>
                  <a:srgbClr val="FFFFFF"/>
                </a:solidFill>
                <a:latin typeface="Open Sans"/>
                <a:ea typeface="Open Sans"/>
                <a:cs typeface="Open Sans"/>
                <a:sym typeface="Open Sans"/>
              </a:rPr>
              <a:t>Don’t begin with:</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“What can this tool do?”</a:t>
            </a:r>
          </a:p>
          <a:p>
            <a:pPr algn="l">
              <a:lnSpc>
                <a:spcPts val="3947"/>
              </a:lnSpc>
            </a:pPr>
            <a:r>
              <a:rPr lang="en-US" sz="2631">
                <a:solidFill>
                  <a:srgbClr val="FFFFFF"/>
                </a:solidFill>
                <a:latin typeface="Open Sans"/>
                <a:ea typeface="Open Sans"/>
                <a:cs typeface="Open Sans"/>
                <a:sym typeface="Open Sans"/>
              </a:rPr>
              <a:t>Start with:</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“What annoys us every</a:t>
            </a:r>
            <a:r>
              <a:rPr lang="en-US" sz="2631">
                <a:solidFill>
                  <a:srgbClr val="FFFFFF"/>
                </a:solidFill>
                <a:latin typeface="Open Sans"/>
                <a:ea typeface="Open Sans"/>
                <a:cs typeface="Open Sans"/>
                <a:sym typeface="Open Sans"/>
              </a:rPr>
              <a:t> week?”</a:t>
            </a:r>
          </a:p>
          <a:p>
            <a:pPr algn="l">
              <a:lnSpc>
                <a:spcPts val="3947"/>
              </a:lnSpc>
            </a:pPr>
            <a:r>
              <a:rPr lang="en-US" sz="2631">
                <a:solidFill>
                  <a:srgbClr val="FFFFFF"/>
                </a:solidFill>
                <a:latin typeface="Open Sans"/>
                <a:ea typeface="Open Sans"/>
                <a:cs typeface="Open Sans"/>
                <a:sym typeface="Open Sans"/>
              </a:rPr>
              <a:t>Look for:</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Repeated data entry</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Manual notifications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Chasing updates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Copying information between systems</a:t>
            </a:r>
          </a:p>
          <a:p>
            <a:pPr algn="l">
              <a:lnSpc>
                <a:spcPts val="3947"/>
              </a:lnSpc>
            </a:pPr>
          </a:p>
          <a:p>
            <a:pPr algn="l">
              <a:lnSpc>
                <a:spcPts val="3947"/>
              </a:lnSpc>
            </a:pPr>
            <a:r>
              <a:rPr lang="en-US" sz="2631">
                <a:solidFill>
                  <a:srgbClr val="FFFFFF"/>
                </a:solidFill>
                <a:latin typeface="Open Sans"/>
                <a:ea typeface="Open Sans"/>
                <a:cs typeface="Open Sans"/>
                <a:sym typeface="Open Sans"/>
              </a:rPr>
              <a:t>Automate one painful process first.</a:t>
            </a:r>
          </a:p>
          <a:p>
            <a:pPr algn="l" marL="568159" indent="-284079" lvl="1">
              <a:lnSpc>
                <a:spcPts val="3947"/>
              </a:lnSpc>
              <a:spcBef>
                <a:spcPct val="0"/>
              </a:spcBef>
              <a:buFont typeface="Arial"/>
              <a:buChar char="•"/>
            </a:pPr>
            <a:r>
              <a:rPr lang="en-US" sz="2631">
                <a:solidFill>
                  <a:srgbClr val="FFFFFF"/>
                </a:solidFill>
                <a:latin typeface="Open Sans"/>
                <a:ea typeface="Open Sans"/>
                <a:cs typeface="Open Sans"/>
                <a:sym typeface="Open Sans"/>
              </a:rPr>
              <a:t>Small win → confidence → momentum.</a:t>
            </a:r>
          </a:p>
        </p:txBody>
      </p:sp>
      <p:sp>
        <p:nvSpPr>
          <p:cNvPr name="TextBox 3" id="3"/>
          <p:cNvSpPr txBox="true"/>
          <p:nvPr/>
        </p:nvSpPr>
        <p:spPr>
          <a:xfrm rot="0">
            <a:off x="1028700" y="1028700"/>
            <a:ext cx="7870052" cy="27432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Start With Frustration, Not Features</a:t>
            </a:r>
          </a:p>
        </p:txBody>
      </p:sp>
      <p:grpSp>
        <p:nvGrpSpPr>
          <p:cNvPr name="Group 4" id="4"/>
          <p:cNvGrpSpPr/>
          <p:nvPr/>
        </p:nvGrpSpPr>
        <p:grpSpPr>
          <a:xfrm rot="0">
            <a:off x="9144000" y="0"/>
            <a:ext cx="9144000" cy="10287000"/>
            <a:chOff x="0" y="0"/>
            <a:chExt cx="12192000" cy="13716000"/>
          </a:xfrm>
        </p:grpSpPr>
        <p:pic>
          <p:nvPicPr>
            <p:cNvPr name="Picture 5" id="5"/>
            <p:cNvPicPr>
              <a:picLocks noChangeAspect="true"/>
            </p:cNvPicPr>
            <p:nvPr/>
          </p:nvPicPr>
          <p:blipFill>
            <a:blip r:embed="rId3"/>
            <a:srcRect l="20333" t="0" r="20333" b="0"/>
            <a:stretch>
              <a:fillRect/>
            </a:stretch>
          </p:blipFill>
          <p:spPr>
            <a:xfrm flipH="false" flipV="false">
              <a:off x="0" y="0"/>
              <a:ext cx="12192000" cy="13716000"/>
            </a:xfrm>
            <a:prstGeom prst="rect">
              <a:avLst/>
            </a:prstGeom>
          </p:spPr>
        </p:pic>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028700" y="3840815"/>
            <a:ext cx="7692689" cy="5884317"/>
          </a:xfrm>
          <a:prstGeom prst="rect">
            <a:avLst/>
          </a:prstGeom>
        </p:spPr>
        <p:txBody>
          <a:bodyPr anchor="t" rtlCol="false" tIns="0" lIns="0" bIns="0" rIns="0">
            <a:spAutoFit/>
          </a:bodyPr>
          <a:lstStyle/>
          <a:p>
            <a:pPr algn="l">
              <a:lnSpc>
                <a:spcPts val="3947"/>
              </a:lnSpc>
            </a:pPr>
            <a:r>
              <a:rPr lang="en-US" sz="2631">
                <a:solidFill>
                  <a:srgbClr val="FFFFFF"/>
                </a:solidFill>
                <a:latin typeface="Open Sans"/>
                <a:ea typeface="Open Sans"/>
                <a:cs typeface="Open Sans"/>
                <a:sym typeface="Open Sans"/>
              </a:rPr>
              <a:t>Automation does</a:t>
            </a:r>
            <a:r>
              <a:rPr lang="en-US" sz="2631">
                <a:solidFill>
                  <a:srgbClr val="FFFFFF"/>
                </a:solidFill>
                <a:latin typeface="Open Sans"/>
                <a:ea typeface="Open Sans"/>
                <a:cs typeface="Open Sans"/>
                <a:sym typeface="Open Sans"/>
              </a:rPr>
              <a:t> not fix a broken process.</a:t>
            </a:r>
          </a:p>
          <a:p>
            <a:pPr algn="l">
              <a:lnSpc>
                <a:spcPts val="3947"/>
              </a:lnSpc>
            </a:pPr>
          </a:p>
          <a:p>
            <a:pPr algn="l">
              <a:lnSpc>
                <a:spcPts val="3947"/>
              </a:lnSpc>
            </a:pPr>
            <a:r>
              <a:rPr lang="en-US" sz="2631">
                <a:solidFill>
                  <a:srgbClr val="FFFFFF"/>
                </a:solidFill>
                <a:latin typeface="Open Sans"/>
                <a:ea typeface="Open Sans"/>
                <a:cs typeface="Open Sans"/>
                <a:sym typeface="Open Sans"/>
              </a:rPr>
              <a:t>If yo</a:t>
            </a:r>
            <a:r>
              <a:rPr lang="en-US" sz="2631">
                <a:solidFill>
                  <a:srgbClr val="FFFFFF"/>
                </a:solidFill>
                <a:latin typeface="Open Sans"/>
                <a:ea typeface="Open Sans"/>
                <a:cs typeface="Open Sans"/>
                <a:sym typeface="Open Sans"/>
              </a:rPr>
              <a:t>ur sales process is unclear, automation will just make the confusion faster.</a:t>
            </a:r>
          </a:p>
          <a:p>
            <a:pPr algn="l">
              <a:lnSpc>
                <a:spcPts val="3947"/>
              </a:lnSpc>
            </a:pPr>
          </a:p>
          <a:p>
            <a:pPr algn="l">
              <a:lnSpc>
                <a:spcPts val="3947"/>
              </a:lnSpc>
            </a:pPr>
            <a:r>
              <a:rPr lang="en-US" sz="2631">
                <a:solidFill>
                  <a:srgbClr val="FFFFFF"/>
                </a:solidFill>
                <a:latin typeface="Open Sans"/>
                <a:ea typeface="Open Sans"/>
                <a:cs typeface="Open Sans"/>
                <a:sym typeface="Open Sans"/>
              </a:rPr>
              <a:t>Map the process on paper first:</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Trigger</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Steps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Decision points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Outcome</a:t>
            </a:r>
          </a:p>
          <a:p>
            <a:pPr algn="l">
              <a:lnSpc>
                <a:spcPts val="3947"/>
              </a:lnSpc>
            </a:pPr>
          </a:p>
          <a:p>
            <a:pPr algn="l">
              <a:lnSpc>
                <a:spcPts val="3947"/>
              </a:lnSpc>
              <a:spcBef>
                <a:spcPct val="0"/>
              </a:spcBef>
            </a:pPr>
            <a:r>
              <a:rPr lang="en-US" sz="2631">
                <a:solidFill>
                  <a:srgbClr val="FFFFFF"/>
                </a:solidFill>
                <a:latin typeface="Open Sans"/>
                <a:ea typeface="Open Sans"/>
                <a:cs typeface="Open Sans"/>
                <a:sym typeface="Open Sans"/>
              </a:rPr>
              <a:t>Then automate it.</a:t>
            </a:r>
          </a:p>
        </p:txBody>
      </p:sp>
      <p:sp>
        <p:nvSpPr>
          <p:cNvPr name="TextBox 3" id="3"/>
          <p:cNvSpPr txBox="true"/>
          <p:nvPr/>
        </p:nvSpPr>
        <p:spPr>
          <a:xfrm rot="0">
            <a:off x="1028700" y="1028700"/>
            <a:ext cx="7870052" cy="27432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Fix the Process Before You Automate It</a:t>
            </a:r>
          </a:p>
        </p:txBody>
      </p:sp>
      <p:grpSp>
        <p:nvGrpSpPr>
          <p:cNvPr name="Group 4" id="4"/>
          <p:cNvGrpSpPr/>
          <p:nvPr/>
        </p:nvGrpSpPr>
        <p:grpSpPr>
          <a:xfrm rot="0">
            <a:off x="9144000" y="0"/>
            <a:ext cx="9144000" cy="10287000"/>
            <a:chOff x="0" y="0"/>
            <a:chExt cx="12192000" cy="13716000"/>
          </a:xfrm>
        </p:grpSpPr>
        <p:pic>
          <p:nvPicPr>
            <p:cNvPr name="Picture 5" id="5"/>
            <p:cNvPicPr>
              <a:picLocks noChangeAspect="true"/>
            </p:cNvPicPr>
            <p:nvPr/>
          </p:nvPicPr>
          <p:blipFill>
            <a:blip r:embed="rId3"/>
            <a:srcRect l="20333" t="0" r="20333" b="0"/>
            <a:stretch>
              <a:fillRect/>
            </a:stretch>
          </p:blipFill>
          <p:spPr>
            <a:xfrm flipH="false" flipV="false">
              <a:off x="0" y="0"/>
              <a:ext cx="12192000" cy="13716000"/>
            </a:xfrm>
            <a:prstGeom prst="rect">
              <a:avLst/>
            </a:prstGeom>
          </p:spPr>
        </p:pic>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Freeform 2" id="2"/>
          <p:cNvSpPr/>
          <p:nvPr/>
        </p:nvSpPr>
        <p:spPr>
          <a:xfrm flipH="false" flipV="false" rot="0">
            <a:off x="-12157165" y="0"/>
            <a:ext cx="30445165" cy="13167534"/>
          </a:xfrm>
          <a:custGeom>
            <a:avLst/>
            <a:gdLst/>
            <a:ahLst/>
            <a:cxnLst/>
            <a:rect r="r" b="b" t="t" l="l"/>
            <a:pathLst>
              <a:path h="13167534" w="30445165">
                <a:moveTo>
                  <a:pt x="0" y="0"/>
                </a:moveTo>
                <a:lnTo>
                  <a:pt x="30445165" y="0"/>
                </a:lnTo>
                <a:lnTo>
                  <a:pt x="30445165" y="13167534"/>
                </a:lnTo>
                <a:lnTo>
                  <a:pt x="0" y="13167534"/>
                </a:lnTo>
                <a:lnTo>
                  <a:pt x="0" y="0"/>
                </a:lnTo>
                <a:close/>
              </a:path>
            </a:pathLst>
          </a:custGeom>
          <a:blipFill>
            <a:blip r:embed="rId3"/>
            <a:stretch>
              <a:fillRect l="0" t="0" r="0" b="0"/>
            </a:stretch>
          </a:blipFill>
        </p:spPr>
      </p:sp>
      <p:sp>
        <p:nvSpPr>
          <p:cNvPr name="Freeform 3" id="3"/>
          <p:cNvSpPr/>
          <p:nvPr/>
        </p:nvSpPr>
        <p:spPr>
          <a:xfrm flipH="false" flipV="false" rot="0">
            <a:off x="13534639" y="1028700"/>
            <a:ext cx="3724661" cy="781695"/>
          </a:xfrm>
          <a:custGeom>
            <a:avLst/>
            <a:gdLst/>
            <a:ahLst/>
            <a:cxnLst/>
            <a:rect r="r" b="b" t="t" l="l"/>
            <a:pathLst>
              <a:path h="781695" w="3724661">
                <a:moveTo>
                  <a:pt x="0" y="0"/>
                </a:moveTo>
                <a:lnTo>
                  <a:pt x="3724661" y="0"/>
                </a:lnTo>
                <a:lnTo>
                  <a:pt x="3724661" y="781695"/>
                </a:lnTo>
                <a:lnTo>
                  <a:pt x="0" y="781695"/>
                </a:lnTo>
                <a:lnTo>
                  <a:pt x="0" y="0"/>
                </a:lnTo>
                <a:close/>
              </a:path>
            </a:pathLst>
          </a:custGeom>
          <a:blipFill>
            <a:blip r:embed="rId4"/>
            <a:stretch>
              <a:fillRect l="0" t="0" r="0" b="0"/>
            </a:stretch>
          </a:blipFill>
        </p:spPr>
      </p:sp>
      <p:sp>
        <p:nvSpPr>
          <p:cNvPr name="TextBox 4" id="4"/>
          <p:cNvSpPr txBox="true"/>
          <p:nvPr/>
        </p:nvSpPr>
        <p:spPr>
          <a:xfrm rot="0">
            <a:off x="3354497" y="3121025"/>
            <a:ext cx="11579006" cy="3835399"/>
          </a:xfrm>
          <a:prstGeom prst="rect">
            <a:avLst/>
          </a:prstGeom>
        </p:spPr>
        <p:txBody>
          <a:bodyPr anchor="t" rtlCol="false" tIns="0" lIns="0" bIns="0" rIns="0">
            <a:spAutoFit/>
          </a:bodyPr>
          <a:lstStyle/>
          <a:p>
            <a:pPr algn="ctr">
              <a:lnSpc>
                <a:spcPts val="15400"/>
              </a:lnSpc>
            </a:pPr>
            <a:r>
              <a:rPr lang="en-US" sz="11000" b="true">
                <a:solidFill>
                  <a:srgbClr val="FFFFFF"/>
                </a:solidFill>
                <a:latin typeface="FS Albert Arabic Bold"/>
                <a:ea typeface="FS Albert Arabic Bold"/>
                <a:cs typeface="FS Albert Arabic Bold"/>
                <a:sym typeface="FS Albert Arabic Bold"/>
              </a:rPr>
              <a:t>Thank You</a:t>
            </a:r>
          </a:p>
          <a:p>
            <a:pPr algn="ctr">
              <a:lnSpc>
                <a:spcPts val="15400"/>
              </a:lnSpc>
            </a:pPr>
            <a:r>
              <a:rPr lang="en-US" sz="11000">
                <a:solidFill>
                  <a:srgbClr val="FFFFFF"/>
                </a:solidFill>
                <a:latin typeface="FS Albert Arabic"/>
                <a:ea typeface="FS Albert Arabic"/>
                <a:cs typeface="FS Albert Arabic"/>
                <a:sym typeface="FS Albert Arabic"/>
              </a:rPr>
              <a:t>Any Questions?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028700" y="3147972"/>
            <a:ext cx="7692689" cy="4407222"/>
          </a:xfrm>
          <a:prstGeom prst="rect">
            <a:avLst/>
          </a:prstGeom>
        </p:spPr>
        <p:txBody>
          <a:bodyPr anchor="t" rtlCol="false" tIns="0" lIns="0" bIns="0" rIns="0">
            <a:spAutoFit/>
          </a:bodyPr>
          <a:lstStyle/>
          <a:p>
            <a:pPr algn="l">
              <a:lnSpc>
                <a:spcPts val="3947"/>
              </a:lnSpc>
            </a:pPr>
            <a:r>
              <a:rPr lang="en-US" sz="2631">
                <a:solidFill>
                  <a:srgbClr val="FFFFFF"/>
                </a:solidFill>
                <a:latin typeface="Open Sans"/>
                <a:ea typeface="Open Sans"/>
                <a:cs typeface="Open Sans"/>
                <a:sym typeface="Open Sans"/>
              </a:rPr>
              <a:t>W</a:t>
            </a:r>
            <a:r>
              <a:rPr lang="en-US" sz="2631">
                <a:solidFill>
                  <a:srgbClr val="FFFFFF"/>
                </a:solidFill>
                <a:latin typeface="Open Sans"/>
                <a:ea typeface="Open Sans"/>
                <a:cs typeface="Open Sans"/>
                <a:sym typeface="Open Sans"/>
              </a:rPr>
              <a:t>e Bought the Tools… So Why Are We Busier Than Ev</a:t>
            </a:r>
            <a:r>
              <a:rPr lang="en-US" sz="2631">
                <a:solidFill>
                  <a:srgbClr val="FFFFFF"/>
                </a:solidFill>
                <a:latin typeface="Open Sans"/>
                <a:ea typeface="Open Sans"/>
                <a:cs typeface="Open Sans"/>
                <a:sym typeface="Open Sans"/>
              </a:rPr>
              <a:t>er?</a:t>
            </a:r>
          </a:p>
          <a:p>
            <a:pPr algn="l">
              <a:lnSpc>
                <a:spcPts val="3947"/>
              </a:lnSpc>
            </a:pPr>
          </a:p>
          <a:p>
            <a:pPr algn="l">
              <a:lnSpc>
                <a:spcPts val="3947"/>
              </a:lnSpc>
            </a:pPr>
            <a:r>
              <a:rPr lang="en-US" sz="2631">
                <a:solidFill>
                  <a:srgbClr val="FFFFFF"/>
                </a:solidFill>
                <a:latin typeface="Open Sans"/>
                <a:ea typeface="Open Sans"/>
                <a:cs typeface="Open Sans"/>
                <a:sym typeface="Open Sans"/>
              </a:rPr>
              <a:t>Over the past few weeks we’ve discussed:</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Project management tools (e.g. Monday.com)</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Productivity suites (Microsoft 365)</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Sales platforms (HubSpot / Pipedrive)</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Accounting software (Xero)</a:t>
            </a:r>
          </a:p>
          <a:p>
            <a:pPr algn="l" marL="568159" indent="-284079" lvl="1">
              <a:lnSpc>
                <a:spcPts val="3947"/>
              </a:lnSpc>
              <a:spcBef>
                <a:spcPct val="0"/>
              </a:spcBef>
              <a:buFont typeface="Arial"/>
              <a:buChar char="•"/>
            </a:pPr>
            <a:r>
              <a:rPr lang="en-US" sz="2631">
                <a:solidFill>
                  <a:srgbClr val="FFFFFF"/>
                </a:solidFill>
                <a:latin typeface="Open Sans"/>
                <a:ea typeface="Open Sans"/>
                <a:cs typeface="Open Sans"/>
                <a:sym typeface="Open Sans"/>
              </a:rPr>
              <a:t>Each system is brilliant at its job</a:t>
            </a:r>
          </a:p>
        </p:txBody>
      </p:sp>
      <p:sp>
        <p:nvSpPr>
          <p:cNvPr name="TextBox 3" id="3"/>
          <p:cNvSpPr txBox="true"/>
          <p:nvPr/>
        </p:nvSpPr>
        <p:spPr>
          <a:xfrm rot="0">
            <a:off x="1028700" y="1028700"/>
            <a:ext cx="7870052" cy="18288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The Efficiency Paradox</a:t>
            </a:r>
          </a:p>
        </p:txBody>
      </p:sp>
      <p:grpSp>
        <p:nvGrpSpPr>
          <p:cNvPr name="Group 4" id="4"/>
          <p:cNvGrpSpPr/>
          <p:nvPr/>
        </p:nvGrpSpPr>
        <p:grpSpPr>
          <a:xfrm rot="0">
            <a:off x="9144000" y="0"/>
            <a:ext cx="9144000" cy="10287000"/>
            <a:chOff x="0" y="0"/>
            <a:chExt cx="12192000" cy="13716000"/>
          </a:xfrm>
        </p:grpSpPr>
        <p:pic>
          <p:nvPicPr>
            <p:cNvPr name="Picture 5" id="5"/>
            <p:cNvPicPr>
              <a:picLocks noChangeAspect="true"/>
            </p:cNvPicPr>
            <p:nvPr/>
          </p:nvPicPr>
          <p:blipFill>
            <a:blip r:embed="rId3"/>
            <a:srcRect l="25000" t="0" r="25000" b="0"/>
            <a:stretch>
              <a:fillRect/>
            </a:stretch>
          </p:blipFill>
          <p:spPr>
            <a:xfrm flipH="false" flipV="false">
              <a:off x="0" y="0"/>
              <a:ext cx="12192000" cy="13716000"/>
            </a:xfrm>
            <a:prstGeom prst="rect">
              <a:avLst/>
            </a:prstGeom>
          </p:spPr>
        </p:pic>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028700" y="3147972"/>
            <a:ext cx="7692689" cy="6869047"/>
          </a:xfrm>
          <a:prstGeom prst="rect">
            <a:avLst/>
          </a:prstGeom>
        </p:spPr>
        <p:txBody>
          <a:bodyPr anchor="t" rtlCol="false" tIns="0" lIns="0" bIns="0" rIns="0">
            <a:spAutoFit/>
          </a:bodyPr>
          <a:lstStyle/>
          <a:p>
            <a:pPr algn="l">
              <a:lnSpc>
                <a:spcPts val="3947"/>
              </a:lnSpc>
            </a:pPr>
            <a:r>
              <a:rPr lang="en-US" sz="2631">
                <a:solidFill>
                  <a:srgbClr val="FFFFFF"/>
                </a:solidFill>
                <a:latin typeface="Open Sans"/>
                <a:ea typeface="Open Sans"/>
                <a:cs typeface="Open Sans"/>
                <a:sym typeface="Open Sans"/>
              </a:rPr>
              <a:t>W</a:t>
            </a:r>
            <a:r>
              <a:rPr lang="en-US" sz="2631">
                <a:solidFill>
                  <a:srgbClr val="FFFFFF"/>
                </a:solidFill>
                <a:latin typeface="Open Sans"/>
                <a:ea typeface="Open Sans"/>
                <a:cs typeface="Open Sans"/>
                <a:sym typeface="Open Sans"/>
              </a:rPr>
              <a:t>e Bought the Tools… So Why Are We Busier Than Ev</a:t>
            </a:r>
            <a:r>
              <a:rPr lang="en-US" sz="2631">
                <a:solidFill>
                  <a:srgbClr val="FFFFFF"/>
                </a:solidFill>
                <a:latin typeface="Open Sans"/>
                <a:ea typeface="Open Sans"/>
                <a:cs typeface="Open Sans"/>
                <a:sym typeface="Open Sans"/>
              </a:rPr>
              <a:t>er?</a:t>
            </a:r>
          </a:p>
          <a:p>
            <a:pPr algn="l">
              <a:lnSpc>
                <a:spcPts val="3947"/>
              </a:lnSpc>
            </a:pPr>
          </a:p>
          <a:p>
            <a:pPr algn="l">
              <a:lnSpc>
                <a:spcPts val="3947"/>
              </a:lnSpc>
            </a:pPr>
            <a:r>
              <a:rPr lang="en-US" sz="2631">
                <a:solidFill>
                  <a:srgbClr val="FFFFFF"/>
                </a:solidFill>
                <a:latin typeface="Open Sans"/>
                <a:ea typeface="Open Sans"/>
                <a:cs typeface="Open Sans"/>
                <a:sym typeface="Open Sans"/>
              </a:rPr>
              <a:t>But now we:</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Enter the same data multiple times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C</a:t>
            </a:r>
            <a:r>
              <a:rPr lang="en-US" sz="2631">
                <a:solidFill>
                  <a:srgbClr val="FFFFFF"/>
                </a:solidFill>
                <a:latin typeface="Open Sans"/>
                <a:ea typeface="Open Sans"/>
                <a:cs typeface="Open Sans"/>
                <a:sym typeface="Open Sans"/>
              </a:rPr>
              <a:t>opy information between systems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Manually notify colleagues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Chase admin that “falls between the gaps”</a:t>
            </a:r>
          </a:p>
          <a:p>
            <a:pPr algn="l">
              <a:lnSpc>
                <a:spcPts val="3947"/>
              </a:lnSpc>
            </a:pPr>
          </a:p>
          <a:p>
            <a:pPr algn="l">
              <a:lnSpc>
                <a:spcPts val="3947"/>
              </a:lnSpc>
            </a:pPr>
            <a:r>
              <a:rPr lang="en-US" sz="2631">
                <a:solidFill>
                  <a:srgbClr val="FFFFFF"/>
                </a:solidFill>
                <a:latin typeface="Open Sans"/>
                <a:ea typeface="Open Sans"/>
                <a:cs typeface="Open Sans"/>
                <a:sym typeface="Open Sans"/>
              </a:rPr>
              <a:t>The tools increase capability… but managing them can increase admin.</a:t>
            </a:r>
          </a:p>
          <a:p>
            <a:pPr algn="l">
              <a:lnSpc>
                <a:spcPts val="3947"/>
              </a:lnSpc>
            </a:pPr>
          </a:p>
          <a:p>
            <a:pPr algn="l">
              <a:lnSpc>
                <a:spcPts val="3947"/>
              </a:lnSpc>
            </a:pPr>
            <a:r>
              <a:rPr lang="en-US" sz="2631">
                <a:solidFill>
                  <a:srgbClr val="FFFFFF"/>
                </a:solidFill>
                <a:latin typeface="Open Sans"/>
                <a:ea typeface="Open Sans"/>
                <a:cs typeface="Open Sans"/>
                <a:sym typeface="Open Sans"/>
              </a:rPr>
              <a:t>That’s where automation platforms come in.</a:t>
            </a:r>
          </a:p>
          <a:p>
            <a:pPr algn="l">
              <a:lnSpc>
                <a:spcPts val="3947"/>
              </a:lnSpc>
              <a:spcBef>
                <a:spcPct val="0"/>
              </a:spcBef>
            </a:pPr>
          </a:p>
        </p:txBody>
      </p:sp>
      <p:sp>
        <p:nvSpPr>
          <p:cNvPr name="TextBox 3" id="3"/>
          <p:cNvSpPr txBox="true"/>
          <p:nvPr/>
        </p:nvSpPr>
        <p:spPr>
          <a:xfrm rot="0">
            <a:off x="1028700" y="1028700"/>
            <a:ext cx="7870052" cy="18288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The Efficiency Paradox</a:t>
            </a:r>
          </a:p>
        </p:txBody>
      </p:sp>
      <p:grpSp>
        <p:nvGrpSpPr>
          <p:cNvPr name="Group 4" id="4"/>
          <p:cNvGrpSpPr/>
          <p:nvPr/>
        </p:nvGrpSpPr>
        <p:grpSpPr>
          <a:xfrm rot="0">
            <a:off x="9144000" y="0"/>
            <a:ext cx="9144000" cy="10287000"/>
            <a:chOff x="0" y="0"/>
            <a:chExt cx="12192000" cy="13716000"/>
          </a:xfrm>
        </p:grpSpPr>
        <p:pic>
          <p:nvPicPr>
            <p:cNvPr name="Picture 5" id="5"/>
            <p:cNvPicPr>
              <a:picLocks noChangeAspect="true"/>
            </p:cNvPicPr>
            <p:nvPr/>
          </p:nvPicPr>
          <p:blipFill>
            <a:blip r:embed="rId3"/>
            <a:srcRect l="25000" t="0" r="25000" b="0"/>
            <a:stretch>
              <a:fillRect/>
            </a:stretch>
          </p:blipFill>
          <p:spPr>
            <a:xfrm flipH="false" flipV="false">
              <a:off x="0" y="0"/>
              <a:ext cx="12192000" cy="13716000"/>
            </a:xfrm>
            <a:prstGeom prst="rect">
              <a:avLst/>
            </a:prstGeom>
          </p:spPr>
        </p:pic>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028700" y="3977260"/>
            <a:ext cx="7692689" cy="3914857"/>
          </a:xfrm>
          <a:prstGeom prst="rect">
            <a:avLst/>
          </a:prstGeom>
        </p:spPr>
        <p:txBody>
          <a:bodyPr anchor="t" rtlCol="false" tIns="0" lIns="0" bIns="0" rIns="0">
            <a:spAutoFit/>
          </a:bodyPr>
          <a:lstStyle/>
          <a:p>
            <a:pPr algn="l">
              <a:lnSpc>
                <a:spcPts val="3947"/>
              </a:lnSpc>
            </a:pPr>
            <a:r>
              <a:rPr lang="en-US" sz="2631">
                <a:solidFill>
                  <a:srgbClr val="FFFFFF"/>
                </a:solidFill>
                <a:latin typeface="Open Sans"/>
                <a:ea typeface="Open Sans"/>
                <a:cs typeface="Open Sans"/>
                <a:sym typeface="Open Sans"/>
              </a:rPr>
              <a:t>Simpl</a:t>
            </a:r>
            <a:r>
              <a:rPr lang="en-US" sz="2631">
                <a:solidFill>
                  <a:srgbClr val="FFFFFF"/>
                </a:solidFill>
                <a:latin typeface="Open Sans"/>
                <a:ea typeface="Open Sans"/>
                <a:cs typeface="Open Sans"/>
                <a:sym typeface="Open Sans"/>
              </a:rPr>
              <a:t>e explanation:</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No developers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No writing code</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Dr</a:t>
            </a:r>
            <a:r>
              <a:rPr lang="en-US" sz="2631">
                <a:solidFill>
                  <a:srgbClr val="FFFFFF"/>
                </a:solidFill>
                <a:latin typeface="Open Sans"/>
                <a:ea typeface="Open Sans"/>
                <a:cs typeface="Open Sans"/>
                <a:sym typeface="Open Sans"/>
              </a:rPr>
              <a:t>ag, drop, connect</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“When this happens → do that”</a:t>
            </a:r>
          </a:p>
          <a:p>
            <a:pPr algn="l">
              <a:lnSpc>
                <a:spcPts val="3947"/>
              </a:lnSpc>
            </a:pPr>
          </a:p>
          <a:p>
            <a:pPr algn="l">
              <a:lnSpc>
                <a:spcPts val="3947"/>
              </a:lnSpc>
              <a:spcBef>
                <a:spcPct val="0"/>
              </a:spcBef>
            </a:pPr>
            <a:r>
              <a:rPr lang="en-US" sz="2631">
                <a:solidFill>
                  <a:srgbClr val="FFFFFF"/>
                </a:solidFill>
                <a:latin typeface="Open Sans"/>
                <a:ea typeface="Open Sans"/>
                <a:cs typeface="Open Sans"/>
                <a:sym typeface="Open Sans"/>
              </a:rPr>
              <a:t>Think of it like hiring a digi</a:t>
            </a:r>
            <a:r>
              <a:rPr lang="en-US" sz="2631">
                <a:solidFill>
                  <a:srgbClr val="FFFFFF"/>
                </a:solidFill>
                <a:latin typeface="Open Sans"/>
                <a:ea typeface="Open Sans"/>
                <a:cs typeface="Open Sans"/>
                <a:sym typeface="Open Sans"/>
              </a:rPr>
              <a:t>tal admin assi</a:t>
            </a:r>
            <a:r>
              <a:rPr lang="en-US" sz="2631">
                <a:solidFill>
                  <a:srgbClr val="FFFFFF"/>
                </a:solidFill>
                <a:latin typeface="Open Sans"/>
                <a:ea typeface="Open Sans"/>
                <a:cs typeface="Open Sans"/>
                <a:sym typeface="Open Sans"/>
              </a:rPr>
              <a:t>stant</a:t>
            </a:r>
            <a:r>
              <a:rPr lang="en-US" sz="2631">
                <a:solidFill>
                  <a:srgbClr val="FFFFFF"/>
                </a:solidFill>
                <a:latin typeface="Open Sans"/>
                <a:ea typeface="Open Sans"/>
                <a:cs typeface="Open Sans"/>
                <a:sym typeface="Open Sans"/>
              </a:rPr>
              <a:t> that works 24/7.</a:t>
            </a:r>
          </a:p>
        </p:txBody>
      </p:sp>
      <p:sp>
        <p:nvSpPr>
          <p:cNvPr name="TextBox 3" id="3"/>
          <p:cNvSpPr txBox="true"/>
          <p:nvPr/>
        </p:nvSpPr>
        <p:spPr>
          <a:xfrm rot="0">
            <a:off x="1028700" y="1028700"/>
            <a:ext cx="7870052" cy="18288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What Is No-Code Automation?</a:t>
            </a:r>
          </a:p>
        </p:txBody>
      </p:sp>
      <p:grpSp>
        <p:nvGrpSpPr>
          <p:cNvPr name="Group 4" id="4"/>
          <p:cNvGrpSpPr/>
          <p:nvPr/>
        </p:nvGrpSpPr>
        <p:grpSpPr>
          <a:xfrm rot="0">
            <a:off x="9144000" y="0"/>
            <a:ext cx="9144000" cy="10287000"/>
            <a:chOff x="0" y="0"/>
            <a:chExt cx="12192000" cy="13716000"/>
          </a:xfrm>
        </p:grpSpPr>
        <p:pic>
          <p:nvPicPr>
            <p:cNvPr name="Picture 5" id="5"/>
            <p:cNvPicPr>
              <a:picLocks noChangeAspect="true"/>
            </p:cNvPicPr>
            <p:nvPr/>
          </p:nvPicPr>
          <p:blipFill>
            <a:blip r:embed="rId3"/>
            <a:srcRect l="20388" t="0" r="20388" b="0"/>
            <a:stretch>
              <a:fillRect/>
            </a:stretch>
          </p:blipFill>
          <p:spPr>
            <a:xfrm flipH="false" flipV="false">
              <a:off x="0" y="0"/>
              <a:ext cx="12192000" cy="13716000"/>
            </a:xfrm>
            <a:prstGeom prst="rect">
              <a:avLst/>
            </a:prstGeom>
          </p:spPr>
        </p:pic>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Freeform 2" id="2"/>
          <p:cNvSpPr/>
          <p:nvPr/>
        </p:nvSpPr>
        <p:spPr>
          <a:xfrm flipH="false" flipV="false" rot="0">
            <a:off x="-12157165" y="0"/>
            <a:ext cx="30445165" cy="13167534"/>
          </a:xfrm>
          <a:custGeom>
            <a:avLst/>
            <a:gdLst/>
            <a:ahLst/>
            <a:cxnLst/>
            <a:rect r="r" b="b" t="t" l="l"/>
            <a:pathLst>
              <a:path h="13167534" w="30445165">
                <a:moveTo>
                  <a:pt x="0" y="0"/>
                </a:moveTo>
                <a:lnTo>
                  <a:pt x="30445165" y="0"/>
                </a:lnTo>
                <a:lnTo>
                  <a:pt x="30445165" y="13167534"/>
                </a:lnTo>
                <a:lnTo>
                  <a:pt x="0" y="13167534"/>
                </a:lnTo>
                <a:lnTo>
                  <a:pt x="0" y="0"/>
                </a:lnTo>
                <a:close/>
              </a:path>
            </a:pathLst>
          </a:custGeom>
          <a:blipFill>
            <a:blip r:embed="rId3"/>
            <a:stretch>
              <a:fillRect l="0" t="0" r="0" b="0"/>
            </a:stretch>
          </a:blipFill>
        </p:spPr>
      </p:sp>
      <p:sp>
        <p:nvSpPr>
          <p:cNvPr name="Freeform 3" id="3"/>
          <p:cNvSpPr/>
          <p:nvPr/>
        </p:nvSpPr>
        <p:spPr>
          <a:xfrm flipH="false" flipV="false" rot="0">
            <a:off x="13534639" y="1028700"/>
            <a:ext cx="3724661" cy="781695"/>
          </a:xfrm>
          <a:custGeom>
            <a:avLst/>
            <a:gdLst/>
            <a:ahLst/>
            <a:cxnLst/>
            <a:rect r="r" b="b" t="t" l="l"/>
            <a:pathLst>
              <a:path h="781695" w="3724661">
                <a:moveTo>
                  <a:pt x="0" y="0"/>
                </a:moveTo>
                <a:lnTo>
                  <a:pt x="3724661" y="0"/>
                </a:lnTo>
                <a:lnTo>
                  <a:pt x="3724661" y="781695"/>
                </a:lnTo>
                <a:lnTo>
                  <a:pt x="0" y="781695"/>
                </a:lnTo>
                <a:lnTo>
                  <a:pt x="0" y="0"/>
                </a:lnTo>
                <a:close/>
              </a:path>
            </a:pathLst>
          </a:custGeom>
          <a:blipFill>
            <a:blip r:embed="rId4"/>
            <a:stretch>
              <a:fillRect l="0" t="0" r="0" b="0"/>
            </a:stretch>
          </a:blipFill>
        </p:spPr>
      </p:sp>
      <p:sp>
        <p:nvSpPr>
          <p:cNvPr name="TextBox 4" id="4"/>
          <p:cNvSpPr txBox="true"/>
          <p:nvPr/>
        </p:nvSpPr>
        <p:spPr>
          <a:xfrm rot="0">
            <a:off x="3354497" y="4097338"/>
            <a:ext cx="11579006" cy="1882774"/>
          </a:xfrm>
          <a:prstGeom prst="rect">
            <a:avLst/>
          </a:prstGeom>
        </p:spPr>
        <p:txBody>
          <a:bodyPr anchor="t" rtlCol="false" tIns="0" lIns="0" bIns="0" rIns="0">
            <a:spAutoFit/>
          </a:bodyPr>
          <a:lstStyle/>
          <a:p>
            <a:pPr algn="ctr">
              <a:lnSpc>
                <a:spcPts val="15400"/>
              </a:lnSpc>
            </a:pPr>
            <a:r>
              <a:rPr lang="en-US" sz="11000" b="true">
                <a:solidFill>
                  <a:srgbClr val="FFFFFF"/>
                </a:solidFill>
                <a:latin typeface="FS Albert Arabic Bold"/>
                <a:ea typeface="FS Albert Arabic Bold"/>
                <a:cs typeface="FS Albert Arabic Bold"/>
                <a:sym typeface="FS Albert Arabic Bold"/>
              </a:rPr>
              <a:t>Zapier Live Demo</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028700" y="2881618"/>
            <a:ext cx="7692689" cy="6376682"/>
          </a:xfrm>
          <a:prstGeom prst="rect">
            <a:avLst/>
          </a:prstGeom>
        </p:spPr>
        <p:txBody>
          <a:bodyPr anchor="t" rtlCol="false" tIns="0" lIns="0" bIns="0" rIns="0">
            <a:spAutoFit/>
          </a:bodyPr>
          <a:lstStyle/>
          <a:p>
            <a:pPr algn="l" marL="568159" indent="-284079" lvl="1">
              <a:lnSpc>
                <a:spcPts val="3947"/>
              </a:lnSpc>
              <a:buFont typeface="Arial"/>
              <a:buChar char="•"/>
            </a:pPr>
            <a:r>
              <a:rPr lang="en-US" sz="2631">
                <a:solidFill>
                  <a:srgbClr val="FFFFFF"/>
                </a:solidFill>
                <a:latin typeface="Open Sans"/>
                <a:ea typeface="Open Sans"/>
                <a:cs typeface="Open Sans"/>
                <a:sym typeface="Open Sans"/>
              </a:rPr>
              <a:t>New deal in HubSpot →</a:t>
            </a:r>
            <a:r>
              <a:rPr lang="en-US" sz="2631">
                <a:solidFill>
                  <a:srgbClr val="FFFFFF"/>
                </a:solidFill>
                <a:latin typeface="Open Sans"/>
                <a:ea typeface="Open Sans"/>
                <a:cs typeface="Open Sans"/>
                <a:sym typeface="Open Sans"/>
              </a:rPr>
              <a:t> Create draft invoice in Xero</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Enquiry form submitted → Create lead in Pipedrive + Notify sales team in Teams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Job marked complete in Monday → Email customer satisfact</a:t>
            </a:r>
            <a:r>
              <a:rPr lang="en-US" sz="2631">
                <a:solidFill>
                  <a:srgbClr val="FFFFFF"/>
                </a:solidFill>
                <a:latin typeface="Open Sans"/>
                <a:ea typeface="Open Sans"/>
                <a:cs typeface="Open Sans"/>
                <a:sym typeface="Open Sans"/>
              </a:rPr>
              <a:t>ion survey</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Invoice paid in Xero → Update CRM deal s</a:t>
            </a:r>
            <a:r>
              <a:rPr lang="en-US" sz="2631">
                <a:solidFill>
                  <a:srgbClr val="FFFFFF"/>
                </a:solidFill>
                <a:latin typeface="Open Sans"/>
                <a:ea typeface="Open Sans"/>
                <a:cs typeface="Open Sans"/>
                <a:sym typeface="Open Sans"/>
              </a:rPr>
              <a:t>tage</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New employee added in HR sy</a:t>
            </a:r>
            <a:r>
              <a:rPr lang="en-US" sz="2631">
                <a:solidFill>
                  <a:srgbClr val="FFFFFF"/>
                </a:solidFill>
                <a:latin typeface="Open Sans"/>
                <a:ea typeface="Open Sans"/>
                <a:cs typeface="Open Sans"/>
                <a:sym typeface="Open Sans"/>
              </a:rPr>
              <a:t>stem → Create MS 365 account</a:t>
            </a:r>
            <a:r>
              <a:rPr lang="en-US" sz="2631">
                <a:solidFill>
                  <a:srgbClr val="FFFFFF"/>
                </a:solidFill>
                <a:latin typeface="Open Sans"/>
                <a:ea typeface="Open Sans"/>
                <a:cs typeface="Open Sans"/>
                <a:sym typeface="Open Sans"/>
              </a:rPr>
              <a:t> + add to Teams channel</a:t>
            </a:r>
          </a:p>
          <a:p>
            <a:pPr algn="l">
              <a:lnSpc>
                <a:spcPts val="3947"/>
              </a:lnSpc>
            </a:pPr>
          </a:p>
          <a:p>
            <a:pPr algn="l">
              <a:lnSpc>
                <a:spcPts val="3947"/>
              </a:lnSpc>
              <a:spcBef>
                <a:spcPct val="0"/>
              </a:spcBef>
            </a:pPr>
            <a:r>
              <a:rPr lang="en-US" sz="2631">
                <a:solidFill>
                  <a:srgbClr val="FFFFFF"/>
                </a:solidFill>
                <a:latin typeface="Open Sans"/>
                <a:ea typeface="Open Sans"/>
                <a:cs typeface="Open Sans"/>
                <a:sym typeface="Open Sans"/>
              </a:rPr>
              <a:t>This removes repetitive admin and reduces mistakes.</a:t>
            </a:r>
          </a:p>
        </p:txBody>
      </p:sp>
      <p:sp>
        <p:nvSpPr>
          <p:cNvPr name="TextBox 3" id="3"/>
          <p:cNvSpPr txBox="true"/>
          <p:nvPr/>
        </p:nvSpPr>
        <p:spPr>
          <a:xfrm rot="0">
            <a:off x="1028700" y="1028700"/>
            <a:ext cx="7870052" cy="9144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Example Zaps</a:t>
            </a:r>
          </a:p>
        </p:txBody>
      </p:sp>
      <p:grpSp>
        <p:nvGrpSpPr>
          <p:cNvPr name="Group 4" id="4"/>
          <p:cNvGrpSpPr/>
          <p:nvPr/>
        </p:nvGrpSpPr>
        <p:grpSpPr>
          <a:xfrm rot="0">
            <a:off x="9144000" y="0"/>
            <a:ext cx="9144000" cy="10287000"/>
            <a:chOff x="0" y="0"/>
            <a:chExt cx="12192000" cy="13716000"/>
          </a:xfrm>
        </p:grpSpPr>
        <p:pic>
          <p:nvPicPr>
            <p:cNvPr name="Picture 5" id="5"/>
            <p:cNvPicPr>
              <a:picLocks noChangeAspect="true"/>
            </p:cNvPicPr>
            <p:nvPr/>
          </p:nvPicPr>
          <p:blipFill>
            <a:blip r:embed="rId3"/>
            <a:srcRect l="20388" t="0" r="20388" b="0"/>
            <a:stretch>
              <a:fillRect/>
            </a:stretch>
          </p:blipFill>
          <p:spPr>
            <a:xfrm flipH="false" flipV="false">
              <a:off x="0" y="0"/>
              <a:ext cx="12192000" cy="13716000"/>
            </a:xfrm>
            <a:prstGeom prst="rect">
              <a:avLst/>
            </a:prstGeom>
          </p:spPr>
        </p:pic>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Freeform 2" id="2"/>
          <p:cNvSpPr/>
          <p:nvPr/>
        </p:nvSpPr>
        <p:spPr>
          <a:xfrm flipH="false" flipV="false" rot="0">
            <a:off x="-12157165" y="0"/>
            <a:ext cx="30445165" cy="13167534"/>
          </a:xfrm>
          <a:custGeom>
            <a:avLst/>
            <a:gdLst/>
            <a:ahLst/>
            <a:cxnLst/>
            <a:rect r="r" b="b" t="t" l="l"/>
            <a:pathLst>
              <a:path h="13167534" w="30445165">
                <a:moveTo>
                  <a:pt x="0" y="0"/>
                </a:moveTo>
                <a:lnTo>
                  <a:pt x="30445165" y="0"/>
                </a:lnTo>
                <a:lnTo>
                  <a:pt x="30445165" y="13167534"/>
                </a:lnTo>
                <a:lnTo>
                  <a:pt x="0" y="13167534"/>
                </a:lnTo>
                <a:lnTo>
                  <a:pt x="0" y="0"/>
                </a:lnTo>
                <a:close/>
              </a:path>
            </a:pathLst>
          </a:custGeom>
          <a:blipFill>
            <a:blip r:embed="rId3"/>
            <a:stretch>
              <a:fillRect l="0" t="0" r="0" b="0"/>
            </a:stretch>
          </a:blipFill>
        </p:spPr>
      </p:sp>
      <p:sp>
        <p:nvSpPr>
          <p:cNvPr name="Freeform 3" id="3"/>
          <p:cNvSpPr/>
          <p:nvPr/>
        </p:nvSpPr>
        <p:spPr>
          <a:xfrm flipH="false" flipV="false" rot="0">
            <a:off x="13534639" y="1028700"/>
            <a:ext cx="3724661" cy="781695"/>
          </a:xfrm>
          <a:custGeom>
            <a:avLst/>
            <a:gdLst/>
            <a:ahLst/>
            <a:cxnLst/>
            <a:rect r="r" b="b" t="t" l="l"/>
            <a:pathLst>
              <a:path h="781695" w="3724661">
                <a:moveTo>
                  <a:pt x="0" y="0"/>
                </a:moveTo>
                <a:lnTo>
                  <a:pt x="3724661" y="0"/>
                </a:lnTo>
                <a:lnTo>
                  <a:pt x="3724661" y="781695"/>
                </a:lnTo>
                <a:lnTo>
                  <a:pt x="0" y="781695"/>
                </a:lnTo>
                <a:lnTo>
                  <a:pt x="0" y="0"/>
                </a:lnTo>
                <a:close/>
              </a:path>
            </a:pathLst>
          </a:custGeom>
          <a:blipFill>
            <a:blip r:embed="rId4"/>
            <a:stretch>
              <a:fillRect l="0" t="0" r="0" b="0"/>
            </a:stretch>
          </a:blipFill>
        </p:spPr>
      </p:sp>
      <p:sp>
        <p:nvSpPr>
          <p:cNvPr name="TextBox 4" id="4"/>
          <p:cNvSpPr txBox="true"/>
          <p:nvPr/>
        </p:nvSpPr>
        <p:spPr>
          <a:xfrm rot="0">
            <a:off x="3354497" y="4097338"/>
            <a:ext cx="11579006" cy="1882774"/>
          </a:xfrm>
          <a:prstGeom prst="rect">
            <a:avLst/>
          </a:prstGeom>
        </p:spPr>
        <p:txBody>
          <a:bodyPr anchor="t" rtlCol="false" tIns="0" lIns="0" bIns="0" rIns="0">
            <a:spAutoFit/>
          </a:bodyPr>
          <a:lstStyle/>
          <a:p>
            <a:pPr algn="ctr">
              <a:lnSpc>
                <a:spcPts val="15400"/>
              </a:lnSpc>
            </a:pPr>
            <a:r>
              <a:rPr lang="en-US" sz="11000" b="true">
                <a:solidFill>
                  <a:srgbClr val="FFFFFF"/>
                </a:solidFill>
                <a:latin typeface="FS Albert Arabic Bold"/>
                <a:ea typeface="FS Albert Arabic Bold"/>
                <a:cs typeface="FS Albert Arabic Bold"/>
                <a:sym typeface="FS Albert Arabic Bold"/>
              </a:rPr>
              <a:t>Make Live Demo</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1D1257"/>
        </a:solidFill>
      </p:bgPr>
    </p:bg>
    <p:spTree>
      <p:nvGrpSpPr>
        <p:cNvPr id="1" name=""/>
        <p:cNvGrpSpPr/>
        <p:nvPr/>
      </p:nvGrpSpPr>
      <p:grpSpPr>
        <a:xfrm>
          <a:off x="0" y="0"/>
          <a:ext cx="0" cy="0"/>
          <a:chOff x="0" y="0"/>
          <a:chExt cx="0" cy="0"/>
        </a:xfrm>
      </p:grpSpPr>
      <p:grpSp>
        <p:nvGrpSpPr>
          <p:cNvPr name="Group 2" id="2"/>
          <p:cNvGrpSpPr/>
          <p:nvPr/>
        </p:nvGrpSpPr>
        <p:grpSpPr>
          <a:xfrm rot="0">
            <a:off x="909542" y="1665585"/>
            <a:ext cx="7989210" cy="1550165"/>
            <a:chOff x="0" y="0"/>
            <a:chExt cx="2104154" cy="408274"/>
          </a:xfrm>
        </p:grpSpPr>
        <p:sp>
          <p:nvSpPr>
            <p:cNvPr name="Freeform 3" id="3"/>
            <p:cNvSpPr/>
            <p:nvPr/>
          </p:nvSpPr>
          <p:spPr>
            <a:xfrm flipH="false" flipV="false" rot="0">
              <a:off x="0" y="0"/>
              <a:ext cx="2104154" cy="408274"/>
            </a:xfrm>
            <a:custGeom>
              <a:avLst/>
              <a:gdLst/>
              <a:ahLst/>
              <a:cxnLst/>
              <a:rect r="r" b="b" t="t" l="l"/>
              <a:pathLst>
                <a:path h="408274" w="2104154">
                  <a:moveTo>
                    <a:pt x="0" y="0"/>
                  </a:moveTo>
                  <a:lnTo>
                    <a:pt x="2104154" y="0"/>
                  </a:lnTo>
                  <a:lnTo>
                    <a:pt x="2104154" y="408274"/>
                  </a:lnTo>
                  <a:lnTo>
                    <a:pt x="0" y="408274"/>
                  </a:lnTo>
                  <a:close/>
                </a:path>
              </a:pathLst>
            </a:custGeom>
            <a:solidFill>
              <a:srgbClr val="FFFFFF"/>
            </a:solidFill>
          </p:spPr>
        </p:sp>
        <p:sp>
          <p:nvSpPr>
            <p:cNvPr name="TextBox 4" id="4"/>
            <p:cNvSpPr txBox="true"/>
            <p:nvPr/>
          </p:nvSpPr>
          <p:spPr>
            <a:xfrm>
              <a:off x="0" y="-38100"/>
              <a:ext cx="2104154" cy="446374"/>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880440" y="3863450"/>
            <a:ext cx="8018312" cy="3165907"/>
            <a:chOff x="0" y="0"/>
            <a:chExt cx="2111819" cy="833819"/>
          </a:xfrm>
        </p:grpSpPr>
        <p:sp>
          <p:nvSpPr>
            <p:cNvPr name="Freeform 6" id="6"/>
            <p:cNvSpPr/>
            <p:nvPr/>
          </p:nvSpPr>
          <p:spPr>
            <a:xfrm flipH="false" flipV="false" rot="0">
              <a:off x="0" y="0"/>
              <a:ext cx="2111819" cy="833819"/>
            </a:xfrm>
            <a:custGeom>
              <a:avLst/>
              <a:gdLst/>
              <a:ahLst/>
              <a:cxnLst/>
              <a:rect r="r" b="b" t="t" l="l"/>
              <a:pathLst>
                <a:path h="833819" w="2111819">
                  <a:moveTo>
                    <a:pt x="0" y="0"/>
                  </a:moveTo>
                  <a:lnTo>
                    <a:pt x="2111819" y="0"/>
                  </a:lnTo>
                  <a:lnTo>
                    <a:pt x="2111819" y="833819"/>
                  </a:lnTo>
                  <a:lnTo>
                    <a:pt x="0" y="833819"/>
                  </a:lnTo>
                  <a:close/>
                </a:path>
              </a:pathLst>
            </a:custGeom>
            <a:solidFill>
              <a:srgbClr val="FFFFFF"/>
            </a:solidFill>
          </p:spPr>
        </p:sp>
        <p:sp>
          <p:nvSpPr>
            <p:cNvPr name="TextBox 7" id="7"/>
            <p:cNvSpPr txBox="true"/>
            <p:nvPr/>
          </p:nvSpPr>
          <p:spPr>
            <a:xfrm>
              <a:off x="0" y="-38100"/>
              <a:ext cx="2111819" cy="871919"/>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865889" y="7674533"/>
            <a:ext cx="8032863" cy="1831238"/>
            <a:chOff x="0" y="0"/>
            <a:chExt cx="2115651" cy="482301"/>
          </a:xfrm>
        </p:grpSpPr>
        <p:sp>
          <p:nvSpPr>
            <p:cNvPr name="Freeform 9" id="9"/>
            <p:cNvSpPr/>
            <p:nvPr/>
          </p:nvSpPr>
          <p:spPr>
            <a:xfrm flipH="false" flipV="false" rot="0">
              <a:off x="0" y="0"/>
              <a:ext cx="2115651" cy="482301"/>
            </a:xfrm>
            <a:custGeom>
              <a:avLst/>
              <a:gdLst/>
              <a:ahLst/>
              <a:cxnLst/>
              <a:rect r="r" b="b" t="t" l="l"/>
              <a:pathLst>
                <a:path h="482301" w="2115651">
                  <a:moveTo>
                    <a:pt x="0" y="0"/>
                  </a:moveTo>
                  <a:lnTo>
                    <a:pt x="2115651" y="0"/>
                  </a:lnTo>
                  <a:lnTo>
                    <a:pt x="2115651" y="482301"/>
                  </a:lnTo>
                  <a:lnTo>
                    <a:pt x="0" y="482301"/>
                  </a:lnTo>
                  <a:close/>
                </a:path>
              </a:pathLst>
            </a:custGeom>
            <a:solidFill>
              <a:srgbClr val="FFFFFF"/>
            </a:solidFill>
          </p:spPr>
        </p:sp>
        <p:sp>
          <p:nvSpPr>
            <p:cNvPr name="TextBox 10" id="10"/>
            <p:cNvSpPr txBox="true"/>
            <p:nvPr/>
          </p:nvSpPr>
          <p:spPr>
            <a:xfrm>
              <a:off x="0" y="-38100"/>
              <a:ext cx="2115651" cy="520401"/>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1028700" y="1917059"/>
            <a:ext cx="7692689" cy="7900737"/>
          </a:xfrm>
          <a:prstGeom prst="rect">
            <a:avLst/>
          </a:prstGeom>
        </p:spPr>
        <p:txBody>
          <a:bodyPr anchor="t" rtlCol="false" tIns="0" lIns="0" bIns="0" rIns="0">
            <a:spAutoFit/>
          </a:bodyPr>
          <a:lstStyle/>
          <a:p>
            <a:pPr algn="l">
              <a:lnSpc>
                <a:spcPts val="3947"/>
              </a:lnSpc>
            </a:pPr>
            <a:r>
              <a:rPr lang="en-US" sz="2631">
                <a:solidFill>
                  <a:srgbClr val="333333"/>
                </a:solidFill>
                <a:latin typeface="Open Sans"/>
                <a:ea typeface="Open Sans"/>
                <a:cs typeface="Open Sans"/>
                <a:sym typeface="Open Sans"/>
              </a:rPr>
              <a:t>Enquiry form submitted on website</a:t>
            </a:r>
          </a:p>
          <a:p>
            <a:pPr algn="l" marL="568159" indent="-284080" lvl="1">
              <a:lnSpc>
                <a:spcPts val="3947"/>
              </a:lnSpc>
              <a:buFont typeface="Arial"/>
              <a:buChar char="•"/>
            </a:pPr>
            <a:r>
              <a:rPr lang="en-US" sz="2631">
                <a:solidFill>
                  <a:srgbClr val="333333"/>
                </a:solidFill>
                <a:latin typeface="Open Sans"/>
                <a:ea typeface="Open Sans"/>
                <a:cs typeface="Open Sans"/>
                <a:sym typeface="Open Sans"/>
              </a:rPr>
              <a:t> → Make captures the submission</a:t>
            </a:r>
          </a:p>
          <a:p>
            <a:pPr algn="l">
              <a:lnSpc>
                <a:spcPts val="3947"/>
              </a:lnSpc>
            </a:pPr>
          </a:p>
          <a:p>
            <a:pPr algn="l">
              <a:lnSpc>
                <a:spcPts val="3947"/>
              </a:lnSpc>
            </a:pPr>
          </a:p>
          <a:p>
            <a:pPr algn="l">
              <a:lnSpc>
                <a:spcPts val="3947"/>
              </a:lnSpc>
            </a:pPr>
            <a:r>
              <a:rPr lang="en-US" sz="2631">
                <a:solidFill>
                  <a:srgbClr val="333333"/>
                </a:solidFill>
                <a:latin typeface="Open Sans"/>
                <a:ea typeface="Open Sans"/>
                <a:cs typeface="Open Sans"/>
                <a:sym typeface="Open Sans"/>
              </a:rPr>
              <a:t>AI analyses the message</a:t>
            </a:r>
          </a:p>
          <a:p>
            <a:pPr algn="l" marL="568159" indent="-284080" lvl="1">
              <a:lnSpc>
                <a:spcPts val="3947"/>
              </a:lnSpc>
              <a:buFont typeface="Arial"/>
              <a:buChar char="•"/>
            </a:pPr>
            <a:r>
              <a:rPr lang="en-US" sz="2631">
                <a:solidFill>
                  <a:srgbClr val="333333"/>
                </a:solidFill>
                <a:latin typeface="Open Sans"/>
                <a:ea typeface="Open Sans"/>
                <a:cs typeface="Open Sans"/>
                <a:sym typeface="Open Sans"/>
              </a:rPr>
              <a:t>Categorises enquiry (new business / support / supplier / spam)</a:t>
            </a:r>
          </a:p>
          <a:p>
            <a:pPr algn="l" marL="568159" indent="-284080" lvl="1">
              <a:lnSpc>
                <a:spcPts val="3947"/>
              </a:lnSpc>
              <a:buFont typeface="Arial"/>
              <a:buChar char="•"/>
            </a:pPr>
            <a:r>
              <a:rPr lang="en-US" sz="2631">
                <a:solidFill>
                  <a:srgbClr val="333333"/>
                </a:solidFill>
                <a:latin typeface="Open Sans"/>
                <a:ea typeface="Open Sans"/>
                <a:cs typeface="Open Sans"/>
                <a:sym typeface="Open Sans"/>
              </a:rPr>
              <a:t>Extracts key details (budget, timeline, service needed)</a:t>
            </a:r>
          </a:p>
          <a:p>
            <a:pPr algn="l" marL="568159" indent="-284080" lvl="1">
              <a:lnSpc>
                <a:spcPts val="3947"/>
              </a:lnSpc>
              <a:buFont typeface="Arial"/>
              <a:buChar char="•"/>
            </a:pPr>
            <a:r>
              <a:rPr lang="en-US" sz="2631">
                <a:solidFill>
                  <a:srgbClr val="333333"/>
                </a:solidFill>
                <a:latin typeface="Open Sans"/>
                <a:ea typeface="Open Sans"/>
                <a:cs typeface="Open Sans"/>
                <a:sym typeface="Open Sans"/>
              </a:rPr>
              <a:t>Assigns lead score</a:t>
            </a:r>
          </a:p>
          <a:p>
            <a:pPr algn="l">
              <a:lnSpc>
                <a:spcPts val="3947"/>
              </a:lnSpc>
            </a:pPr>
          </a:p>
          <a:p>
            <a:pPr algn="l">
              <a:lnSpc>
                <a:spcPts val="3947"/>
              </a:lnSpc>
            </a:pPr>
          </a:p>
          <a:p>
            <a:pPr algn="l">
              <a:lnSpc>
                <a:spcPts val="3947"/>
              </a:lnSpc>
            </a:pPr>
            <a:r>
              <a:rPr lang="en-US" sz="2631">
                <a:solidFill>
                  <a:srgbClr val="333333"/>
                </a:solidFill>
                <a:latin typeface="Open Sans"/>
                <a:ea typeface="Open Sans"/>
                <a:cs typeface="Open Sans"/>
                <a:sym typeface="Open Sans"/>
              </a:rPr>
              <a:t>Check CRM (H</a:t>
            </a:r>
            <a:r>
              <a:rPr lang="en-US" sz="2631">
                <a:solidFill>
                  <a:srgbClr val="333333"/>
                </a:solidFill>
                <a:latin typeface="Open Sans"/>
                <a:ea typeface="Open Sans"/>
                <a:cs typeface="Open Sans"/>
                <a:sym typeface="Open Sans"/>
              </a:rPr>
              <a:t>ubSpot / Pipedrive)</a:t>
            </a:r>
          </a:p>
          <a:p>
            <a:pPr algn="l" marL="568159" indent="-284080" lvl="1">
              <a:lnSpc>
                <a:spcPts val="3947"/>
              </a:lnSpc>
              <a:buFont typeface="Arial"/>
              <a:buChar char="•"/>
            </a:pPr>
            <a:r>
              <a:rPr lang="en-US" sz="2631">
                <a:solidFill>
                  <a:srgbClr val="333333"/>
                </a:solidFill>
                <a:latin typeface="Open Sans"/>
                <a:ea typeface="Open Sans"/>
                <a:cs typeface="Open Sans"/>
                <a:sym typeface="Open Sans"/>
              </a:rPr>
              <a:t>If contact exists → Update record</a:t>
            </a:r>
          </a:p>
          <a:p>
            <a:pPr algn="l" marL="568159" indent="-284080" lvl="1">
              <a:lnSpc>
                <a:spcPts val="3947"/>
              </a:lnSpc>
              <a:buFont typeface="Arial"/>
              <a:buChar char="•"/>
            </a:pPr>
            <a:r>
              <a:rPr lang="en-US" sz="2631">
                <a:solidFill>
                  <a:srgbClr val="333333"/>
                </a:solidFill>
                <a:latin typeface="Open Sans"/>
                <a:ea typeface="Open Sans"/>
                <a:cs typeface="Open Sans"/>
                <a:sym typeface="Open Sans"/>
              </a:rPr>
              <a:t>If new → Create contact + company</a:t>
            </a:r>
          </a:p>
          <a:p>
            <a:pPr algn="l">
              <a:lnSpc>
                <a:spcPts val="3947"/>
              </a:lnSpc>
              <a:spcBef>
                <a:spcPct val="0"/>
              </a:spcBef>
            </a:pPr>
          </a:p>
        </p:txBody>
      </p:sp>
      <p:sp>
        <p:nvSpPr>
          <p:cNvPr name="TextBox 12" id="12"/>
          <p:cNvSpPr txBox="true"/>
          <p:nvPr/>
        </p:nvSpPr>
        <p:spPr>
          <a:xfrm rot="0">
            <a:off x="1028700" y="571500"/>
            <a:ext cx="7870052" cy="9144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Make Example</a:t>
            </a:r>
          </a:p>
        </p:txBody>
      </p:sp>
      <p:grpSp>
        <p:nvGrpSpPr>
          <p:cNvPr name="Group 13" id="13"/>
          <p:cNvGrpSpPr/>
          <p:nvPr/>
        </p:nvGrpSpPr>
        <p:grpSpPr>
          <a:xfrm rot="0">
            <a:off x="9418350" y="253617"/>
            <a:ext cx="8005334" cy="2146749"/>
            <a:chOff x="0" y="0"/>
            <a:chExt cx="2108401" cy="565399"/>
          </a:xfrm>
        </p:grpSpPr>
        <p:sp>
          <p:nvSpPr>
            <p:cNvPr name="Freeform 14" id="14"/>
            <p:cNvSpPr/>
            <p:nvPr/>
          </p:nvSpPr>
          <p:spPr>
            <a:xfrm flipH="false" flipV="false" rot="0">
              <a:off x="0" y="0"/>
              <a:ext cx="2108401" cy="565399"/>
            </a:xfrm>
            <a:custGeom>
              <a:avLst/>
              <a:gdLst/>
              <a:ahLst/>
              <a:cxnLst/>
              <a:rect r="r" b="b" t="t" l="l"/>
              <a:pathLst>
                <a:path h="565399" w="2108401">
                  <a:moveTo>
                    <a:pt x="0" y="0"/>
                  </a:moveTo>
                  <a:lnTo>
                    <a:pt x="2108401" y="0"/>
                  </a:lnTo>
                  <a:lnTo>
                    <a:pt x="2108401" y="565399"/>
                  </a:lnTo>
                  <a:lnTo>
                    <a:pt x="0" y="565399"/>
                  </a:lnTo>
                  <a:close/>
                </a:path>
              </a:pathLst>
            </a:custGeom>
            <a:solidFill>
              <a:srgbClr val="FFFFFF"/>
            </a:solidFill>
          </p:spPr>
        </p:sp>
        <p:sp>
          <p:nvSpPr>
            <p:cNvPr name="TextBox 15" id="15"/>
            <p:cNvSpPr txBox="true"/>
            <p:nvPr/>
          </p:nvSpPr>
          <p:spPr>
            <a:xfrm>
              <a:off x="0" y="-38100"/>
              <a:ext cx="2108401" cy="603499"/>
            </a:xfrm>
            <a:prstGeom prst="rect">
              <a:avLst/>
            </a:prstGeom>
          </p:spPr>
          <p:txBody>
            <a:bodyPr anchor="ctr" rtlCol="false" tIns="50800" lIns="50800" bIns="50800" rIns="50800"/>
            <a:lstStyle/>
            <a:p>
              <a:pPr algn="ctr">
                <a:lnSpc>
                  <a:spcPts val="2659"/>
                </a:lnSpc>
              </a:pPr>
            </a:p>
          </p:txBody>
        </p:sp>
      </p:grpSp>
      <p:grpSp>
        <p:nvGrpSpPr>
          <p:cNvPr name="Group 16" id="16"/>
          <p:cNvGrpSpPr/>
          <p:nvPr/>
        </p:nvGrpSpPr>
        <p:grpSpPr>
          <a:xfrm rot="0">
            <a:off x="9410289" y="2790076"/>
            <a:ext cx="8005334" cy="2146749"/>
            <a:chOff x="0" y="0"/>
            <a:chExt cx="2108401" cy="565399"/>
          </a:xfrm>
        </p:grpSpPr>
        <p:sp>
          <p:nvSpPr>
            <p:cNvPr name="Freeform 17" id="17"/>
            <p:cNvSpPr/>
            <p:nvPr/>
          </p:nvSpPr>
          <p:spPr>
            <a:xfrm flipH="false" flipV="false" rot="0">
              <a:off x="0" y="0"/>
              <a:ext cx="2108401" cy="565399"/>
            </a:xfrm>
            <a:custGeom>
              <a:avLst/>
              <a:gdLst/>
              <a:ahLst/>
              <a:cxnLst/>
              <a:rect r="r" b="b" t="t" l="l"/>
              <a:pathLst>
                <a:path h="565399" w="2108401">
                  <a:moveTo>
                    <a:pt x="0" y="0"/>
                  </a:moveTo>
                  <a:lnTo>
                    <a:pt x="2108401" y="0"/>
                  </a:lnTo>
                  <a:lnTo>
                    <a:pt x="2108401" y="565399"/>
                  </a:lnTo>
                  <a:lnTo>
                    <a:pt x="0" y="565399"/>
                  </a:lnTo>
                  <a:close/>
                </a:path>
              </a:pathLst>
            </a:custGeom>
            <a:solidFill>
              <a:srgbClr val="FFFFFF"/>
            </a:solidFill>
          </p:spPr>
        </p:sp>
        <p:sp>
          <p:nvSpPr>
            <p:cNvPr name="TextBox 18" id="18"/>
            <p:cNvSpPr txBox="true"/>
            <p:nvPr/>
          </p:nvSpPr>
          <p:spPr>
            <a:xfrm>
              <a:off x="0" y="-38100"/>
              <a:ext cx="2108401" cy="603499"/>
            </a:xfrm>
            <a:prstGeom prst="rect">
              <a:avLst/>
            </a:prstGeom>
          </p:spPr>
          <p:txBody>
            <a:bodyPr anchor="ctr" rtlCol="false" tIns="50800" lIns="50800" bIns="50800" rIns="50800"/>
            <a:lstStyle/>
            <a:p>
              <a:pPr algn="ctr">
                <a:lnSpc>
                  <a:spcPts val="2659"/>
                </a:lnSpc>
              </a:pPr>
            </a:p>
          </p:txBody>
        </p:sp>
      </p:grpSp>
      <p:grpSp>
        <p:nvGrpSpPr>
          <p:cNvPr name="Group 19" id="19"/>
          <p:cNvGrpSpPr/>
          <p:nvPr/>
        </p:nvGrpSpPr>
        <p:grpSpPr>
          <a:xfrm rot="0">
            <a:off x="9418350" y="5272028"/>
            <a:ext cx="8005334" cy="2582093"/>
            <a:chOff x="0" y="0"/>
            <a:chExt cx="2108401" cy="680057"/>
          </a:xfrm>
        </p:grpSpPr>
        <p:sp>
          <p:nvSpPr>
            <p:cNvPr name="Freeform 20" id="20"/>
            <p:cNvSpPr/>
            <p:nvPr/>
          </p:nvSpPr>
          <p:spPr>
            <a:xfrm flipH="false" flipV="false" rot="0">
              <a:off x="0" y="0"/>
              <a:ext cx="2108401" cy="680057"/>
            </a:xfrm>
            <a:custGeom>
              <a:avLst/>
              <a:gdLst/>
              <a:ahLst/>
              <a:cxnLst/>
              <a:rect r="r" b="b" t="t" l="l"/>
              <a:pathLst>
                <a:path h="680057" w="2108401">
                  <a:moveTo>
                    <a:pt x="0" y="0"/>
                  </a:moveTo>
                  <a:lnTo>
                    <a:pt x="2108401" y="0"/>
                  </a:lnTo>
                  <a:lnTo>
                    <a:pt x="2108401" y="680057"/>
                  </a:lnTo>
                  <a:lnTo>
                    <a:pt x="0" y="680057"/>
                  </a:lnTo>
                  <a:close/>
                </a:path>
              </a:pathLst>
            </a:custGeom>
            <a:solidFill>
              <a:srgbClr val="FFFFFF"/>
            </a:solidFill>
          </p:spPr>
        </p:sp>
        <p:sp>
          <p:nvSpPr>
            <p:cNvPr name="TextBox 21" id="21"/>
            <p:cNvSpPr txBox="true"/>
            <p:nvPr/>
          </p:nvSpPr>
          <p:spPr>
            <a:xfrm>
              <a:off x="0" y="-38100"/>
              <a:ext cx="2108401" cy="718157"/>
            </a:xfrm>
            <a:prstGeom prst="rect">
              <a:avLst/>
            </a:prstGeom>
          </p:spPr>
          <p:txBody>
            <a:bodyPr anchor="ctr" rtlCol="false" tIns="50800" lIns="50800" bIns="50800" rIns="50800"/>
            <a:lstStyle/>
            <a:p>
              <a:pPr algn="ctr">
                <a:lnSpc>
                  <a:spcPts val="2659"/>
                </a:lnSpc>
              </a:pPr>
            </a:p>
          </p:txBody>
        </p:sp>
      </p:grpSp>
      <p:grpSp>
        <p:nvGrpSpPr>
          <p:cNvPr name="Group 22" id="22"/>
          <p:cNvGrpSpPr/>
          <p:nvPr/>
        </p:nvGrpSpPr>
        <p:grpSpPr>
          <a:xfrm rot="0">
            <a:off x="9418350" y="8187496"/>
            <a:ext cx="7997272" cy="1987400"/>
            <a:chOff x="0" y="0"/>
            <a:chExt cx="2106277" cy="523430"/>
          </a:xfrm>
        </p:grpSpPr>
        <p:sp>
          <p:nvSpPr>
            <p:cNvPr name="Freeform 23" id="23"/>
            <p:cNvSpPr/>
            <p:nvPr/>
          </p:nvSpPr>
          <p:spPr>
            <a:xfrm flipH="false" flipV="false" rot="0">
              <a:off x="0" y="0"/>
              <a:ext cx="2106277" cy="523430"/>
            </a:xfrm>
            <a:custGeom>
              <a:avLst/>
              <a:gdLst/>
              <a:ahLst/>
              <a:cxnLst/>
              <a:rect r="r" b="b" t="t" l="l"/>
              <a:pathLst>
                <a:path h="523430" w="2106277">
                  <a:moveTo>
                    <a:pt x="0" y="0"/>
                  </a:moveTo>
                  <a:lnTo>
                    <a:pt x="2106277" y="0"/>
                  </a:lnTo>
                  <a:lnTo>
                    <a:pt x="2106277" y="523430"/>
                  </a:lnTo>
                  <a:lnTo>
                    <a:pt x="0" y="523430"/>
                  </a:lnTo>
                  <a:close/>
                </a:path>
              </a:pathLst>
            </a:custGeom>
            <a:solidFill>
              <a:srgbClr val="FFFFFF"/>
            </a:solidFill>
          </p:spPr>
        </p:sp>
        <p:sp>
          <p:nvSpPr>
            <p:cNvPr name="TextBox 24" id="24"/>
            <p:cNvSpPr txBox="true"/>
            <p:nvPr/>
          </p:nvSpPr>
          <p:spPr>
            <a:xfrm>
              <a:off x="0" y="-38100"/>
              <a:ext cx="2106277" cy="561530"/>
            </a:xfrm>
            <a:prstGeom prst="rect">
              <a:avLst/>
            </a:prstGeom>
          </p:spPr>
          <p:txBody>
            <a:bodyPr anchor="ctr" rtlCol="false" tIns="50800" lIns="50800" bIns="50800" rIns="50800"/>
            <a:lstStyle/>
            <a:p>
              <a:pPr algn="ctr">
                <a:lnSpc>
                  <a:spcPts val="2659"/>
                </a:lnSpc>
              </a:pPr>
            </a:p>
          </p:txBody>
        </p:sp>
      </p:grpSp>
      <p:sp>
        <p:nvSpPr>
          <p:cNvPr name="TextBox 25" id="25"/>
          <p:cNvSpPr txBox="true"/>
          <p:nvPr/>
        </p:nvSpPr>
        <p:spPr>
          <a:xfrm rot="0">
            <a:off x="9566611" y="292960"/>
            <a:ext cx="7692689" cy="9881937"/>
          </a:xfrm>
          <a:prstGeom prst="rect">
            <a:avLst/>
          </a:prstGeom>
        </p:spPr>
        <p:txBody>
          <a:bodyPr anchor="t" rtlCol="false" tIns="0" lIns="0" bIns="0" rIns="0">
            <a:spAutoFit/>
          </a:bodyPr>
          <a:lstStyle/>
          <a:p>
            <a:pPr algn="l">
              <a:lnSpc>
                <a:spcPts val="3947"/>
              </a:lnSpc>
            </a:pPr>
            <a:r>
              <a:rPr lang="en-US" sz="2631">
                <a:solidFill>
                  <a:srgbClr val="333333"/>
                </a:solidFill>
                <a:latin typeface="Open Sans"/>
                <a:ea typeface="Open Sans"/>
                <a:cs typeface="Open Sans"/>
                <a:sym typeface="Open Sans"/>
              </a:rPr>
              <a:t>AI sets priority level</a:t>
            </a:r>
          </a:p>
          <a:p>
            <a:pPr algn="l" marL="568159" indent="-284080" lvl="1">
              <a:lnSpc>
                <a:spcPts val="3947"/>
              </a:lnSpc>
              <a:buFont typeface="Arial"/>
              <a:buChar char="•"/>
            </a:pPr>
            <a:r>
              <a:rPr lang="en-US" sz="2631">
                <a:solidFill>
                  <a:srgbClr val="333333"/>
                </a:solidFill>
                <a:latin typeface="Open Sans"/>
                <a:ea typeface="Open Sans"/>
                <a:cs typeface="Open Sans"/>
                <a:sym typeface="Open Sans"/>
              </a:rPr>
              <a:t>High-value → Assign to senior sales</a:t>
            </a:r>
          </a:p>
          <a:p>
            <a:pPr algn="l" marL="568159" indent="-284080" lvl="1">
              <a:lnSpc>
                <a:spcPts val="3947"/>
              </a:lnSpc>
              <a:buFont typeface="Arial"/>
              <a:buChar char="•"/>
            </a:pPr>
            <a:r>
              <a:rPr lang="en-US" sz="2631">
                <a:solidFill>
                  <a:srgbClr val="333333"/>
                </a:solidFill>
                <a:latin typeface="Open Sans"/>
                <a:ea typeface="Open Sans"/>
                <a:cs typeface="Open Sans"/>
                <a:sym typeface="Open Sans"/>
              </a:rPr>
              <a:t>Low-value → Assign to general sales</a:t>
            </a:r>
          </a:p>
          <a:p>
            <a:pPr algn="l" marL="568159" indent="-284080" lvl="1">
              <a:lnSpc>
                <a:spcPts val="3947"/>
              </a:lnSpc>
              <a:buFont typeface="Arial"/>
              <a:buChar char="•"/>
            </a:pPr>
            <a:r>
              <a:rPr lang="en-US" sz="2631">
                <a:solidFill>
                  <a:srgbClr val="333333"/>
                </a:solidFill>
                <a:latin typeface="Open Sans"/>
                <a:ea typeface="Open Sans"/>
                <a:cs typeface="Open Sans"/>
                <a:sym typeface="Open Sans"/>
              </a:rPr>
              <a:t>N</a:t>
            </a:r>
            <a:r>
              <a:rPr lang="en-US" sz="2631">
                <a:solidFill>
                  <a:srgbClr val="333333"/>
                </a:solidFill>
                <a:latin typeface="Open Sans"/>
                <a:ea typeface="Open Sans"/>
                <a:cs typeface="Open Sans"/>
                <a:sym typeface="Open Sans"/>
              </a:rPr>
              <a:t>ot relevant → Route to admin</a:t>
            </a:r>
          </a:p>
          <a:p>
            <a:pPr algn="l">
              <a:lnSpc>
                <a:spcPts val="3947"/>
              </a:lnSpc>
            </a:pPr>
          </a:p>
          <a:p>
            <a:pPr algn="l">
              <a:lnSpc>
                <a:spcPts val="3947"/>
              </a:lnSpc>
            </a:pPr>
            <a:r>
              <a:rPr lang="en-US" sz="2631">
                <a:solidFill>
                  <a:srgbClr val="333333"/>
                </a:solidFill>
                <a:latin typeface="Open Sans"/>
                <a:ea typeface="Open Sans"/>
                <a:cs typeface="Open Sans"/>
                <a:sym typeface="Open Sans"/>
              </a:rPr>
              <a:t>Automatically creates follow-up task in Monday</a:t>
            </a:r>
          </a:p>
          <a:p>
            <a:pPr algn="l" marL="568159" indent="-284080" lvl="1">
              <a:lnSpc>
                <a:spcPts val="3947"/>
              </a:lnSpc>
              <a:buFont typeface="Arial"/>
              <a:buChar char="•"/>
            </a:pPr>
            <a:r>
              <a:rPr lang="en-US" sz="2631">
                <a:solidFill>
                  <a:srgbClr val="333333"/>
                </a:solidFill>
                <a:latin typeface="Open Sans"/>
                <a:ea typeface="Open Sans"/>
                <a:cs typeface="Open Sans"/>
                <a:sym typeface="Open Sans"/>
              </a:rPr>
              <a:t>With AI-generated summary</a:t>
            </a:r>
          </a:p>
          <a:p>
            <a:pPr algn="l" marL="568159" indent="-284080" lvl="1">
              <a:lnSpc>
                <a:spcPts val="3947"/>
              </a:lnSpc>
              <a:buFont typeface="Arial"/>
              <a:buChar char="•"/>
            </a:pPr>
            <a:r>
              <a:rPr lang="en-US" sz="2631">
                <a:solidFill>
                  <a:srgbClr val="333333"/>
                </a:solidFill>
                <a:latin typeface="Open Sans"/>
                <a:ea typeface="Open Sans"/>
                <a:cs typeface="Open Sans"/>
                <a:sym typeface="Open Sans"/>
              </a:rPr>
              <a:t>Suggested next act</a:t>
            </a:r>
            <a:r>
              <a:rPr lang="en-US" sz="2631">
                <a:solidFill>
                  <a:srgbClr val="333333"/>
                </a:solidFill>
                <a:latin typeface="Open Sans"/>
                <a:ea typeface="Open Sans"/>
                <a:cs typeface="Open Sans"/>
                <a:sym typeface="Open Sans"/>
              </a:rPr>
              <a:t>ion</a:t>
            </a:r>
          </a:p>
          <a:p>
            <a:pPr algn="l" marL="568159" indent="-284080" lvl="1">
              <a:lnSpc>
                <a:spcPts val="3947"/>
              </a:lnSpc>
              <a:buFont typeface="Arial"/>
              <a:buChar char="•"/>
            </a:pPr>
            <a:r>
              <a:rPr lang="en-US" sz="2631">
                <a:solidFill>
                  <a:srgbClr val="333333"/>
                </a:solidFill>
                <a:latin typeface="Open Sans"/>
                <a:ea typeface="Open Sans"/>
                <a:cs typeface="Open Sans"/>
                <a:sym typeface="Open Sans"/>
              </a:rPr>
              <a:t>Suggested email draft</a:t>
            </a:r>
          </a:p>
          <a:p>
            <a:pPr algn="l">
              <a:lnSpc>
                <a:spcPts val="3947"/>
              </a:lnSpc>
            </a:pPr>
          </a:p>
          <a:p>
            <a:pPr algn="l">
              <a:lnSpc>
                <a:spcPts val="3947"/>
              </a:lnSpc>
            </a:pPr>
            <a:r>
              <a:rPr lang="en-US" sz="2631">
                <a:solidFill>
                  <a:srgbClr val="333333"/>
                </a:solidFill>
                <a:latin typeface="Open Sans"/>
                <a:ea typeface="Open Sans"/>
                <a:cs typeface="Open Sans"/>
                <a:sym typeface="Open Sans"/>
              </a:rPr>
              <a:t>Generates personalis</a:t>
            </a:r>
            <a:r>
              <a:rPr lang="en-US" sz="2631">
                <a:solidFill>
                  <a:srgbClr val="333333"/>
                </a:solidFill>
                <a:latin typeface="Open Sans"/>
                <a:ea typeface="Open Sans"/>
                <a:cs typeface="Open Sans"/>
                <a:sym typeface="Open Sans"/>
              </a:rPr>
              <a:t>ed reply email</a:t>
            </a:r>
          </a:p>
          <a:p>
            <a:pPr algn="l" marL="568159" indent="-284080" lvl="1">
              <a:lnSpc>
                <a:spcPts val="3947"/>
              </a:lnSpc>
              <a:buFont typeface="Arial"/>
              <a:buChar char="•"/>
            </a:pPr>
            <a:r>
              <a:rPr lang="en-US" sz="2631">
                <a:solidFill>
                  <a:srgbClr val="333333"/>
                </a:solidFill>
                <a:latin typeface="Open Sans"/>
                <a:ea typeface="Open Sans"/>
                <a:cs typeface="Open Sans"/>
                <a:sym typeface="Open Sans"/>
              </a:rPr>
              <a:t>Draft written using AI</a:t>
            </a:r>
          </a:p>
          <a:p>
            <a:pPr algn="l" marL="568159" indent="-284080" lvl="1">
              <a:lnSpc>
                <a:spcPts val="3947"/>
              </a:lnSpc>
              <a:buFont typeface="Arial"/>
              <a:buChar char="•"/>
            </a:pPr>
            <a:r>
              <a:rPr lang="en-US" sz="2631">
                <a:solidFill>
                  <a:srgbClr val="333333"/>
                </a:solidFill>
                <a:latin typeface="Open Sans"/>
                <a:ea typeface="Open Sans"/>
                <a:cs typeface="Open Sans"/>
                <a:sym typeface="Open Sans"/>
              </a:rPr>
              <a:t>Tone aligned to busines</a:t>
            </a:r>
            <a:r>
              <a:rPr lang="en-US" sz="2631">
                <a:solidFill>
                  <a:srgbClr val="333333"/>
                </a:solidFill>
                <a:latin typeface="Open Sans"/>
                <a:ea typeface="Open Sans"/>
                <a:cs typeface="Open Sans"/>
                <a:sym typeface="Open Sans"/>
              </a:rPr>
              <a:t>s</a:t>
            </a:r>
          </a:p>
          <a:p>
            <a:pPr algn="l" marL="568159" indent="-284080" lvl="1">
              <a:lnSpc>
                <a:spcPts val="3947"/>
              </a:lnSpc>
              <a:buFont typeface="Arial"/>
              <a:buChar char="•"/>
            </a:pPr>
            <a:r>
              <a:rPr lang="en-US" sz="2631">
                <a:solidFill>
                  <a:srgbClr val="333333"/>
                </a:solidFill>
                <a:latin typeface="Open Sans"/>
                <a:ea typeface="Open Sans"/>
                <a:cs typeface="Open Sans"/>
                <a:sym typeface="Open Sans"/>
              </a:rPr>
              <a:t>Includes relevant case study</a:t>
            </a:r>
          </a:p>
          <a:p>
            <a:pPr algn="l" marL="568159" indent="-284080" lvl="1">
              <a:lnSpc>
                <a:spcPts val="3947"/>
              </a:lnSpc>
              <a:buFont typeface="Arial"/>
              <a:buChar char="•"/>
            </a:pPr>
            <a:r>
              <a:rPr lang="en-US" sz="2631">
                <a:solidFill>
                  <a:srgbClr val="333333"/>
                </a:solidFill>
                <a:latin typeface="Open Sans"/>
                <a:ea typeface="Open Sans"/>
                <a:cs typeface="Open Sans"/>
                <a:sym typeface="Open Sans"/>
              </a:rPr>
              <a:t>Ready for approv</a:t>
            </a:r>
            <a:r>
              <a:rPr lang="en-US" sz="2631">
                <a:solidFill>
                  <a:srgbClr val="333333"/>
                </a:solidFill>
                <a:latin typeface="Open Sans"/>
                <a:ea typeface="Open Sans"/>
                <a:cs typeface="Open Sans"/>
                <a:sym typeface="Open Sans"/>
              </a:rPr>
              <a:t>al or auto-send</a:t>
            </a:r>
          </a:p>
          <a:p>
            <a:pPr algn="l">
              <a:lnSpc>
                <a:spcPts val="3947"/>
              </a:lnSpc>
            </a:pPr>
          </a:p>
          <a:p>
            <a:pPr algn="l">
              <a:lnSpc>
                <a:spcPts val="3947"/>
              </a:lnSpc>
            </a:pPr>
            <a:r>
              <a:rPr lang="en-US" sz="2631">
                <a:solidFill>
                  <a:srgbClr val="333333"/>
                </a:solidFill>
                <a:latin typeface="Open Sans"/>
                <a:ea typeface="Open Sans"/>
                <a:cs typeface="Open Sans"/>
                <a:sym typeface="Open Sans"/>
              </a:rPr>
              <a:t>If high-value lead</a:t>
            </a:r>
          </a:p>
          <a:p>
            <a:pPr algn="l" marL="568159" indent="-284080" lvl="1">
              <a:lnSpc>
                <a:spcPts val="3947"/>
              </a:lnSpc>
              <a:buFont typeface="Arial"/>
              <a:buChar char="•"/>
            </a:pPr>
            <a:r>
              <a:rPr lang="en-US" sz="2631">
                <a:solidFill>
                  <a:srgbClr val="333333"/>
                </a:solidFill>
                <a:latin typeface="Open Sans"/>
                <a:ea typeface="Open Sans"/>
                <a:cs typeface="Open Sans"/>
                <a:sym typeface="Open Sans"/>
              </a:rPr>
              <a:t> </a:t>
            </a:r>
            <a:r>
              <a:rPr lang="en-US" sz="2631">
                <a:solidFill>
                  <a:srgbClr val="333333"/>
                </a:solidFill>
                <a:latin typeface="Open Sans"/>
                <a:ea typeface="Open Sans"/>
                <a:cs typeface="Open Sans"/>
                <a:sym typeface="Open Sans"/>
              </a:rPr>
              <a:t>Create projected deal pipeline entry</a:t>
            </a:r>
          </a:p>
          <a:p>
            <a:pPr algn="l" marL="568159" indent="-284080" lvl="1">
              <a:lnSpc>
                <a:spcPts val="3947"/>
              </a:lnSpc>
              <a:buFont typeface="Arial"/>
              <a:buChar char="•"/>
            </a:pPr>
            <a:r>
              <a:rPr lang="en-US" sz="2631">
                <a:solidFill>
                  <a:srgbClr val="333333"/>
                </a:solidFill>
                <a:latin typeface="Open Sans"/>
                <a:ea typeface="Open Sans"/>
                <a:cs typeface="Open Sans"/>
                <a:sym typeface="Open Sans"/>
              </a:rPr>
              <a:t> Forecast revenue impact</a:t>
            </a:r>
          </a:p>
          <a:p>
            <a:pPr algn="l" marL="568159" indent="-284080" lvl="1">
              <a:lnSpc>
                <a:spcPts val="3947"/>
              </a:lnSpc>
              <a:spcBef>
                <a:spcPct val="0"/>
              </a:spcBef>
              <a:buFont typeface="Arial"/>
              <a:buChar char="•"/>
            </a:pPr>
            <a:r>
              <a:rPr lang="en-US" sz="2631">
                <a:solidFill>
                  <a:srgbClr val="333333"/>
                </a:solidFill>
                <a:latin typeface="Open Sans"/>
                <a:ea typeface="Open Sans"/>
                <a:cs typeface="Open Sans"/>
                <a:sym typeface="Open Sans"/>
              </a:rPr>
              <a:t> Notify director in Teams</a:t>
            </a:r>
          </a:p>
        </p:txBody>
      </p:sp>
      <p:sp>
        <p:nvSpPr>
          <p:cNvPr name="AutoShape 26" id="26"/>
          <p:cNvSpPr/>
          <p:nvPr/>
        </p:nvSpPr>
        <p:spPr>
          <a:xfrm flipH="true">
            <a:off x="4889596" y="3215750"/>
            <a:ext cx="14551" cy="647700"/>
          </a:xfrm>
          <a:prstGeom prst="line">
            <a:avLst/>
          </a:prstGeom>
          <a:ln cap="flat" w="38100">
            <a:solidFill>
              <a:srgbClr val="FFFFFF"/>
            </a:solidFill>
            <a:prstDash val="solid"/>
            <a:headEnd type="none" len="sm" w="sm"/>
            <a:tailEnd type="triangle" len="med" w="lg"/>
          </a:ln>
        </p:spPr>
      </p:sp>
      <p:sp>
        <p:nvSpPr>
          <p:cNvPr name="AutoShape 27" id="27"/>
          <p:cNvSpPr/>
          <p:nvPr/>
        </p:nvSpPr>
        <p:spPr>
          <a:xfrm flipH="true">
            <a:off x="4841448" y="7026405"/>
            <a:ext cx="14551" cy="647700"/>
          </a:xfrm>
          <a:prstGeom prst="line">
            <a:avLst/>
          </a:prstGeom>
          <a:ln cap="flat" w="38100">
            <a:solidFill>
              <a:srgbClr val="FFFFFF"/>
            </a:solidFill>
            <a:prstDash val="solid"/>
            <a:headEnd type="none" len="sm" w="sm"/>
            <a:tailEnd type="triangle" len="med" w="lg"/>
          </a:ln>
        </p:spPr>
      </p:sp>
      <p:sp>
        <p:nvSpPr>
          <p:cNvPr name="AutoShape 28" id="28"/>
          <p:cNvSpPr/>
          <p:nvPr/>
        </p:nvSpPr>
        <p:spPr>
          <a:xfrm>
            <a:off x="13341747" y="2400366"/>
            <a:ext cx="71209" cy="389710"/>
          </a:xfrm>
          <a:prstGeom prst="line">
            <a:avLst/>
          </a:prstGeom>
          <a:ln cap="flat" w="38100">
            <a:solidFill>
              <a:srgbClr val="FFFFFF"/>
            </a:solidFill>
            <a:prstDash val="solid"/>
            <a:headEnd type="none" len="sm" w="sm"/>
            <a:tailEnd type="triangle" len="med" w="lg"/>
          </a:ln>
        </p:spPr>
      </p:sp>
      <p:sp>
        <p:nvSpPr>
          <p:cNvPr name="AutoShape 29" id="29"/>
          <p:cNvSpPr/>
          <p:nvPr/>
        </p:nvSpPr>
        <p:spPr>
          <a:xfrm>
            <a:off x="13412955" y="4936825"/>
            <a:ext cx="8062" cy="335203"/>
          </a:xfrm>
          <a:prstGeom prst="line">
            <a:avLst/>
          </a:prstGeom>
          <a:ln cap="flat" w="38100">
            <a:solidFill>
              <a:srgbClr val="FFFFFF"/>
            </a:solidFill>
            <a:prstDash val="solid"/>
            <a:headEnd type="none" len="sm" w="sm"/>
            <a:tailEnd type="triangle" len="med" w="lg"/>
          </a:ln>
        </p:spPr>
      </p:sp>
      <p:sp>
        <p:nvSpPr>
          <p:cNvPr name="AutoShape 30" id="30"/>
          <p:cNvSpPr/>
          <p:nvPr/>
        </p:nvSpPr>
        <p:spPr>
          <a:xfrm flipH="true">
            <a:off x="13416986" y="7854121"/>
            <a:ext cx="51626" cy="333375"/>
          </a:xfrm>
          <a:prstGeom prst="line">
            <a:avLst/>
          </a:prstGeom>
          <a:ln cap="flat" w="38100">
            <a:solidFill>
              <a:srgbClr val="FFFFFF"/>
            </a:solidFill>
            <a:prstDash val="solid"/>
            <a:headEnd type="none" len="sm" w="sm"/>
            <a:tailEnd type="triangle" len="med" w="lg"/>
          </a:ln>
        </p:spPr>
      </p:sp>
      <p:sp>
        <p:nvSpPr>
          <p:cNvPr name="AutoShape 31" id="31"/>
          <p:cNvSpPr/>
          <p:nvPr/>
        </p:nvSpPr>
        <p:spPr>
          <a:xfrm flipV="true">
            <a:off x="8898752" y="1289894"/>
            <a:ext cx="443956" cy="7300258"/>
          </a:xfrm>
          <a:prstGeom prst="line">
            <a:avLst/>
          </a:prstGeom>
          <a:ln cap="flat" w="38100">
            <a:solidFill>
              <a:srgbClr val="FFFFFF"/>
            </a:solidFill>
            <a:prstDash val="solid"/>
            <a:headEnd type="none" len="sm" w="sm"/>
            <a:tailEnd type="triangle" len="med" w="lg"/>
          </a:ln>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Freeform 2" id="2"/>
          <p:cNvSpPr/>
          <p:nvPr/>
        </p:nvSpPr>
        <p:spPr>
          <a:xfrm flipH="false" flipV="false" rot="0">
            <a:off x="-12157165" y="0"/>
            <a:ext cx="30445165" cy="13167534"/>
          </a:xfrm>
          <a:custGeom>
            <a:avLst/>
            <a:gdLst/>
            <a:ahLst/>
            <a:cxnLst/>
            <a:rect r="r" b="b" t="t" l="l"/>
            <a:pathLst>
              <a:path h="13167534" w="30445165">
                <a:moveTo>
                  <a:pt x="0" y="0"/>
                </a:moveTo>
                <a:lnTo>
                  <a:pt x="30445165" y="0"/>
                </a:lnTo>
                <a:lnTo>
                  <a:pt x="30445165" y="13167534"/>
                </a:lnTo>
                <a:lnTo>
                  <a:pt x="0" y="13167534"/>
                </a:lnTo>
                <a:lnTo>
                  <a:pt x="0" y="0"/>
                </a:lnTo>
                <a:close/>
              </a:path>
            </a:pathLst>
          </a:custGeom>
          <a:blipFill>
            <a:blip r:embed="rId3"/>
            <a:stretch>
              <a:fillRect l="0" t="0" r="0" b="0"/>
            </a:stretch>
          </a:blipFill>
        </p:spPr>
      </p:sp>
      <p:sp>
        <p:nvSpPr>
          <p:cNvPr name="Freeform 3" id="3"/>
          <p:cNvSpPr/>
          <p:nvPr/>
        </p:nvSpPr>
        <p:spPr>
          <a:xfrm flipH="false" flipV="false" rot="0">
            <a:off x="13534639" y="1028700"/>
            <a:ext cx="3724661" cy="781695"/>
          </a:xfrm>
          <a:custGeom>
            <a:avLst/>
            <a:gdLst/>
            <a:ahLst/>
            <a:cxnLst/>
            <a:rect r="r" b="b" t="t" l="l"/>
            <a:pathLst>
              <a:path h="781695" w="3724661">
                <a:moveTo>
                  <a:pt x="0" y="0"/>
                </a:moveTo>
                <a:lnTo>
                  <a:pt x="3724661" y="0"/>
                </a:lnTo>
                <a:lnTo>
                  <a:pt x="3724661" y="781695"/>
                </a:lnTo>
                <a:lnTo>
                  <a:pt x="0" y="781695"/>
                </a:lnTo>
                <a:lnTo>
                  <a:pt x="0" y="0"/>
                </a:lnTo>
                <a:close/>
              </a:path>
            </a:pathLst>
          </a:custGeom>
          <a:blipFill>
            <a:blip r:embed="rId4"/>
            <a:stretch>
              <a:fillRect l="0" t="0" r="0" b="0"/>
            </a:stretch>
          </a:blipFill>
        </p:spPr>
      </p:sp>
      <p:sp>
        <p:nvSpPr>
          <p:cNvPr name="TextBox 4" id="4"/>
          <p:cNvSpPr txBox="true"/>
          <p:nvPr/>
        </p:nvSpPr>
        <p:spPr>
          <a:xfrm rot="0">
            <a:off x="3354497" y="4097338"/>
            <a:ext cx="11579006" cy="3835399"/>
          </a:xfrm>
          <a:prstGeom prst="rect">
            <a:avLst/>
          </a:prstGeom>
        </p:spPr>
        <p:txBody>
          <a:bodyPr anchor="t" rtlCol="false" tIns="0" lIns="0" bIns="0" rIns="0">
            <a:spAutoFit/>
          </a:bodyPr>
          <a:lstStyle/>
          <a:p>
            <a:pPr algn="ctr">
              <a:lnSpc>
                <a:spcPts val="15400"/>
              </a:lnSpc>
            </a:pPr>
            <a:r>
              <a:rPr lang="en-US" sz="11000" b="true">
                <a:solidFill>
                  <a:srgbClr val="FFFFFF"/>
                </a:solidFill>
                <a:latin typeface="FS Albert Arabic Bold"/>
                <a:ea typeface="FS Albert Arabic Bold"/>
                <a:cs typeface="FS Albert Arabic Bold"/>
                <a:sym typeface="FS Albert Arabic Bold"/>
              </a:rPr>
              <a:t>Alternatives Live Demo</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DAHBMNzynug</dc:identifier>
  <dcterms:modified xsi:type="dcterms:W3CDTF">2011-08-01T06:04:30Z</dcterms:modified>
  <cp:revision>1</cp:revision>
  <dc:title>No-code Automation (Zapier, Make)</dc:title>
</cp:coreProperties>
</file>