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0"/>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FS Albert Arabic Bold" charset="1" panose="020B0803040502020804"/>
      <p:regular r:id="rId23"/>
    </p:embeddedFont>
    <p:embeddedFont>
      <p:font typeface="Open Sans" charset="1" panose="020B0606030504020204"/>
      <p:regular r:id="rId25"/>
    </p:embeddedFont>
    <p:embeddedFont>
      <p:font typeface="Open Sans Bold" charset="1" panose="020B0806030504020204"/>
      <p:regular r:id="rId26"/>
    </p:embeddedFont>
    <p:embeddedFont>
      <p:font typeface="FS Albert Arabic" charset="1" panose="020B0503040502020804"/>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notesMasters/notesMaster1.xml" Type="http://schemas.openxmlformats.org/officeDocument/2006/relationships/notesMaster"/><Relationship Id="rId21" Target="theme/theme2.xml" Type="http://schemas.openxmlformats.org/officeDocument/2006/relationships/theme"/><Relationship Id="rId22" Target="notesSlides/notesSlide1.xml" Type="http://schemas.openxmlformats.org/officeDocument/2006/relationships/notesSlide"/><Relationship Id="rId23" Target="fonts/font23.fntdata" Type="http://schemas.openxmlformats.org/officeDocument/2006/relationships/font"/><Relationship Id="rId24" Target="notesSlides/notesSlide2.xml" Type="http://schemas.openxmlformats.org/officeDocument/2006/relationships/notesSlide"/><Relationship Id="rId25" Target="fonts/font25.fntdata" Type="http://schemas.openxmlformats.org/officeDocument/2006/relationships/font"/><Relationship Id="rId26" Target="fonts/font26.fntdata" Type="http://schemas.openxmlformats.org/officeDocument/2006/relationships/font"/><Relationship Id="rId27" Target="notesSlides/notesSlide3.xml" Type="http://schemas.openxmlformats.org/officeDocument/2006/relationships/notesSlide"/><Relationship Id="rId28" Target="notesSlides/notesSlide4.xml" Type="http://schemas.openxmlformats.org/officeDocument/2006/relationships/notesSlide"/><Relationship Id="rId29" Target="notesSlides/notesSlide5.xml" Type="http://schemas.openxmlformats.org/officeDocument/2006/relationships/notesSlide"/><Relationship Id="rId3" Target="viewProps.xml" Type="http://schemas.openxmlformats.org/officeDocument/2006/relationships/viewProps"/><Relationship Id="rId30" Target="notesSlides/notesSlide6.xml" Type="http://schemas.openxmlformats.org/officeDocument/2006/relationships/notesSlide"/><Relationship Id="rId31" Target="notesSlides/notesSlide7.xml" Type="http://schemas.openxmlformats.org/officeDocument/2006/relationships/notesSlide"/><Relationship Id="rId32" Target="notesSlides/notesSlide8.xml" Type="http://schemas.openxmlformats.org/officeDocument/2006/relationships/notesSlide"/><Relationship Id="rId33" Target="notesSlides/notesSlide9.xml" Type="http://schemas.openxmlformats.org/officeDocument/2006/relationships/notesSlide"/><Relationship Id="rId34" Target="notesSlides/notesSlide10.xml" Type="http://schemas.openxmlformats.org/officeDocument/2006/relationships/notesSlide"/><Relationship Id="rId35" Target="notesSlides/notesSlide11.xml" Type="http://schemas.openxmlformats.org/officeDocument/2006/relationships/notesSlide"/><Relationship Id="rId36" Target="notesSlides/notesSlide12.xml" Type="http://schemas.openxmlformats.org/officeDocument/2006/relationships/notesSlide"/><Relationship Id="rId37" Target="notesSlides/notesSlide13.xml" Type="http://schemas.openxmlformats.org/officeDocument/2006/relationships/notesSlide"/><Relationship Id="rId38" Target="notesSlides/notesSlide14.xml" Type="http://schemas.openxmlformats.org/officeDocument/2006/relationships/notesSlide"/><Relationship Id="rId39" Target="fonts/font39.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6.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6.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3.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4.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4.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5.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12157165" y="0"/>
            <a:ext cx="30445165" cy="13167534"/>
          </a:xfrm>
          <a:custGeom>
            <a:avLst/>
            <a:gdLst/>
            <a:ahLst/>
            <a:cxnLst/>
            <a:rect r="r" b="b" t="t" l="l"/>
            <a:pathLst>
              <a:path h="13167534" w="30445165">
                <a:moveTo>
                  <a:pt x="0" y="0"/>
                </a:moveTo>
                <a:lnTo>
                  <a:pt x="30445165" y="0"/>
                </a:lnTo>
                <a:lnTo>
                  <a:pt x="30445165" y="13167534"/>
                </a:lnTo>
                <a:lnTo>
                  <a:pt x="0" y="13167534"/>
                </a:lnTo>
                <a:lnTo>
                  <a:pt x="0" y="0"/>
                </a:lnTo>
                <a:close/>
              </a:path>
            </a:pathLst>
          </a:custGeom>
          <a:blipFill>
            <a:blip r:embed="rId3"/>
            <a:stretch>
              <a:fillRect l="0" t="0" r="0" b="0"/>
            </a:stretch>
          </a:blipFill>
        </p:spPr>
      </p:sp>
      <p:sp>
        <p:nvSpPr>
          <p:cNvPr name="Freeform 3" id="3"/>
          <p:cNvSpPr/>
          <p:nvPr/>
        </p:nvSpPr>
        <p:spPr>
          <a:xfrm flipH="false" flipV="false" rot="0">
            <a:off x="13534639" y="1028700"/>
            <a:ext cx="3724661" cy="781695"/>
          </a:xfrm>
          <a:custGeom>
            <a:avLst/>
            <a:gdLst/>
            <a:ahLst/>
            <a:cxnLst/>
            <a:rect r="r" b="b" t="t" l="l"/>
            <a:pathLst>
              <a:path h="781695" w="3724661">
                <a:moveTo>
                  <a:pt x="0" y="0"/>
                </a:moveTo>
                <a:lnTo>
                  <a:pt x="3724661" y="0"/>
                </a:lnTo>
                <a:lnTo>
                  <a:pt x="3724661" y="781695"/>
                </a:lnTo>
                <a:lnTo>
                  <a:pt x="0" y="781695"/>
                </a:lnTo>
                <a:lnTo>
                  <a:pt x="0" y="0"/>
                </a:lnTo>
                <a:close/>
              </a:path>
            </a:pathLst>
          </a:custGeom>
          <a:blipFill>
            <a:blip r:embed="rId4"/>
            <a:stretch>
              <a:fillRect l="0" t="0" r="0" b="0"/>
            </a:stretch>
          </a:blipFill>
        </p:spPr>
      </p:sp>
      <p:sp>
        <p:nvSpPr>
          <p:cNvPr name="TextBox 4" id="4"/>
          <p:cNvSpPr txBox="true"/>
          <p:nvPr/>
        </p:nvSpPr>
        <p:spPr>
          <a:xfrm rot="0">
            <a:off x="1028700" y="1974848"/>
            <a:ext cx="14368269" cy="6299203"/>
          </a:xfrm>
          <a:prstGeom prst="rect">
            <a:avLst/>
          </a:prstGeom>
        </p:spPr>
        <p:txBody>
          <a:bodyPr anchor="t" rtlCol="false" tIns="0" lIns="0" bIns="0" rIns="0">
            <a:spAutoFit/>
          </a:bodyPr>
          <a:lstStyle/>
          <a:p>
            <a:pPr algn="l">
              <a:lnSpc>
                <a:spcPts val="12499"/>
              </a:lnSpc>
            </a:pPr>
            <a:r>
              <a:rPr lang="en-US" sz="9999" b="true">
                <a:solidFill>
                  <a:srgbClr val="FFFFFF"/>
                </a:solidFill>
                <a:latin typeface="FS Albert Arabic Bold"/>
                <a:ea typeface="FS Albert Arabic Bold"/>
                <a:cs typeface="FS Albert Arabic Bold"/>
                <a:sym typeface="FS Albert Arabic Bold"/>
              </a:rPr>
              <a:t>Modern Project Management Tools For Automation &amp; Productivity Gains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grpSp>
        <p:nvGrpSpPr>
          <p:cNvPr name="Group 2" id="2"/>
          <p:cNvGrpSpPr/>
          <p:nvPr/>
        </p:nvGrpSpPr>
        <p:grpSpPr>
          <a:xfrm rot="0">
            <a:off x="9144000" y="0"/>
            <a:ext cx="9144000" cy="10287000"/>
            <a:chOff x="0" y="0"/>
            <a:chExt cx="12192000" cy="13716000"/>
          </a:xfrm>
        </p:grpSpPr>
        <p:pic>
          <p:nvPicPr>
            <p:cNvPr name="Picture 3" id="3"/>
            <p:cNvPicPr>
              <a:picLocks noChangeAspect="true"/>
            </p:cNvPicPr>
            <p:nvPr/>
          </p:nvPicPr>
          <p:blipFill>
            <a:blip r:embed="rId3"/>
            <a:srcRect l="21333" t="0" r="21333" b="0"/>
            <a:stretch>
              <a:fillRect/>
            </a:stretch>
          </p:blipFill>
          <p:spPr>
            <a:xfrm flipH="false" flipV="false">
              <a:off x="0" y="0"/>
              <a:ext cx="12192000" cy="13716000"/>
            </a:xfrm>
            <a:prstGeom prst="rect">
              <a:avLst/>
            </a:prstGeom>
          </p:spPr>
        </p:pic>
      </p:grpSp>
      <p:sp>
        <p:nvSpPr>
          <p:cNvPr name="TextBox 4" id="4"/>
          <p:cNvSpPr txBox="true"/>
          <p:nvPr/>
        </p:nvSpPr>
        <p:spPr>
          <a:xfrm rot="0">
            <a:off x="1028700" y="2843463"/>
            <a:ext cx="7692689" cy="6414837"/>
          </a:xfrm>
          <a:prstGeom prst="rect">
            <a:avLst/>
          </a:prstGeom>
        </p:spPr>
        <p:txBody>
          <a:bodyPr anchor="t" rtlCol="false" tIns="0" lIns="0" bIns="0" rIns="0">
            <a:spAutoFit/>
          </a:bodyPr>
          <a:lstStyle/>
          <a:p>
            <a:pPr algn="just">
              <a:lnSpc>
                <a:spcPts val="3947"/>
              </a:lnSpc>
            </a:pPr>
            <a:r>
              <a:rPr lang="en-US" sz="2631">
                <a:solidFill>
                  <a:srgbClr val="FFFFFF"/>
                </a:solidFill>
                <a:latin typeface="Open Sans"/>
                <a:ea typeface="Open Sans"/>
                <a:cs typeface="Open Sans"/>
                <a:sym typeface="Open Sans"/>
              </a:rPr>
              <a:t>Automat</a:t>
            </a:r>
            <a:r>
              <a:rPr lang="en-US" sz="2631">
                <a:solidFill>
                  <a:srgbClr val="FFFFFF"/>
                </a:solidFill>
                <a:latin typeface="Open Sans"/>
                <a:ea typeface="Open Sans"/>
                <a:cs typeface="Open Sans"/>
                <a:sym typeface="Open Sans"/>
              </a:rPr>
              <a:t>ion is about:</a:t>
            </a:r>
          </a:p>
          <a:p>
            <a:pPr algn="just" marL="568159" indent="-284080" lvl="1">
              <a:lnSpc>
                <a:spcPts val="3947"/>
              </a:lnSpc>
              <a:buFont typeface="Arial"/>
              <a:buChar char="•"/>
            </a:pPr>
            <a:r>
              <a:rPr lang="en-US" sz="2631">
                <a:solidFill>
                  <a:srgbClr val="FFFFFF"/>
                </a:solidFill>
                <a:latin typeface="Open Sans"/>
                <a:ea typeface="Open Sans"/>
                <a:cs typeface="Open Sans"/>
                <a:sym typeface="Open Sans"/>
              </a:rPr>
              <a:t>removing follow-ups</a:t>
            </a:r>
          </a:p>
          <a:p>
            <a:pPr algn="just" marL="568159" indent="-284080" lvl="1">
              <a:lnSpc>
                <a:spcPts val="3947"/>
              </a:lnSpc>
              <a:buFont typeface="Arial"/>
              <a:buChar char="•"/>
            </a:pPr>
            <a:r>
              <a:rPr lang="en-US" sz="2631">
                <a:solidFill>
                  <a:srgbClr val="FFFFFF"/>
                </a:solidFill>
                <a:latin typeface="Open Sans"/>
                <a:ea typeface="Open Sans"/>
                <a:cs typeface="Open Sans"/>
                <a:sym typeface="Open Sans"/>
              </a:rPr>
              <a:t>enforcing simple rules</a:t>
            </a:r>
          </a:p>
          <a:p>
            <a:pPr algn="just" marL="568159" indent="-284080" lvl="1">
              <a:lnSpc>
                <a:spcPts val="3947"/>
              </a:lnSpc>
              <a:buFont typeface="Arial"/>
              <a:buChar char="•"/>
            </a:pPr>
            <a:r>
              <a:rPr lang="en-US" sz="2631">
                <a:solidFill>
                  <a:srgbClr val="FFFFFF"/>
                </a:solidFill>
                <a:latin typeface="Open Sans"/>
                <a:ea typeface="Open Sans"/>
                <a:cs typeface="Open Sans"/>
                <a:sym typeface="Open Sans"/>
              </a:rPr>
              <a:t>keeping work moving without chasing</a:t>
            </a:r>
          </a:p>
          <a:p>
            <a:pPr algn="just">
              <a:lnSpc>
                <a:spcPts val="3947"/>
              </a:lnSpc>
            </a:pPr>
          </a:p>
          <a:p>
            <a:pPr algn="just">
              <a:lnSpc>
                <a:spcPts val="3947"/>
              </a:lnSpc>
            </a:pPr>
            <a:r>
              <a:rPr lang="en-US" sz="2631">
                <a:solidFill>
                  <a:srgbClr val="FFFFFF"/>
                </a:solidFill>
                <a:latin typeface="Open Sans"/>
                <a:ea typeface="Open Sans"/>
                <a:cs typeface="Open Sans"/>
                <a:sym typeface="Open Sans"/>
              </a:rPr>
              <a:t>Works best when:</a:t>
            </a:r>
          </a:p>
          <a:p>
            <a:pPr algn="just" marL="568159" indent="-284080" lvl="1">
              <a:lnSpc>
                <a:spcPts val="3947"/>
              </a:lnSpc>
              <a:buFont typeface="Arial"/>
              <a:buChar char="•"/>
            </a:pPr>
            <a:r>
              <a:rPr lang="en-US" sz="2631">
                <a:solidFill>
                  <a:srgbClr val="FFFFFF"/>
                </a:solidFill>
                <a:latin typeface="Open Sans"/>
                <a:ea typeface="Open Sans"/>
                <a:cs typeface="Open Sans"/>
                <a:sym typeface="Open Sans"/>
              </a:rPr>
              <a:t>teams </a:t>
            </a:r>
            <a:r>
              <a:rPr lang="en-US" sz="2631">
                <a:solidFill>
                  <a:srgbClr val="FFFFFF"/>
                </a:solidFill>
                <a:latin typeface="Open Sans"/>
                <a:ea typeface="Open Sans"/>
                <a:cs typeface="Open Sans"/>
                <a:sym typeface="Open Sans"/>
              </a:rPr>
              <a:t>are small</a:t>
            </a:r>
          </a:p>
          <a:p>
            <a:pPr algn="just" marL="568159" indent="-284080" lvl="1">
              <a:lnSpc>
                <a:spcPts val="3947"/>
              </a:lnSpc>
              <a:buFont typeface="Arial"/>
              <a:buChar char="•"/>
            </a:pPr>
            <a:r>
              <a:rPr lang="en-US" sz="2631">
                <a:solidFill>
                  <a:srgbClr val="FFFFFF"/>
                </a:solidFill>
                <a:latin typeface="Open Sans"/>
                <a:ea typeface="Open Sans"/>
                <a:cs typeface="Open Sans"/>
                <a:sym typeface="Open Sans"/>
              </a:rPr>
              <a:t>processes are simple</a:t>
            </a:r>
          </a:p>
          <a:p>
            <a:pPr algn="just" marL="568159" indent="-284080" lvl="1">
              <a:lnSpc>
                <a:spcPts val="3947"/>
              </a:lnSpc>
              <a:buFont typeface="Arial"/>
              <a:buChar char="•"/>
            </a:pPr>
            <a:r>
              <a:rPr lang="en-US" sz="2631">
                <a:solidFill>
                  <a:srgbClr val="FFFFFF"/>
                </a:solidFill>
                <a:latin typeface="Open Sans"/>
                <a:ea typeface="Open Sans"/>
                <a:cs typeface="Open Sans"/>
                <a:sym typeface="Open Sans"/>
              </a:rPr>
              <a:t>adoption matt</a:t>
            </a:r>
            <a:r>
              <a:rPr lang="en-US" sz="2631">
                <a:solidFill>
                  <a:srgbClr val="FFFFFF"/>
                </a:solidFill>
                <a:latin typeface="Open Sans"/>
                <a:ea typeface="Open Sans"/>
                <a:cs typeface="Open Sans"/>
                <a:sym typeface="Open Sans"/>
              </a:rPr>
              <a:t>ers more than reporting</a:t>
            </a:r>
          </a:p>
          <a:p>
            <a:pPr algn="just">
              <a:lnSpc>
                <a:spcPts val="3947"/>
              </a:lnSpc>
            </a:pPr>
          </a:p>
          <a:p>
            <a:pPr algn="just">
              <a:lnSpc>
                <a:spcPts val="3947"/>
              </a:lnSpc>
            </a:pPr>
            <a:r>
              <a:rPr lang="en-US" sz="2631">
                <a:solidFill>
                  <a:srgbClr val="FFFFFF"/>
                </a:solidFill>
                <a:latin typeface="Open Sans"/>
                <a:ea typeface="Open Sans"/>
                <a:cs typeface="Open Sans"/>
                <a:sym typeface="Open Sans"/>
              </a:rPr>
              <a:t>Trello helps small teams see their work clearly and stop losing tasks in inboxes and conversations.</a:t>
            </a:r>
          </a:p>
        </p:txBody>
      </p:sp>
      <p:sp>
        <p:nvSpPr>
          <p:cNvPr name="TextBox 5" id="5"/>
          <p:cNvSpPr txBox="true"/>
          <p:nvPr/>
        </p:nvSpPr>
        <p:spPr>
          <a:xfrm rot="0">
            <a:off x="1028700" y="1028700"/>
            <a:ext cx="7870052" cy="9144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Intro to Trello</a:t>
            </a:r>
          </a:p>
        </p:txBody>
      </p:sp>
      <p:grpSp>
        <p:nvGrpSpPr>
          <p:cNvPr name="Group 6" id="6"/>
          <p:cNvGrpSpPr/>
          <p:nvPr/>
        </p:nvGrpSpPr>
        <p:grpSpPr>
          <a:xfrm rot="0">
            <a:off x="9144000" y="0"/>
            <a:ext cx="9144000" cy="10287000"/>
            <a:chOff x="0" y="0"/>
            <a:chExt cx="12192000" cy="13716000"/>
          </a:xfrm>
        </p:grpSpPr>
        <p:pic>
          <p:nvPicPr>
            <p:cNvPr name="Picture 7" id="7"/>
            <p:cNvPicPr>
              <a:picLocks noChangeAspect="true"/>
            </p:cNvPicPr>
            <p:nvPr/>
          </p:nvPicPr>
          <p:blipFill>
            <a:blip r:embed="rId4"/>
            <a:srcRect l="23944" t="0" r="23944" b="0"/>
            <a:stretch>
              <a:fillRect/>
            </a:stretch>
          </p:blipFill>
          <p:spPr>
            <a:xfrm flipH="false" flipV="false">
              <a:off x="0" y="0"/>
              <a:ext cx="12192000" cy="13716000"/>
            </a:xfrm>
            <a:prstGeom prst="rect">
              <a:avLst/>
            </a:prstGeom>
          </p:spPr>
        </p:pic>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12157165" y="0"/>
            <a:ext cx="30445165" cy="13167534"/>
          </a:xfrm>
          <a:custGeom>
            <a:avLst/>
            <a:gdLst/>
            <a:ahLst/>
            <a:cxnLst/>
            <a:rect r="r" b="b" t="t" l="l"/>
            <a:pathLst>
              <a:path h="13167534" w="30445165">
                <a:moveTo>
                  <a:pt x="0" y="0"/>
                </a:moveTo>
                <a:lnTo>
                  <a:pt x="30445165" y="0"/>
                </a:lnTo>
                <a:lnTo>
                  <a:pt x="30445165" y="13167534"/>
                </a:lnTo>
                <a:lnTo>
                  <a:pt x="0" y="13167534"/>
                </a:lnTo>
                <a:lnTo>
                  <a:pt x="0" y="0"/>
                </a:lnTo>
                <a:close/>
              </a:path>
            </a:pathLst>
          </a:custGeom>
          <a:blipFill>
            <a:blip r:embed="rId3"/>
            <a:stretch>
              <a:fillRect l="0" t="0" r="0" b="0"/>
            </a:stretch>
          </a:blipFill>
        </p:spPr>
      </p:sp>
      <p:sp>
        <p:nvSpPr>
          <p:cNvPr name="Freeform 3" id="3"/>
          <p:cNvSpPr/>
          <p:nvPr/>
        </p:nvSpPr>
        <p:spPr>
          <a:xfrm flipH="false" flipV="false" rot="0">
            <a:off x="13534639" y="1028700"/>
            <a:ext cx="3724661" cy="781695"/>
          </a:xfrm>
          <a:custGeom>
            <a:avLst/>
            <a:gdLst/>
            <a:ahLst/>
            <a:cxnLst/>
            <a:rect r="r" b="b" t="t" l="l"/>
            <a:pathLst>
              <a:path h="781695" w="3724661">
                <a:moveTo>
                  <a:pt x="0" y="0"/>
                </a:moveTo>
                <a:lnTo>
                  <a:pt x="3724661" y="0"/>
                </a:lnTo>
                <a:lnTo>
                  <a:pt x="3724661" y="781695"/>
                </a:lnTo>
                <a:lnTo>
                  <a:pt x="0" y="781695"/>
                </a:lnTo>
                <a:lnTo>
                  <a:pt x="0" y="0"/>
                </a:lnTo>
                <a:close/>
              </a:path>
            </a:pathLst>
          </a:custGeom>
          <a:blipFill>
            <a:blip r:embed="rId4"/>
            <a:stretch>
              <a:fillRect l="0" t="0" r="0" b="0"/>
            </a:stretch>
          </a:blipFill>
        </p:spPr>
      </p:sp>
      <p:sp>
        <p:nvSpPr>
          <p:cNvPr name="TextBox 4" id="4"/>
          <p:cNvSpPr txBox="true"/>
          <p:nvPr/>
        </p:nvSpPr>
        <p:spPr>
          <a:xfrm rot="0">
            <a:off x="2047059" y="4097338"/>
            <a:ext cx="14193883" cy="1882774"/>
          </a:xfrm>
          <a:prstGeom prst="rect">
            <a:avLst/>
          </a:prstGeom>
        </p:spPr>
        <p:txBody>
          <a:bodyPr anchor="t" rtlCol="false" tIns="0" lIns="0" bIns="0" rIns="0">
            <a:spAutoFit/>
          </a:bodyPr>
          <a:lstStyle/>
          <a:p>
            <a:pPr algn="ctr">
              <a:lnSpc>
                <a:spcPts val="15400"/>
              </a:lnSpc>
            </a:pPr>
            <a:r>
              <a:rPr lang="en-US" sz="11000" b="true">
                <a:solidFill>
                  <a:srgbClr val="FFFFFF"/>
                </a:solidFill>
                <a:latin typeface="FS Albert Arabic Bold"/>
                <a:ea typeface="FS Albert Arabic Bold"/>
                <a:cs typeface="FS Albert Arabic Bold"/>
                <a:sym typeface="FS Albert Arabic Bold"/>
              </a:rPr>
              <a:t>Intro To Monday.com</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grpSp>
        <p:nvGrpSpPr>
          <p:cNvPr name="Group 2" id="2"/>
          <p:cNvGrpSpPr/>
          <p:nvPr/>
        </p:nvGrpSpPr>
        <p:grpSpPr>
          <a:xfrm rot="0">
            <a:off x="9144000" y="0"/>
            <a:ext cx="9144000" cy="10287000"/>
            <a:chOff x="0" y="0"/>
            <a:chExt cx="12192000" cy="13716000"/>
          </a:xfrm>
        </p:grpSpPr>
        <p:pic>
          <p:nvPicPr>
            <p:cNvPr name="Picture 3" id="3"/>
            <p:cNvPicPr>
              <a:picLocks noChangeAspect="true"/>
            </p:cNvPicPr>
            <p:nvPr/>
          </p:nvPicPr>
          <p:blipFill>
            <a:blip r:embed="rId3"/>
            <a:srcRect l="21333" t="0" r="21333" b="0"/>
            <a:stretch>
              <a:fillRect/>
            </a:stretch>
          </p:blipFill>
          <p:spPr>
            <a:xfrm flipH="false" flipV="false">
              <a:off x="0" y="0"/>
              <a:ext cx="12192000" cy="13716000"/>
            </a:xfrm>
            <a:prstGeom prst="rect">
              <a:avLst/>
            </a:prstGeom>
          </p:spPr>
        </p:pic>
      </p:grpSp>
      <p:sp>
        <p:nvSpPr>
          <p:cNvPr name="TextBox 4" id="4"/>
          <p:cNvSpPr txBox="true"/>
          <p:nvPr/>
        </p:nvSpPr>
        <p:spPr>
          <a:xfrm rot="0">
            <a:off x="1028700" y="3243307"/>
            <a:ext cx="7692689" cy="5919537"/>
          </a:xfrm>
          <a:prstGeom prst="rect">
            <a:avLst/>
          </a:prstGeom>
        </p:spPr>
        <p:txBody>
          <a:bodyPr anchor="t" rtlCol="false" tIns="0" lIns="0" bIns="0" rIns="0">
            <a:spAutoFit/>
          </a:bodyPr>
          <a:lstStyle/>
          <a:p>
            <a:pPr algn="l">
              <a:lnSpc>
                <a:spcPts val="3947"/>
              </a:lnSpc>
            </a:pPr>
            <a:r>
              <a:rPr lang="en-US" sz="2631">
                <a:solidFill>
                  <a:srgbClr val="FFFFFF"/>
                </a:solidFill>
                <a:latin typeface="Open Sans"/>
                <a:ea typeface="Open Sans"/>
                <a:cs typeface="Open Sans"/>
                <a:sym typeface="Open Sans"/>
              </a:rPr>
              <a:t>Think</a:t>
            </a:r>
            <a:r>
              <a:rPr lang="en-US" sz="2631">
                <a:solidFill>
                  <a:srgbClr val="FFFFFF"/>
                </a:solidFill>
                <a:latin typeface="Open Sans"/>
                <a:ea typeface="Open Sans"/>
                <a:cs typeface="Open Sans"/>
                <a:sym typeface="Open Sans"/>
              </a:rPr>
              <a:t> of Monday.com as a structured operations system, not just task management</a:t>
            </a:r>
          </a:p>
          <a:p>
            <a:pPr algn="l">
              <a:lnSpc>
                <a:spcPts val="3947"/>
              </a:lnSpc>
            </a:pPr>
            <a:r>
              <a:rPr lang="en-US" sz="2631">
                <a:solidFill>
                  <a:srgbClr val="FFFFFF"/>
                </a:solidFill>
                <a:latin typeface="Open Sans"/>
                <a:ea typeface="Open Sans"/>
                <a:cs typeface="Open Sans"/>
                <a:sym typeface="Open Sans"/>
              </a:rPr>
              <a:t>Similar to a spreadsheet but one that:</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updates in real time</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automates actions</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reports automatically</a:t>
            </a:r>
          </a:p>
          <a:p>
            <a:pPr algn="l">
              <a:lnSpc>
                <a:spcPts val="3947"/>
              </a:lnSpc>
            </a:pPr>
          </a:p>
          <a:p>
            <a:pPr algn="l">
              <a:lnSpc>
                <a:spcPts val="3947"/>
              </a:lnSpc>
            </a:pPr>
            <a:r>
              <a:rPr lang="en-US" sz="2631">
                <a:solidFill>
                  <a:srgbClr val="FFFFFF"/>
                </a:solidFill>
                <a:latin typeface="Open Sans"/>
                <a:ea typeface="Open Sans"/>
                <a:cs typeface="Open Sans"/>
                <a:sym typeface="Open Sans"/>
              </a:rPr>
              <a:t>Strength comes from:</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defined fields (status, owner, priority, dates)</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consistency across the business</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multiple views of the same work</a:t>
            </a:r>
          </a:p>
          <a:p>
            <a:pPr algn="l">
              <a:lnSpc>
                <a:spcPts val="3947"/>
              </a:lnSpc>
            </a:pPr>
          </a:p>
        </p:txBody>
      </p:sp>
      <p:sp>
        <p:nvSpPr>
          <p:cNvPr name="TextBox 5" id="5"/>
          <p:cNvSpPr txBox="true"/>
          <p:nvPr/>
        </p:nvSpPr>
        <p:spPr>
          <a:xfrm rot="0">
            <a:off x="1028700" y="1028700"/>
            <a:ext cx="7870052" cy="18288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Intro to Monday.com</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grpSp>
        <p:nvGrpSpPr>
          <p:cNvPr name="Group 2" id="2"/>
          <p:cNvGrpSpPr/>
          <p:nvPr/>
        </p:nvGrpSpPr>
        <p:grpSpPr>
          <a:xfrm rot="0">
            <a:off x="9144000" y="0"/>
            <a:ext cx="9144000" cy="10287000"/>
            <a:chOff x="0" y="0"/>
            <a:chExt cx="12192000" cy="13716000"/>
          </a:xfrm>
        </p:grpSpPr>
        <p:pic>
          <p:nvPicPr>
            <p:cNvPr name="Picture 3" id="3"/>
            <p:cNvPicPr>
              <a:picLocks noChangeAspect="true"/>
            </p:cNvPicPr>
            <p:nvPr/>
          </p:nvPicPr>
          <p:blipFill>
            <a:blip r:embed="rId3"/>
            <a:srcRect l="21333" t="0" r="21333" b="0"/>
            <a:stretch>
              <a:fillRect/>
            </a:stretch>
          </p:blipFill>
          <p:spPr>
            <a:xfrm flipH="false" flipV="false">
              <a:off x="0" y="0"/>
              <a:ext cx="12192000" cy="13716000"/>
            </a:xfrm>
            <a:prstGeom prst="rect">
              <a:avLst/>
            </a:prstGeom>
          </p:spPr>
        </p:pic>
      </p:grpSp>
      <p:sp>
        <p:nvSpPr>
          <p:cNvPr name="TextBox 4" id="4"/>
          <p:cNvSpPr txBox="true"/>
          <p:nvPr/>
        </p:nvSpPr>
        <p:spPr>
          <a:xfrm rot="0">
            <a:off x="1028700" y="2942539"/>
            <a:ext cx="7692689" cy="6910137"/>
          </a:xfrm>
          <a:prstGeom prst="rect">
            <a:avLst/>
          </a:prstGeom>
        </p:spPr>
        <p:txBody>
          <a:bodyPr anchor="t" rtlCol="false" tIns="0" lIns="0" bIns="0" rIns="0">
            <a:spAutoFit/>
          </a:bodyPr>
          <a:lstStyle/>
          <a:p>
            <a:pPr algn="l">
              <a:lnSpc>
                <a:spcPts val="3947"/>
              </a:lnSpc>
            </a:pPr>
            <a:r>
              <a:rPr lang="en-US" sz="2631">
                <a:solidFill>
                  <a:srgbClr val="FFFFFF"/>
                </a:solidFill>
                <a:latin typeface="Open Sans"/>
                <a:ea typeface="Open Sans"/>
                <a:cs typeface="Open Sans"/>
                <a:sym typeface="Open Sans"/>
              </a:rPr>
              <a:t>Generates richer data:</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workload and capacity</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bottlenecks and delays</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delivery performance</a:t>
            </a:r>
          </a:p>
          <a:p>
            <a:pPr algn="l">
              <a:lnSpc>
                <a:spcPts val="3947"/>
              </a:lnSpc>
            </a:pPr>
          </a:p>
          <a:p>
            <a:pPr algn="l">
              <a:lnSpc>
                <a:spcPts val="3947"/>
              </a:lnSpc>
            </a:pPr>
            <a:r>
              <a:rPr lang="en-US" sz="2631">
                <a:solidFill>
                  <a:srgbClr val="FFFFFF"/>
                </a:solidFill>
                <a:latin typeface="Open Sans"/>
                <a:ea typeface="Open Sans"/>
                <a:cs typeface="Open Sans"/>
                <a:sym typeface="Open Sans"/>
              </a:rPr>
              <a:t>Automation is about:</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enforcing process</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reducing reliance on memory</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creating consistency at scale</a:t>
            </a:r>
          </a:p>
          <a:p>
            <a:pPr algn="l">
              <a:lnSpc>
                <a:spcPts val="3947"/>
              </a:lnSpc>
            </a:pPr>
          </a:p>
          <a:p>
            <a:pPr algn="l">
              <a:lnSpc>
                <a:spcPts val="3947"/>
              </a:lnSpc>
            </a:pPr>
            <a:r>
              <a:rPr lang="en-US" sz="2631">
                <a:solidFill>
                  <a:srgbClr val="FFFFFF"/>
                </a:solidFill>
                <a:latin typeface="Open Sans"/>
                <a:ea typeface="Open Sans"/>
                <a:cs typeface="Open Sans"/>
                <a:sym typeface="Open Sans"/>
              </a:rPr>
              <a:t>Works bes</a:t>
            </a:r>
            <a:r>
              <a:rPr lang="en-US" sz="2631">
                <a:solidFill>
                  <a:srgbClr val="FFFFFF"/>
                </a:solidFill>
                <a:latin typeface="Open Sans"/>
                <a:ea typeface="Open Sans"/>
                <a:cs typeface="Open Sans"/>
                <a:sym typeface="Open Sans"/>
              </a:rPr>
              <a:t>t when:</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teams are growing</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there are multiple workflows</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management visibility matters</a:t>
            </a:r>
            <a:r>
              <a:rPr lang="en-US" sz="2631">
                <a:solidFill>
                  <a:srgbClr val="FFFFFF"/>
                </a:solidFill>
                <a:latin typeface="Open Sans"/>
                <a:ea typeface="Open Sans"/>
                <a:cs typeface="Open Sans"/>
                <a:sym typeface="Open Sans"/>
              </a:rPr>
              <a:t>.</a:t>
            </a:r>
          </a:p>
        </p:txBody>
      </p:sp>
      <p:sp>
        <p:nvSpPr>
          <p:cNvPr name="TextBox 5" id="5"/>
          <p:cNvSpPr txBox="true"/>
          <p:nvPr/>
        </p:nvSpPr>
        <p:spPr>
          <a:xfrm rot="0">
            <a:off x="1028700" y="1028700"/>
            <a:ext cx="7870052" cy="18288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Intro to Monday.com</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12157165" y="0"/>
            <a:ext cx="30445165" cy="13167534"/>
          </a:xfrm>
          <a:custGeom>
            <a:avLst/>
            <a:gdLst/>
            <a:ahLst/>
            <a:cxnLst/>
            <a:rect r="r" b="b" t="t" l="l"/>
            <a:pathLst>
              <a:path h="13167534" w="30445165">
                <a:moveTo>
                  <a:pt x="0" y="0"/>
                </a:moveTo>
                <a:lnTo>
                  <a:pt x="30445165" y="0"/>
                </a:lnTo>
                <a:lnTo>
                  <a:pt x="30445165" y="13167534"/>
                </a:lnTo>
                <a:lnTo>
                  <a:pt x="0" y="13167534"/>
                </a:lnTo>
                <a:lnTo>
                  <a:pt x="0" y="0"/>
                </a:lnTo>
                <a:close/>
              </a:path>
            </a:pathLst>
          </a:custGeom>
          <a:blipFill>
            <a:blip r:embed="rId3"/>
            <a:stretch>
              <a:fillRect l="0" t="0" r="0" b="0"/>
            </a:stretch>
          </a:blipFill>
        </p:spPr>
      </p:sp>
      <p:sp>
        <p:nvSpPr>
          <p:cNvPr name="Freeform 3" id="3"/>
          <p:cNvSpPr/>
          <p:nvPr/>
        </p:nvSpPr>
        <p:spPr>
          <a:xfrm flipH="false" flipV="false" rot="0">
            <a:off x="13534639" y="1028700"/>
            <a:ext cx="3724661" cy="781695"/>
          </a:xfrm>
          <a:custGeom>
            <a:avLst/>
            <a:gdLst/>
            <a:ahLst/>
            <a:cxnLst/>
            <a:rect r="r" b="b" t="t" l="l"/>
            <a:pathLst>
              <a:path h="781695" w="3724661">
                <a:moveTo>
                  <a:pt x="0" y="0"/>
                </a:moveTo>
                <a:lnTo>
                  <a:pt x="3724661" y="0"/>
                </a:lnTo>
                <a:lnTo>
                  <a:pt x="3724661" y="781695"/>
                </a:lnTo>
                <a:lnTo>
                  <a:pt x="0" y="781695"/>
                </a:lnTo>
                <a:lnTo>
                  <a:pt x="0" y="0"/>
                </a:lnTo>
                <a:close/>
              </a:path>
            </a:pathLst>
          </a:custGeom>
          <a:blipFill>
            <a:blip r:embed="rId4"/>
            <a:stretch>
              <a:fillRect l="0" t="0" r="0" b="0"/>
            </a:stretch>
          </a:blipFill>
        </p:spPr>
      </p:sp>
      <p:sp>
        <p:nvSpPr>
          <p:cNvPr name="TextBox 4" id="4"/>
          <p:cNvSpPr txBox="true"/>
          <p:nvPr/>
        </p:nvSpPr>
        <p:spPr>
          <a:xfrm rot="0">
            <a:off x="3354497" y="3121025"/>
            <a:ext cx="11579006" cy="3835399"/>
          </a:xfrm>
          <a:prstGeom prst="rect">
            <a:avLst/>
          </a:prstGeom>
        </p:spPr>
        <p:txBody>
          <a:bodyPr anchor="t" rtlCol="false" tIns="0" lIns="0" bIns="0" rIns="0">
            <a:spAutoFit/>
          </a:bodyPr>
          <a:lstStyle/>
          <a:p>
            <a:pPr algn="ctr">
              <a:lnSpc>
                <a:spcPts val="15400"/>
              </a:lnSpc>
            </a:pPr>
            <a:r>
              <a:rPr lang="en-US" sz="11000" b="true">
                <a:solidFill>
                  <a:srgbClr val="FFFFFF"/>
                </a:solidFill>
                <a:latin typeface="FS Albert Arabic Bold"/>
                <a:ea typeface="FS Albert Arabic Bold"/>
                <a:cs typeface="FS Albert Arabic Bold"/>
                <a:sym typeface="FS Albert Arabic Bold"/>
              </a:rPr>
              <a:t>Thank You</a:t>
            </a:r>
          </a:p>
          <a:p>
            <a:pPr algn="ctr">
              <a:lnSpc>
                <a:spcPts val="15400"/>
              </a:lnSpc>
            </a:pPr>
            <a:r>
              <a:rPr lang="en-US" sz="11000">
                <a:solidFill>
                  <a:srgbClr val="FFFFFF"/>
                </a:solidFill>
                <a:latin typeface="FS Albert Arabic"/>
                <a:ea typeface="FS Albert Arabic"/>
                <a:cs typeface="FS Albert Arabic"/>
                <a:sym typeface="FS Albert Arabic"/>
              </a:rPr>
              <a:t>Any Questions?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3147972"/>
            <a:ext cx="7692689" cy="2930127"/>
          </a:xfrm>
          <a:prstGeom prst="rect">
            <a:avLst/>
          </a:prstGeom>
        </p:spPr>
        <p:txBody>
          <a:bodyPr anchor="t" rtlCol="false" tIns="0" lIns="0" bIns="0" rIns="0">
            <a:spAutoFit/>
          </a:bodyPr>
          <a:lstStyle/>
          <a:p>
            <a:pPr algn="l" marL="568159" indent="-284079" lvl="1">
              <a:lnSpc>
                <a:spcPts val="3947"/>
              </a:lnSpc>
              <a:buFont typeface="Arial"/>
              <a:buChar char="•"/>
            </a:pPr>
            <a:r>
              <a:rPr lang="en-US" sz="2631">
                <a:solidFill>
                  <a:srgbClr val="FFFFFF"/>
                </a:solidFill>
                <a:latin typeface="Open Sans"/>
                <a:ea typeface="Open Sans"/>
                <a:cs typeface="Open Sans"/>
                <a:sym typeface="Open Sans"/>
              </a:rPr>
              <a:t>M</a:t>
            </a:r>
            <a:r>
              <a:rPr lang="en-US" sz="2631">
                <a:solidFill>
                  <a:srgbClr val="FFFFFF"/>
                </a:solidFill>
                <a:latin typeface="Open Sans"/>
                <a:ea typeface="Open Sans"/>
                <a:cs typeface="Open Sans"/>
                <a:sym typeface="Open Sans"/>
              </a:rPr>
              <a:t>ost small businesses already “manage w</a:t>
            </a:r>
            <a:r>
              <a:rPr lang="en-US" sz="2631">
                <a:solidFill>
                  <a:srgbClr val="FFFFFF"/>
                </a:solidFill>
                <a:latin typeface="Open Sans"/>
                <a:ea typeface="Open Sans"/>
                <a:cs typeface="Open Sans"/>
                <a:sym typeface="Open Sans"/>
              </a:rPr>
              <a:t>ork”,</a:t>
            </a:r>
            <a:r>
              <a:rPr lang="en-US" sz="2631">
                <a:solidFill>
                  <a:srgbClr val="FFFFFF"/>
                </a:solidFill>
                <a:latin typeface="Open Sans"/>
                <a:ea typeface="Open Sans"/>
                <a:cs typeface="Open Sans"/>
                <a:sym typeface="Open Sans"/>
              </a:rPr>
              <a:t> just not in a structured way</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Spreadsheets, inboxes, WhatsApp, and memory do not scale</a:t>
            </a:r>
          </a:p>
          <a:p>
            <a:pPr algn="l" marL="568159" indent="-284079" lvl="1">
              <a:lnSpc>
                <a:spcPts val="3947"/>
              </a:lnSpc>
              <a:spcBef>
                <a:spcPct val="0"/>
              </a:spcBef>
              <a:buFont typeface="Arial"/>
              <a:buChar char="•"/>
            </a:pPr>
            <a:r>
              <a:rPr lang="en-US" sz="2631">
                <a:solidFill>
                  <a:srgbClr val="FFFFFF"/>
                </a:solidFill>
                <a:latin typeface="Open Sans"/>
                <a:ea typeface="Open Sans"/>
                <a:cs typeface="Open Sans"/>
                <a:sym typeface="Open Sans"/>
              </a:rPr>
              <a:t>Task tools</a:t>
            </a:r>
            <a:r>
              <a:rPr lang="en-US" sz="2631">
                <a:solidFill>
                  <a:srgbClr val="FFFFFF"/>
                </a:solidFill>
                <a:latin typeface="Open Sans"/>
                <a:ea typeface="Open Sans"/>
                <a:cs typeface="Open Sans"/>
                <a:sym typeface="Open Sans"/>
              </a:rPr>
              <a:t> aren’t just for “project managers”, they’re operational systems</a:t>
            </a:r>
          </a:p>
        </p:txBody>
      </p:sp>
      <p:sp>
        <p:nvSpPr>
          <p:cNvPr name="TextBox 3" id="3"/>
          <p:cNvSpPr txBox="true"/>
          <p:nvPr/>
        </p:nvSpPr>
        <p:spPr>
          <a:xfrm rot="0">
            <a:off x="1028700" y="1028700"/>
            <a:ext cx="7870052" cy="18288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Why this session matters</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20388" t="0" r="20388" b="0"/>
            <a:stretch>
              <a:fillRect/>
            </a:stretch>
          </p:blipFill>
          <p:spPr>
            <a:xfrm flipH="false" flipV="false">
              <a:off x="0" y="0"/>
              <a:ext cx="12192000" cy="13716000"/>
            </a:xfrm>
            <a:prstGeom prst="rect">
              <a:avLst/>
            </a:prstGeom>
          </p:spPr>
        </p:pic>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3147972"/>
            <a:ext cx="7692689" cy="5391952"/>
          </a:xfrm>
          <a:prstGeom prst="rect">
            <a:avLst/>
          </a:prstGeom>
        </p:spPr>
        <p:txBody>
          <a:bodyPr anchor="t" rtlCol="false" tIns="0" lIns="0" bIns="0" rIns="0">
            <a:spAutoFit/>
          </a:bodyPr>
          <a:lstStyle/>
          <a:p>
            <a:pPr algn="l" marL="568159" indent="-284079" lvl="1">
              <a:lnSpc>
                <a:spcPts val="3947"/>
              </a:lnSpc>
              <a:buFont typeface="Arial"/>
              <a:buChar char="•"/>
            </a:pPr>
            <a:r>
              <a:rPr lang="en-US" sz="2631">
                <a:solidFill>
                  <a:srgbClr val="FFFFFF"/>
                </a:solidFill>
                <a:latin typeface="Open Sans"/>
                <a:ea typeface="Open Sans"/>
                <a:cs typeface="Open Sans"/>
                <a:sym typeface="Open Sans"/>
              </a:rPr>
              <a:t>Task</a:t>
            </a:r>
            <a:r>
              <a:rPr lang="en-US" sz="2631">
                <a:solidFill>
                  <a:srgbClr val="FFFFFF"/>
                </a:solidFill>
                <a:latin typeface="Open Sans"/>
                <a:ea typeface="Open Sans"/>
                <a:cs typeface="Open Sans"/>
                <a:sym typeface="Open Sans"/>
              </a:rPr>
              <a:t>s and processes often live in people’s heads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No visibility of bottlenecks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Work feels busy but progress is unclear</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No data on:</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Where time goes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What causes delays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Which work actually drives value</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If work isn’t structured,</a:t>
            </a:r>
            <a:r>
              <a:rPr lang="en-US" sz="2631">
                <a:solidFill>
                  <a:srgbClr val="FFFFFF"/>
                </a:solidFill>
                <a:latin typeface="Open Sans"/>
                <a:ea typeface="Open Sans"/>
                <a:cs typeface="Open Sans"/>
                <a:sym typeface="Open Sans"/>
              </a:rPr>
              <a:t> it can’t be measured.</a:t>
            </a:r>
          </a:p>
          <a:p>
            <a:pPr algn="l" marL="568159" indent="-284079" lvl="1">
              <a:lnSpc>
                <a:spcPts val="3947"/>
              </a:lnSpc>
              <a:spcBef>
                <a:spcPct val="0"/>
              </a:spcBef>
              <a:buFont typeface="Arial"/>
              <a:buChar char="•"/>
            </a:pPr>
            <a:r>
              <a:rPr lang="en-US" sz="2631">
                <a:solidFill>
                  <a:srgbClr val="FFFFFF"/>
                </a:solidFill>
                <a:latin typeface="Open Sans"/>
                <a:ea typeface="Open Sans"/>
                <a:cs typeface="Open Sans"/>
                <a:sym typeface="Open Sans"/>
              </a:rPr>
              <a:t> If it can’t be measured, it can’t be improved or automated.</a:t>
            </a:r>
          </a:p>
        </p:txBody>
      </p:sp>
      <p:sp>
        <p:nvSpPr>
          <p:cNvPr name="TextBox 3" id="3"/>
          <p:cNvSpPr txBox="true"/>
          <p:nvPr/>
        </p:nvSpPr>
        <p:spPr>
          <a:xfrm rot="0">
            <a:off x="1028700" y="1028700"/>
            <a:ext cx="7870052" cy="18288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Why this session matters</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20388" t="0" r="20388" b="0"/>
            <a:stretch>
              <a:fillRect/>
            </a:stretch>
          </p:blipFill>
          <p:spPr>
            <a:xfrm flipH="false" flipV="false">
              <a:off x="0" y="0"/>
              <a:ext cx="12192000" cy="13716000"/>
            </a:xfrm>
            <a:prstGeom prst="rect">
              <a:avLst/>
            </a:prstGeom>
          </p:spPr>
        </p:pic>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3147972"/>
            <a:ext cx="7692689" cy="5884317"/>
          </a:xfrm>
          <a:prstGeom prst="rect">
            <a:avLst/>
          </a:prstGeom>
        </p:spPr>
        <p:txBody>
          <a:bodyPr anchor="t" rtlCol="false" tIns="0" lIns="0" bIns="0" rIns="0">
            <a:spAutoFit/>
          </a:bodyPr>
          <a:lstStyle/>
          <a:p>
            <a:pPr algn="l" marL="568159" indent="-284079" lvl="1">
              <a:lnSpc>
                <a:spcPts val="3947"/>
              </a:lnSpc>
              <a:buFont typeface="Arial"/>
              <a:buChar char="•"/>
            </a:pPr>
            <a:r>
              <a:rPr lang="en-US" sz="2631">
                <a:solidFill>
                  <a:srgbClr val="FFFFFF"/>
                </a:solidFill>
                <a:latin typeface="Open Sans"/>
                <a:ea typeface="Open Sans"/>
                <a:cs typeface="Open Sans"/>
                <a:sym typeface="Open Sans"/>
              </a:rPr>
              <a:t>These systems </a:t>
            </a:r>
            <a:r>
              <a:rPr lang="en-US" sz="2631">
                <a:solidFill>
                  <a:srgbClr val="FFFFFF"/>
                </a:solidFill>
                <a:latin typeface="Open Sans"/>
                <a:ea typeface="Open Sans"/>
                <a:cs typeface="Open Sans"/>
                <a:sym typeface="Open Sans"/>
              </a:rPr>
              <a:t>generate data automatically:</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Task creation timestamps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Status changes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Owners and </a:t>
            </a:r>
            <a:r>
              <a:rPr lang="en-US" sz="2631">
                <a:solidFill>
                  <a:srgbClr val="FFFFFF"/>
                </a:solidFill>
                <a:latin typeface="Open Sans"/>
                <a:ea typeface="Open Sans"/>
                <a:cs typeface="Open Sans"/>
                <a:sym typeface="Open Sans"/>
              </a:rPr>
              <a:t>handovers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Due dates vs completion dates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Rework and delays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Workload by person or team</a:t>
            </a:r>
          </a:p>
          <a:p>
            <a:pPr algn="l">
              <a:lnSpc>
                <a:spcPts val="3947"/>
              </a:lnSpc>
            </a:pP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Eve</a:t>
            </a:r>
            <a:r>
              <a:rPr lang="en-US" sz="2631">
                <a:solidFill>
                  <a:srgbClr val="FFFFFF"/>
                </a:solidFill>
                <a:latin typeface="Open Sans"/>
                <a:ea typeface="Open Sans"/>
                <a:cs typeface="Open Sans"/>
                <a:sym typeface="Open Sans"/>
              </a:rPr>
              <a:t>ry card,</a:t>
            </a:r>
            <a:r>
              <a:rPr lang="en-US" sz="2631">
                <a:solidFill>
                  <a:srgbClr val="FFFFFF"/>
                </a:solidFill>
                <a:latin typeface="Open Sans"/>
                <a:ea typeface="Open Sans"/>
                <a:cs typeface="Open Sans"/>
                <a:sym typeface="Open Sans"/>
              </a:rPr>
              <a:t> task or item = multiple data points</a:t>
            </a:r>
          </a:p>
          <a:p>
            <a:pPr algn="l" marL="568159" indent="-284079" lvl="1">
              <a:lnSpc>
                <a:spcPts val="3947"/>
              </a:lnSpc>
              <a:spcBef>
                <a:spcPct val="0"/>
              </a:spcBef>
              <a:buFont typeface="Arial"/>
              <a:buChar char="•"/>
            </a:pPr>
            <a:r>
              <a:rPr lang="en-US" sz="2631">
                <a:solidFill>
                  <a:srgbClr val="FFFFFF"/>
                </a:solidFill>
                <a:latin typeface="Open Sans"/>
                <a:ea typeface="Open Sans"/>
                <a:cs typeface="Open Sans"/>
                <a:sym typeface="Open Sans"/>
              </a:rPr>
              <a:t>Every data point can be leveraged for operational insight</a:t>
            </a:r>
          </a:p>
        </p:txBody>
      </p:sp>
      <p:sp>
        <p:nvSpPr>
          <p:cNvPr name="TextBox 3" id="3"/>
          <p:cNvSpPr txBox="true"/>
          <p:nvPr/>
        </p:nvSpPr>
        <p:spPr>
          <a:xfrm rot="0">
            <a:off x="1028700" y="1028700"/>
            <a:ext cx="7870052" cy="18288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Why this session matters</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20388" t="0" r="20388" b="0"/>
            <a:stretch>
              <a:fillRect/>
            </a:stretch>
          </p:blipFill>
          <p:spPr>
            <a:xfrm flipH="false" flipV="false">
              <a:off x="0" y="0"/>
              <a:ext cx="12192000" cy="13716000"/>
            </a:xfrm>
            <a:prstGeom prst="rect">
              <a:avLst/>
            </a:prstGeom>
          </p:spPr>
        </p:pic>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2881618"/>
            <a:ext cx="7692689" cy="6376682"/>
          </a:xfrm>
          <a:prstGeom prst="rect">
            <a:avLst/>
          </a:prstGeom>
        </p:spPr>
        <p:txBody>
          <a:bodyPr anchor="t" rtlCol="false" tIns="0" lIns="0" bIns="0" rIns="0">
            <a:spAutoFit/>
          </a:bodyPr>
          <a:lstStyle/>
          <a:p>
            <a:pPr algn="l" marL="568159" indent="-284079" lvl="1">
              <a:lnSpc>
                <a:spcPts val="3947"/>
              </a:lnSpc>
              <a:buFont typeface="Arial"/>
              <a:buChar char="•"/>
            </a:pPr>
            <a:r>
              <a:rPr lang="en-US" sz="2631">
                <a:solidFill>
                  <a:srgbClr val="FFFFFF"/>
                </a:solidFill>
                <a:latin typeface="Open Sans"/>
                <a:ea typeface="Open Sans"/>
                <a:cs typeface="Open Sans"/>
                <a:sym typeface="Open Sans"/>
              </a:rPr>
              <a:t>T</a:t>
            </a:r>
            <a:r>
              <a:rPr lang="en-US" sz="2631">
                <a:solidFill>
                  <a:srgbClr val="FFFFFF"/>
                </a:solidFill>
                <a:latin typeface="Open Sans"/>
                <a:ea typeface="Open Sans"/>
                <a:cs typeface="Open Sans"/>
                <a:sym typeface="Open Sans"/>
              </a:rPr>
              <a:t>ask automations include;</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Auto-assign work based on status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Auto-s</a:t>
            </a:r>
            <a:r>
              <a:rPr lang="en-US" sz="2631">
                <a:solidFill>
                  <a:srgbClr val="FFFFFF"/>
                </a:solidFill>
                <a:latin typeface="Open Sans"/>
                <a:ea typeface="Open Sans"/>
                <a:cs typeface="Open Sans"/>
                <a:sym typeface="Open Sans"/>
              </a:rPr>
              <a:t>et deadlines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Create follow-up tasks automatically</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Process </a:t>
            </a:r>
            <a:r>
              <a:rPr lang="en-US" sz="2631">
                <a:solidFill>
                  <a:srgbClr val="FFFFFF"/>
                </a:solidFill>
                <a:latin typeface="Open Sans"/>
                <a:ea typeface="Open Sans"/>
                <a:cs typeface="Open Sans"/>
                <a:sym typeface="Open Sans"/>
              </a:rPr>
              <a:t>automation</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Client onboarding checklists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Quote → job → invoice workflows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Marketing content pipelines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Compliance or quality checks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Off the Shelf AI</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Translation</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Transcription</a:t>
            </a:r>
          </a:p>
          <a:p>
            <a:pPr algn="l" marL="1136318" indent="-378773" lvl="2">
              <a:lnSpc>
                <a:spcPts val="3947"/>
              </a:lnSpc>
              <a:spcBef>
                <a:spcPct val="0"/>
              </a:spcBef>
              <a:buFont typeface="Arial"/>
              <a:buChar char="⚬"/>
            </a:pPr>
            <a:r>
              <a:rPr lang="en-US" sz="2631">
                <a:solidFill>
                  <a:srgbClr val="FFFFFF"/>
                </a:solidFill>
                <a:latin typeface="Open Sans"/>
                <a:ea typeface="Open Sans"/>
                <a:cs typeface="Open Sans"/>
                <a:sym typeface="Open Sans"/>
              </a:rPr>
              <a:t>Summaries</a:t>
            </a:r>
          </a:p>
        </p:txBody>
      </p:sp>
      <p:sp>
        <p:nvSpPr>
          <p:cNvPr name="TextBox 3" id="3"/>
          <p:cNvSpPr txBox="true"/>
          <p:nvPr/>
        </p:nvSpPr>
        <p:spPr>
          <a:xfrm rot="0">
            <a:off x="1028700" y="1028700"/>
            <a:ext cx="7870052" cy="9144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Automation</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25838" t="0" r="25838" b="0"/>
            <a:stretch>
              <a:fillRect/>
            </a:stretch>
          </p:blipFill>
          <p:spPr>
            <a:xfrm flipH="false" flipV="false">
              <a:off x="0" y="0"/>
              <a:ext cx="12192000" cy="13716000"/>
            </a:xfrm>
            <a:prstGeom prst="rect">
              <a:avLst/>
            </a:prstGeom>
          </p:spPr>
        </p:pic>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2409424"/>
            <a:ext cx="7692689" cy="5391952"/>
          </a:xfrm>
          <a:prstGeom prst="rect">
            <a:avLst/>
          </a:prstGeom>
        </p:spPr>
        <p:txBody>
          <a:bodyPr anchor="t" rtlCol="false" tIns="0" lIns="0" bIns="0" rIns="0">
            <a:spAutoFit/>
          </a:bodyPr>
          <a:lstStyle/>
          <a:p>
            <a:pPr algn="l" marL="568159" indent="-284079" lvl="1">
              <a:lnSpc>
                <a:spcPts val="3947"/>
              </a:lnSpc>
              <a:buFont typeface="Arial"/>
              <a:buChar char="•"/>
            </a:pPr>
            <a:r>
              <a:rPr lang="en-US" sz="2631">
                <a:solidFill>
                  <a:srgbClr val="FFFFFF"/>
                </a:solidFill>
                <a:latin typeface="Open Sans"/>
                <a:ea typeface="Open Sans"/>
                <a:cs typeface="Open Sans"/>
                <a:sym typeface="Open Sans"/>
              </a:rPr>
              <a:t>Tool</a:t>
            </a:r>
            <a:r>
              <a:rPr lang="en-US" sz="2631">
                <a:solidFill>
                  <a:srgbClr val="FFFFFF"/>
                </a:solidFill>
                <a:latin typeface="Open Sans"/>
                <a:ea typeface="Open Sans"/>
                <a:cs typeface="Open Sans"/>
                <a:sym typeface="Open Sans"/>
              </a:rPr>
              <a:t> integrations: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Email → task creation</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Form submis</a:t>
            </a:r>
            <a:r>
              <a:rPr lang="en-US" sz="2631">
                <a:solidFill>
                  <a:srgbClr val="FFFFFF"/>
                </a:solidFill>
                <a:latin typeface="Open Sans"/>
                <a:ea typeface="Open Sans"/>
                <a:cs typeface="Open Sans"/>
                <a:sym typeface="Open Sans"/>
              </a:rPr>
              <a:t>s</a:t>
            </a:r>
            <a:r>
              <a:rPr lang="en-US" sz="2631">
                <a:solidFill>
                  <a:srgbClr val="FFFFFF"/>
                </a:solidFill>
                <a:latin typeface="Open Sans"/>
                <a:ea typeface="Open Sans"/>
                <a:cs typeface="Open Sans"/>
                <a:sym typeface="Open Sans"/>
              </a:rPr>
              <a:t>ions → task boa</a:t>
            </a:r>
            <a:r>
              <a:rPr lang="en-US" sz="2631">
                <a:solidFill>
                  <a:srgbClr val="FFFFFF"/>
                </a:solidFill>
                <a:latin typeface="Open Sans"/>
                <a:ea typeface="Open Sans"/>
                <a:cs typeface="Open Sans"/>
                <a:sym typeface="Open Sans"/>
              </a:rPr>
              <a:t>rds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Task c</a:t>
            </a:r>
            <a:r>
              <a:rPr lang="en-US" sz="2631">
                <a:solidFill>
                  <a:srgbClr val="FFFFFF"/>
                </a:solidFill>
                <a:latin typeface="Open Sans"/>
                <a:ea typeface="Open Sans"/>
                <a:cs typeface="Open Sans"/>
                <a:sym typeface="Open Sans"/>
              </a:rPr>
              <a:t>ompletion → notifications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Da</a:t>
            </a:r>
            <a:r>
              <a:rPr lang="en-US" sz="2631">
                <a:solidFill>
                  <a:srgbClr val="FFFFFF"/>
                </a:solidFill>
                <a:latin typeface="Open Sans"/>
                <a:ea typeface="Open Sans"/>
                <a:cs typeface="Open Sans"/>
                <a:sym typeface="Open Sans"/>
              </a:rPr>
              <a:t>ta flowing automatically into:</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Sales &amp; Marketing tools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Finance tools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R</a:t>
            </a:r>
            <a:r>
              <a:rPr lang="en-US" sz="2631">
                <a:solidFill>
                  <a:srgbClr val="FFFFFF"/>
                </a:solidFill>
                <a:latin typeface="Open Sans"/>
                <a:ea typeface="Open Sans"/>
                <a:cs typeface="Open Sans"/>
                <a:sym typeface="Open Sans"/>
              </a:rPr>
              <a:t>eporting dashboards</a:t>
            </a:r>
          </a:p>
          <a:p>
            <a:pPr algn="l">
              <a:lnSpc>
                <a:spcPts val="3947"/>
              </a:lnSpc>
            </a:pPr>
            <a:r>
              <a:rPr lang="en-US" sz="2631">
                <a:solidFill>
                  <a:srgbClr val="FFFFFF"/>
                </a:solidFill>
                <a:latin typeface="Open Sans"/>
                <a:ea typeface="Open Sans"/>
                <a:cs typeface="Open Sans"/>
                <a:sym typeface="Open Sans"/>
              </a:rPr>
              <a:t>Automation doesn’t replace people, it removes repetition and uncertainty.</a:t>
            </a:r>
          </a:p>
          <a:p>
            <a:pPr algn="l">
              <a:lnSpc>
                <a:spcPts val="3947"/>
              </a:lnSpc>
              <a:spcBef>
                <a:spcPct val="0"/>
              </a:spcBef>
            </a:pPr>
          </a:p>
        </p:txBody>
      </p:sp>
      <p:sp>
        <p:nvSpPr>
          <p:cNvPr name="TextBox 3" id="3"/>
          <p:cNvSpPr txBox="true"/>
          <p:nvPr/>
        </p:nvSpPr>
        <p:spPr>
          <a:xfrm rot="0">
            <a:off x="1028700" y="1028700"/>
            <a:ext cx="7870052" cy="9144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Automation</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25838" t="0" r="25838" b="0"/>
            <a:stretch>
              <a:fillRect/>
            </a:stretch>
          </p:blipFill>
          <p:spPr>
            <a:xfrm flipH="false" flipV="false">
              <a:off x="0" y="0"/>
              <a:ext cx="12192000" cy="13716000"/>
            </a:xfrm>
            <a:prstGeom prst="rect">
              <a:avLst/>
            </a:prstGeom>
          </p:spPr>
        </p:pic>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2888582"/>
            <a:ext cx="7692689" cy="4928937"/>
          </a:xfrm>
          <a:prstGeom prst="rect">
            <a:avLst/>
          </a:prstGeom>
        </p:spPr>
        <p:txBody>
          <a:bodyPr anchor="t" rtlCol="false" tIns="0" lIns="0" bIns="0" rIns="0">
            <a:spAutoFit/>
          </a:bodyPr>
          <a:lstStyle/>
          <a:p>
            <a:pPr algn="l" marL="568159" indent="-284080" lvl="1">
              <a:lnSpc>
                <a:spcPts val="3947"/>
              </a:lnSpc>
              <a:buAutoNum type="arabicPeriod" startAt="1"/>
            </a:pPr>
            <a:r>
              <a:rPr lang="en-US" sz="2631">
                <a:solidFill>
                  <a:srgbClr val="FFFFFF"/>
                </a:solidFill>
                <a:latin typeface="Open Sans"/>
                <a:ea typeface="Open Sans"/>
                <a:cs typeface="Open Sans"/>
                <a:sym typeface="Open Sans"/>
              </a:rPr>
              <a:t>Start with one core process (e.g. jobs, onboarding, delivery)</a:t>
            </a:r>
          </a:p>
          <a:p>
            <a:pPr algn="l" marL="568159" indent="-284080" lvl="1">
              <a:lnSpc>
                <a:spcPts val="3947"/>
              </a:lnSpc>
              <a:buAutoNum type="arabicPeriod" startAt="1"/>
            </a:pPr>
            <a:r>
              <a:rPr lang="en-US" sz="2631">
                <a:solidFill>
                  <a:srgbClr val="FFFFFF"/>
                </a:solidFill>
                <a:latin typeface="Open Sans"/>
                <a:ea typeface="Open Sans"/>
                <a:cs typeface="Open Sans"/>
                <a:sym typeface="Open Sans"/>
              </a:rPr>
              <a:t>M</a:t>
            </a:r>
            <a:r>
              <a:rPr lang="en-US" sz="2631">
                <a:solidFill>
                  <a:srgbClr val="FFFFFF"/>
                </a:solidFill>
                <a:latin typeface="Open Sans"/>
                <a:ea typeface="Open Sans"/>
                <a:cs typeface="Open Sans"/>
                <a:sym typeface="Open Sans"/>
              </a:rPr>
              <a:t>ap it as tasks, not perfection</a:t>
            </a:r>
          </a:p>
          <a:p>
            <a:pPr algn="l" marL="568159" indent="-284080" lvl="1">
              <a:lnSpc>
                <a:spcPts val="3947"/>
              </a:lnSpc>
              <a:buAutoNum type="arabicPeriod" startAt="1"/>
            </a:pPr>
            <a:r>
              <a:rPr lang="en-US" sz="2631">
                <a:solidFill>
                  <a:srgbClr val="FFFFFF"/>
                </a:solidFill>
                <a:latin typeface="Open Sans"/>
                <a:ea typeface="Open Sans"/>
                <a:cs typeface="Open Sans"/>
                <a:sym typeface="Open Sans"/>
              </a:rPr>
              <a:t>Assign ownership clearly</a:t>
            </a:r>
          </a:p>
          <a:p>
            <a:pPr algn="l" marL="568159" indent="-284080" lvl="1">
              <a:lnSpc>
                <a:spcPts val="3947"/>
              </a:lnSpc>
              <a:buAutoNum type="arabicPeriod" startAt="1"/>
            </a:pPr>
            <a:r>
              <a:rPr lang="en-US" sz="2631">
                <a:solidFill>
                  <a:srgbClr val="FFFFFF"/>
                </a:solidFill>
                <a:latin typeface="Open Sans"/>
                <a:ea typeface="Open Sans"/>
                <a:cs typeface="Open Sans"/>
                <a:sym typeface="Open Sans"/>
              </a:rPr>
              <a:t>L</a:t>
            </a:r>
            <a:r>
              <a:rPr lang="en-US" sz="2631">
                <a:solidFill>
                  <a:srgbClr val="FFFFFF"/>
                </a:solidFill>
                <a:latin typeface="Open Sans"/>
                <a:ea typeface="Open Sans"/>
                <a:cs typeface="Open Sans"/>
                <a:sym typeface="Open Sans"/>
              </a:rPr>
              <a:t>et the data accumulate</a:t>
            </a:r>
          </a:p>
          <a:p>
            <a:pPr algn="l" marL="568159" indent="-284080" lvl="1">
              <a:lnSpc>
                <a:spcPts val="3947"/>
              </a:lnSpc>
              <a:buAutoNum type="arabicPeriod" startAt="1"/>
            </a:pPr>
            <a:r>
              <a:rPr lang="en-US" sz="2631">
                <a:solidFill>
                  <a:srgbClr val="FFFFFF"/>
                </a:solidFill>
                <a:latin typeface="Open Sans"/>
                <a:ea typeface="Open Sans"/>
                <a:cs typeface="Open Sans"/>
                <a:sym typeface="Open Sans"/>
              </a:rPr>
              <a:t>Automate only once opportunity/pain is visible</a:t>
            </a:r>
          </a:p>
          <a:p>
            <a:pPr algn="l" marL="568159" indent="-284080" lvl="1">
              <a:lnSpc>
                <a:spcPts val="3947"/>
              </a:lnSpc>
              <a:buAutoNum type="arabicPeriod" startAt="1"/>
            </a:pPr>
            <a:r>
              <a:rPr lang="en-US" sz="2631">
                <a:solidFill>
                  <a:srgbClr val="FFFFFF"/>
                </a:solidFill>
                <a:latin typeface="Open Sans"/>
                <a:ea typeface="Open Sans"/>
                <a:cs typeface="Open Sans"/>
                <a:sym typeface="Open Sans"/>
              </a:rPr>
              <a:t>Structure first. Automate second. Analyse third.</a:t>
            </a:r>
          </a:p>
          <a:p>
            <a:pPr algn="l">
              <a:lnSpc>
                <a:spcPts val="3947"/>
              </a:lnSpc>
              <a:spcBef>
                <a:spcPct val="0"/>
              </a:spcBef>
            </a:pPr>
          </a:p>
        </p:txBody>
      </p:sp>
      <p:sp>
        <p:nvSpPr>
          <p:cNvPr name="TextBox 3" id="3"/>
          <p:cNvSpPr txBox="true"/>
          <p:nvPr/>
        </p:nvSpPr>
        <p:spPr>
          <a:xfrm rot="0">
            <a:off x="1028700" y="1028700"/>
            <a:ext cx="7870052" cy="9144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How To Start</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21444" t="0" r="21444" b="0"/>
            <a:stretch>
              <a:fillRect/>
            </a:stretch>
          </p:blipFill>
          <p:spPr>
            <a:xfrm flipH="false" flipV="false">
              <a:off x="0" y="0"/>
              <a:ext cx="12192000" cy="13716000"/>
            </a:xfrm>
            <a:prstGeom prst="rect">
              <a:avLst/>
            </a:prstGeom>
          </p:spPr>
        </p:pic>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12157165" y="0"/>
            <a:ext cx="30445165" cy="13167534"/>
          </a:xfrm>
          <a:custGeom>
            <a:avLst/>
            <a:gdLst/>
            <a:ahLst/>
            <a:cxnLst/>
            <a:rect r="r" b="b" t="t" l="l"/>
            <a:pathLst>
              <a:path h="13167534" w="30445165">
                <a:moveTo>
                  <a:pt x="0" y="0"/>
                </a:moveTo>
                <a:lnTo>
                  <a:pt x="30445165" y="0"/>
                </a:lnTo>
                <a:lnTo>
                  <a:pt x="30445165" y="13167534"/>
                </a:lnTo>
                <a:lnTo>
                  <a:pt x="0" y="13167534"/>
                </a:lnTo>
                <a:lnTo>
                  <a:pt x="0" y="0"/>
                </a:lnTo>
                <a:close/>
              </a:path>
            </a:pathLst>
          </a:custGeom>
          <a:blipFill>
            <a:blip r:embed="rId3"/>
            <a:stretch>
              <a:fillRect l="0" t="0" r="0" b="0"/>
            </a:stretch>
          </a:blipFill>
        </p:spPr>
      </p:sp>
      <p:sp>
        <p:nvSpPr>
          <p:cNvPr name="Freeform 3" id="3"/>
          <p:cNvSpPr/>
          <p:nvPr/>
        </p:nvSpPr>
        <p:spPr>
          <a:xfrm flipH="false" flipV="false" rot="0">
            <a:off x="13534639" y="1028700"/>
            <a:ext cx="3724661" cy="781695"/>
          </a:xfrm>
          <a:custGeom>
            <a:avLst/>
            <a:gdLst/>
            <a:ahLst/>
            <a:cxnLst/>
            <a:rect r="r" b="b" t="t" l="l"/>
            <a:pathLst>
              <a:path h="781695" w="3724661">
                <a:moveTo>
                  <a:pt x="0" y="0"/>
                </a:moveTo>
                <a:lnTo>
                  <a:pt x="3724661" y="0"/>
                </a:lnTo>
                <a:lnTo>
                  <a:pt x="3724661" y="781695"/>
                </a:lnTo>
                <a:lnTo>
                  <a:pt x="0" y="781695"/>
                </a:lnTo>
                <a:lnTo>
                  <a:pt x="0" y="0"/>
                </a:lnTo>
                <a:close/>
              </a:path>
            </a:pathLst>
          </a:custGeom>
          <a:blipFill>
            <a:blip r:embed="rId4"/>
            <a:stretch>
              <a:fillRect l="0" t="0" r="0" b="0"/>
            </a:stretch>
          </a:blipFill>
        </p:spPr>
      </p:sp>
      <p:sp>
        <p:nvSpPr>
          <p:cNvPr name="TextBox 4" id="4"/>
          <p:cNvSpPr txBox="true"/>
          <p:nvPr/>
        </p:nvSpPr>
        <p:spPr>
          <a:xfrm rot="0">
            <a:off x="3354497" y="4097338"/>
            <a:ext cx="11579006" cy="1882774"/>
          </a:xfrm>
          <a:prstGeom prst="rect">
            <a:avLst/>
          </a:prstGeom>
        </p:spPr>
        <p:txBody>
          <a:bodyPr anchor="t" rtlCol="false" tIns="0" lIns="0" bIns="0" rIns="0">
            <a:spAutoFit/>
          </a:bodyPr>
          <a:lstStyle/>
          <a:p>
            <a:pPr algn="ctr">
              <a:lnSpc>
                <a:spcPts val="15400"/>
              </a:lnSpc>
            </a:pPr>
            <a:r>
              <a:rPr lang="en-US" sz="11000" b="true">
                <a:solidFill>
                  <a:srgbClr val="FFFFFF"/>
                </a:solidFill>
                <a:latin typeface="FS Albert Arabic Bold"/>
                <a:ea typeface="FS Albert Arabic Bold"/>
                <a:cs typeface="FS Albert Arabic Bold"/>
                <a:sym typeface="FS Albert Arabic Bold"/>
              </a:rPr>
              <a:t>Intro To Trello</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grpSp>
        <p:nvGrpSpPr>
          <p:cNvPr name="Group 2" id="2"/>
          <p:cNvGrpSpPr/>
          <p:nvPr/>
        </p:nvGrpSpPr>
        <p:grpSpPr>
          <a:xfrm rot="0">
            <a:off x="9144000" y="0"/>
            <a:ext cx="9144000" cy="10287000"/>
            <a:chOff x="0" y="0"/>
            <a:chExt cx="12192000" cy="13716000"/>
          </a:xfrm>
        </p:grpSpPr>
        <p:pic>
          <p:nvPicPr>
            <p:cNvPr name="Picture 3" id="3"/>
            <p:cNvPicPr>
              <a:picLocks noChangeAspect="true"/>
            </p:cNvPicPr>
            <p:nvPr/>
          </p:nvPicPr>
          <p:blipFill>
            <a:blip r:embed="rId3"/>
            <a:srcRect l="21333" t="0" r="21333" b="0"/>
            <a:stretch>
              <a:fillRect/>
            </a:stretch>
          </p:blipFill>
          <p:spPr>
            <a:xfrm flipH="false" flipV="false">
              <a:off x="0" y="0"/>
              <a:ext cx="12192000" cy="13716000"/>
            </a:xfrm>
            <a:prstGeom prst="rect">
              <a:avLst/>
            </a:prstGeom>
          </p:spPr>
        </p:pic>
      </p:grpSp>
      <p:sp>
        <p:nvSpPr>
          <p:cNvPr name="TextBox 4" id="4"/>
          <p:cNvSpPr txBox="true"/>
          <p:nvPr/>
        </p:nvSpPr>
        <p:spPr>
          <a:xfrm rot="0">
            <a:off x="1028700" y="2348163"/>
            <a:ext cx="7692689" cy="7405437"/>
          </a:xfrm>
          <a:prstGeom prst="rect">
            <a:avLst/>
          </a:prstGeom>
        </p:spPr>
        <p:txBody>
          <a:bodyPr anchor="t" rtlCol="false" tIns="0" lIns="0" bIns="0" rIns="0">
            <a:spAutoFit/>
          </a:bodyPr>
          <a:lstStyle/>
          <a:p>
            <a:pPr algn="just">
              <a:lnSpc>
                <a:spcPts val="3947"/>
              </a:lnSpc>
            </a:pPr>
            <a:r>
              <a:rPr lang="en-US" sz="2631">
                <a:solidFill>
                  <a:srgbClr val="FFFFFF"/>
                </a:solidFill>
                <a:latin typeface="Open Sans"/>
                <a:ea typeface="Open Sans"/>
                <a:cs typeface="Open Sans"/>
                <a:sym typeface="Open Sans"/>
              </a:rPr>
              <a:t>T</a:t>
            </a:r>
            <a:r>
              <a:rPr lang="en-US" sz="2631">
                <a:solidFill>
                  <a:srgbClr val="FFFFFF"/>
                </a:solidFill>
                <a:latin typeface="Open Sans"/>
                <a:ea typeface="Open Sans"/>
                <a:cs typeface="Open Sans"/>
                <a:sym typeface="Open Sans"/>
              </a:rPr>
              <a:t>hink of Trello as a visual workflow tool, not a to-do list</a:t>
            </a:r>
          </a:p>
          <a:p>
            <a:pPr algn="just">
              <a:lnSpc>
                <a:spcPts val="3947"/>
              </a:lnSpc>
            </a:pPr>
            <a:r>
              <a:rPr lang="en-US" sz="2631">
                <a:solidFill>
                  <a:srgbClr val="FFFFFF"/>
                </a:solidFill>
                <a:latin typeface="Open Sans"/>
                <a:ea typeface="Open Sans"/>
                <a:cs typeface="Open Sans"/>
                <a:sym typeface="Open Sans"/>
              </a:rPr>
              <a:t>Best for making work visible at a glance</a:t>
            </a:r>
          </a:p>
          <a:p>
            <a:pPr algn="just">
              <a:lnSpc>
                <a:spcPts val="3947"/>
              </a:lnSpc>
            </a:pPr>
            <a:r>
              <a:rPr lang="en-US" sz="2631">
                <a:solidFill>
                  <a:srgbClr val="FFFFFF"/>
                </a:solidFill>
                <a:latin typeface="Open Sans"/>
                <a:ea typeface="Open Sans"/>
                <a:cs typeface="Open Sans"/>
                <a:sym typeface="Open Sans"/>
              </a:rPr>
              <a:t>Each card represents a piece of work moving through a process</a:t>
            </a:r>
          </a:p>
          <a:p>
            <a:pPr algn="just">
              <a:lnSpc>
                <a:spcPts val="3947"/>
              </a:lnSpc>
            </a:pPr>
          </a:p>
          <a:p>
            <a:pPr algn="just">
              <a:lnSpc>
                <a:spcPts val="3947"/>
              </a:lnSpc>
            </a:pPr>
            <a:r>
              <a:rPr lang="en-US" sz="2631">
                <a:solidFill>
                  <a:srgbClr val="FFFFFF"/>
                </a:solidFill>
                <a:latin typeface="Open Sans"/>
                <a:ea typeface="Open Sans"/>
                <a:cs typeface="Open Sans"/>
                <a:sym typeface="Open Sans"/>
              </a:rPr>
              <a:t>Strength comes from:</a:t>
            </a:r>
          </a:p>
          <a:p>
            <a:pPr algn="just" marL="568159" indent="-284080" lvl="1">
              <a:lnSpc>
                <a:spcPts val="3947"/>
              </a:lnSpc>
              <a:buFont typeface="Arial"/>
              <a:buChar char="•"/>
            </a:pPr>
            <a:r>
              <a:rPr lang="en-US" sz="2631">
                <a:solidFill>
                  <a:srgbClr val="FFFFFF"/>
                </a:solidFill>
                <a:latin typeface="Open Sans"/>
                <a:ea typeface="Open Sans"/>
                <a:cs typeface="Open Sans"/>
                <a:sym typeface="Open Sans"/>
              </a:rPr>
              <a:t>clear stages (columns)</a:t>
            </a:r>
          </a:p>
          <a:p>
            <a:pPr algn="just" marL="568159" indent="-284080" lvl="1">
              <a:lnSpc>
                <a:spcPts val="3947"/>
              </a:lnSpc>
              <a:buFont typeface="Arial"/>
              <a:buChar char="•"/>
            </a:pPr>
            <a:r>
              <a:rPr lang="en-US" sz="2631">
                <a:solidFill>
                  <a:srgbClr val="FFFFFF"/>
                </a:solidFill>
                <a:latin typeface="Open Sans"/>
                <a:ea typeface="Open Sans"/>
                <a:cs typeface="Open Sans"/>
                <a:sym typeface="Open Sans"/>
              </a:rPr>
              <a:t>simple ownership</a:t>
            </a:r>
          </a:p>
          <a:p>
            <a:pPr algn="just" marL="568159" indent="-284080" lvl="1">
              <a:lnSpc>
                <a:spcPts val="3947"/>
              </a:lnSpc>
              <a:buFont typeface="Arial"/>
              <a:buChar char="•"/>
            </a:pPr>
            <a:r>
              <a:rPr lang="en-US" sz="2631">
                <a:solidFill>
                  <a:srgbClr val="FFFFFF"/>
                </a:solidFill>
                <a:latin typeface="Open Sans"/>
                <a:ea typeface="Open Sans"/>
                <a:cs typeface="Open Sans"/>
                <a:sym typeface="Open Sans"/>
              </a:rPr>
              <a:t>standard checklists for repeatable work</a:t>
            </a:r>
          </a:p>
          <a:p>
            <a:pPr algn="just">
              <a:lnSpc>
                <a:spcPts val="3947"/>
              </a:lnSpc>
            </a:pPr>
          </a:p>
          <a:p>
            <a:pPr algn="just">
              <a:lnSpc>
                <a:spcPts val="3947"/>
              </a:lnSpc>
            </a:pPr>
            <a:r>
              <a:rPr lang="en-US" sz="2631">
                <a:solidFill>
                  <a:srgbClr val="FFFFFF"/>
                </a:solidFill>
                <a:latin typeface="Open Sans"/>
                <a:ea typeface="Open Sans"/>
                <a:cs typeface="Open Sans"/>
                <a:sym typeface="Open Sans"/>
              </a:rPr>
              <a:t>Generates lightweight data:</a:t>
            </a:r>
          </a:p>
          <a:p>
            <a:pPr algn="just" marL="568159" indent="-284080" lvl="1">
              <a:lnSpc>
                <a:spcPts val="3947"/>
              </a:lnSpc>
              <a:buFont typeface="Arial"/>
              <a:buChar char="•"/>
            </a:pPr>
            <a:r>
              <a:rPr lang="en-US" sz="2631">
                <a:solidFill>
                  <a:srgbClr val="FFFFFF"/>
                </a:solidFill>
                <a:latin typeface="Open Sans"/>
                <a:ea typeface="Open Sans"/>
                <a:cs typeface="Open Sans"/>
                <a:sym typeface="Open Sans"/>
              </a:rPr>
              <a:t>where work gets stuck</a:t>
            </a:r>
          </a:p>
          <a:p>
            <a:pPr algn="just" marL="568159" indent="-284080" lvl="1">
              <a:lnSpc>
                <a:spcPts val="3947"/>
              </a:lnSpc>
              <a:buFont typeface="Arial"/>
              <a:buChar char="•"/>
            </a:pPr>
            <a:r>
              <a:rPr lang="en-US" sz="2631">
                <a:solidFill>
                  <a:srgbClr val="FFFFFF"/>
                </a:solidFill>
                <a:latin typeface="Open Sans"/>
                <a:ea typeface="Open Sans"/>
                <a:cs typeface="Open Sans"/>
                <a:sym typeface="Open Sans"/>
              </a:rPr>
              <a:t>what’s overdue</a:t>
            </a:r>
          </a:p>
          <a:p>
            <a:pPr algn="just" marL="568159" indent="-284080" lvl="1">
              <a:lnSpc>
                <a:spcPts val="3947"/>
              </a:lnSpc>
              <a:buFont typeface="Arial"/>
              <a:buChar char="•"/>
            </a:pPr>
            <a:r>
              <a:rPr lang="en-US" sz="2631">
                <a:solidFill>
                  <a:srgbClr val="FFFFFF"/>
                </a:solidFill>
                <a:latin typeface="Open Sans"/>
                <a:ea typeface="Open Sans"/>
                <a:cs typeface="Open Sans"/>
                <a:sym typeface="Open Sans"/>
              </a:rPr>
              <a:t>who owns what</a:t>
            </a:r>
          </a:p>
        </p:txBody>
      </p:sp>
      <p:sp>
        <p:nvSpPr>
          <p:cNvPr name="TextBox 5" id="5"/>
          <p:cNvSpPr txBox="true"/>
          <p:nvPr/>
        </p:nvSpPr>
        <p:spPr>
          <a:xfrm rot="0">
            <a:off x="1028700" y="1028700"/>
            <a:ext cx="7870052" cy="9144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Intro to Trello</a:t>
            </a:r>
          </a:p>
        </p:txBody>
      </p:sp>
      <p:grpSp>
        <p:nvGrpSpPr>
          <p:cNvPr name="Group 6" id="6"/>
          <p:cNvGrpSpPr/>
          <p:nvPr/>
        </p:nvGrpSpPr>
        <p:grpSpPr>
          <a:xfrm rot="0">
            <a:off x="9144000" y="0"/>
            <a:ext cx="9144000" cy="10287000"/>
            <a:chOff x="0" y="0"/>
            <a:chExt cx="12192000" cy="13716000"/>
          </a:xfrm>
        </p:grpSpPr>
        <p:pic>
          <p:nvPicPr>
            <p:cNvPr name="Picture 7" id="7"/>
            <p:cNvPicPr>
              <a:picLocks noChangeAspect="true"/>
            </p:cNvPicPr>
            <p:nvPr/>
          </p:nvPicPr>
          <p:blipFill>
            <a:blip r:embed="rId4"/>
            <a:srcRect l="23944" t="0" r="23944" b="0"/>
            <a:stretch>
              <a:fillRect/>
            </a:stretch>
          </p:blipFill>
          <p:spPr>
            <a:xfrm flipH="false" flipV="false">
              <a:off x="0" y="0"/>
              <a:ext cx="12192000" cy="13716000"/>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DAG-kPu-qqY</dc:identifier>
  <dcterms:modified xsi:type="dcterms:W3CDTF">2011-08-01T06:04:30Z</dcterms:modified>
  <cp:revision>1</cp:revision>
  <dc:title>How Modern Project Management Tools Create Data, Automation &amp; Productivity Gains</dc:title>
</cp:coreProperties>
</file>