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x="18288000" cy="10287000"/>
  <p:notesSz cx="6858000" cy="9144000"/>
  <p:embeddedFontLst>
    <p:embeddedFont>
      <p:font typeface="FS Albert Arabic Bold" charset="1" panose="020B0803040502020804"/>
      <p:regular r:id="rId53"/>
    </p:embeddedFont>
    <p:embeddedFont>
      <p:font typeface="Open Sans" charset="1" panose="020B0606030504020204"/>
      <p:regular r:id="rId55"/>
    </p:embeddedFont>
    <p:embeddedFont>
      <p:font typeface="Open Sans Bold" charset="1" panose="020B0806030504020204"/>
      <p:regular r:id="rId56"/>
    </p:embeddedFont>
    <p:embeddedFont>
      <p:font typeface="FS Albert Arabic" charset="1" panose="020B0503040502020804"/>
      <p:regular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notesMasters/notesMaster1.xml" Type="http://schemas.openxmlformats.org/officeDocument/2006/relationships/notesMaster"/><Relationship Id="rId51" Target="theme/theme2.xml" Type="http://schemas.openxmlformats.org/officeDocument/2006/relationships/theme"/><Relationship Id="rId52" Target="notesSlides/notesSlide1.xml" Type="http://schemas.openxmlformats.org/officeDocument/2006/relationships/notesSlide"/><Relationship Id="rId53" Target="fonts/font53.fntdata" Type="http://schemas.openxmlformats.org/officeDocument/2006/relationships/font"/><Relationship Id="rId54" Target="notesSlides/notesSlide2.xml" Type="http://schemas.openxmlformats.org/officeDocument/2006/relationships/notesSlide"/><Relationship Id="rId55" Target="fonts/font55.fntdata" Type="http://schemas.openxmlformats.org/officeDocument/2006/relationships/font"/><Relationship Id="rId56" Target="fonts/font56.fntdata" Type="http://schemas.openxmlformats.org/officeDocument/2006/relationships/font"/><Relationship Id="rId57" Target="notesSlides/notesSlide3.xml" Type="http://schemas.openxmlformats.org/officeDocument/2006/relationships/notesSlide"/><Relationship Id="rId58" Target="notesSlides/notesSlide4.xml" Type="http://schemas.openxmlformats.org/officeDocument/2006/relationships/notesSlide"/><Relationship Id="rId59" Target="notesSlides/notesSlide5.xml" Type="http://schemas.openxmlformats.org/officeDocument/2006/relationships/notesSlide"/><Relationship Id="rId6" Target="slides/slide1.xml" Type="http://schemas.openxmlformats.org/officeDocument/2006/relationships/slide"/><Relationship Id="rId60" Target="notesSlides/notesSlide6.xml" Type="http://schemas.openxmlformats.org/officeDocument/2006/relationships/notesSlide"/><Relationship Id="rId61" Target="notesSlides/notesSlide7.xml" Type="http://schemas.openxmlformats.org/officeDocument/2006/relationships/notesSlide"/><Relationship Id="rId62" Target="notesSlides/notesSlide8.xml" Type="http://schemas.openxmlformats.org/officeDocument/2006/relationships/notesSlide"/><Relationship Id="rId63" Target="notesSlides/notesSlide9.xml" Type="http://schemas.openxmlformats.org/officeDocument/2006/relationships/notesSlide"/><Relationship Id="rId64" Target="notesSlides/notesSlide10.xml" Type="http://schemas.openxmlformats.org/officeDocument/2006/relationships/notesSlide"/><Relationship Id="rId65" Target="notesSlides/notesSlide11.xml" Type="http://schemas.openxmlformats.org/officeDocument/2006/relationships/notesSlide"/><Relationship Id="rId66" Target="notesSlides/notesSlide12.xml" Type="http://schemas.openxmlformats.org/officeDocument/2006/relationships/notesSlide"/><Relationship Id="rId67" Target="notesSlides/notesSlide13.xml" Type="http://schemas.openxmlformats.org/officeDocument/2006/relationships/notesSlide"/><Relationship Id="rId68" Target="notesSlides/notesSlide14.xml" Type="http://schemas.openxmlformats.org/officeDocument/2006/relationships/notesSlide"/><Relationship Id="rId69" Target="notesSlides/notesSlide15.xml" Type="http://schemas.openxmlformats.org/officeDocument/2006/relationships/notesSlide"/><Relationship Id="rId7" Target="slides/slide2.xml" Type="http://schemas.openxmlformats.org/officeDocument/2006/relationships/slide"/><Relationship Id="rId70" Target="notesSlides/notesSlide16.xml" Type="http://schemas.openxmlformats.org/officeDocument/2006/relationships/notesSlide"/><Relationship Id="rId71" Target="notesSlides/notesSlide17.xml" Type="http://schemas.openxmlformats.org/officeDocument/2006/relationships/notesSlide"/><Relationship Id="rId72" Target="notesSlides/notesSlide18.xml" Type="http://schemas.openxmlformats.org/officeDocument/2006/relationships/notesSlide"/><Relationship Id="rId73" Target="notesSlides/notesSlide19.xml" Type="http://schemas.openxmlformats.org/officeDocument/2006/relationships/notesSlide"/><Relationship Id="rId74" Target="notesSlides/notesSlide20.xml" Type="http://schemas.openxmlformats.org/officeDocument/2006/relationships/notesSlide"/><Relationship Id="rId75" Target="notesSlides/notesSlide21.xml" Type="http://schemas.openxmlformats.org/officeDocument/2006/relationships/notesSlide"/><Relationship Id="rId76" Target="notesSlides/notesSlide22.xml" Type="http://schemas.openxmlformats.org/officeDocument/2006/relationships/notesSlide"/><Relationship Id="rId77" Target="notesSlides/notesSlide23.xml" Type="http://schemas.openxmlformats.org/officeDocument/2006/relationships/notesSlide"/><Relationship Id="rId78" Target="notesSlides/notesSlide24.xml" Type="http://schemas.openxmlformats.org/officeDocument/2006/relationships/notesSlide"/><Relationship Id="rId79" Target="notesSlides/notesSlide25.xml" Type="http://schemas.openxmlformats.org/officeDocument/2006/relationships/notesSlide"/><Relationship Id="rId8" Target="slides/slide3.xml" Type="http://schemas.openxmlformats.org/officeDocument/2006/relationships/slide"/><Relationship Id="rId80" Target="notesSlides/notesSlide26.xml" Type="http://schemas.openxmlformats.org/officeDocument/2006/relationships/notesSlide"/><Relationship Id="rId81" Target="notesSlides/notesSlide27.xml" Type="http://schemas.openxmlformats.org/officeDocument/2006/relationships/notesSlide"/><Relationship Id="rId82" Target="notesSlides/notesSlide28.xml" Type="http://schemas.openxmlformats.org/officeDocument/2006/relationships/notesSlide"/><Relationship Id="rId83" Target="notesSlides/notesSlide29.xml" Type="http://schemas.openxmlformats.org/officeDocument/2006/relationships/notesSlide"/><Relationship Id="rId84" Target="notesSlides/notesSlide30.xml" Type="http://schemas.openxmlformats.org/officeDocument/2006/relationships/notesSlide"/><Relationship Id="rId85" Target="notesSlides/notesSlide31.xml" Type="http://schemas.openxmlformats.org/officeDocument/2006/relationships/notesSlide"/><Relationship Id="rId86" Target="notesSlides/notesSlide32.xml" Type="http://schemas.openxmlformats.org/officeDocument/2006/relationships/notesSlide"/><Relationship Id="rId87" Target="notesSlides/notesSlide33.xml" Type="http://schemas.openxmlformats.org/officeDocument/2006/relationships/notesSlide"/><Relationship Id="rId88" Target="notesSlides/notesSlide34.xml" Type="http://schemas.openxmlformats.org/officeDocument/2006/relationships/notesSlide"/><Relationship Id="rId89" Target="notesSlides/notesSlide35.xml" Type="http://schemas.openxmlformats.org/officeDocument/2006/relationships/notesSlide"/><Relationship Id="rId9" Target="slides/slide4.xml" Type="http://schemas.openxmlformats.org/officeDocument/2006/relationships/slide"/><Relationship Id="rId90" Target="notesSlides/notesSlide36.xml" Type="http://schemas.openxmlformats.org/officeDocument/2006/relationships/notesSlide"/><Relationship Id="rId91" Target="notesSlides/notesSlide37.xml" Type="http://schemas.openxmlformats.org/officeDocument/2006/relationships/notesSlide"/><Relationship Id="rId92" Target="notesSlides/notesSlide38.xml" Type="http://schemas.openxmlformats.org/officeDocument/2006/relationships/notesSlide"/><Relationship Id="rId93" Target="notesSlides/notesSlide39.xml" Type="http://schemas.openxmlformats.org/officeDocument/2006/relationships/notesSlide"/><Relationship Id="rId94" Target="notesSlides/notesSlide40.xml" Type="http://schemas.openxmlformats.org/officeDocument/2006/relationships/notesSlide"/><Relationship Id="rId95" Target="notesSlides/notesSlide41.xml" Type="http://schemas.openxmlformats.org/officeDocument/2006/relationships/notesSlide"/><Relationship Id="rId96" Target="notesSlides/notesSlide42.xml" Type="http://schemas.openxmlformats.org/officeDocument/2006/relationships/notesSlide"/><Relationship Id="rId97" Target="notesSlides/notesSlide43.xml" Type="http://schemas.openxmlformats.org/officeDocument/2006/relationships/notesSlide"/><Relationship Id="rId98" Target="notesSlides/notesSlide44.xml" Type="http://schemas.openxmlformats.org/officeDocument/2006/relationships/notesSlide"/><Relationship Id="rId99" Target="fonts/font9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ChatGPT probably created the largets spike in AI interest for the past few years. Before that we had jeopardy champions and AlphaGo. The interest has been mounting since the age of Big Data in the early 00's and has led to development of algorithms and tech capabilities.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6.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6.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7.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7.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7.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8.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8.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9.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9.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10.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4.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10.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0.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10.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10.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11.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11.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11.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7.xml" Type="http://schemas.openxmlformats.org/officeDocument/2006/relationships/notesSlide"/><Relationship Id="rId3" Target="../media/image11.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8.xml" Type="http://schemas.openxmlformats.org/officeDocument/2006/relationships/notesSlide"/><Relationship Id="rId3" Target="../media/image11.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1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5.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0.xml" Type="http://schemas.openxmlformats.org/officeDocument/2006/relationships/notesSlide"/><Relationship Id="rId3" Target="../media/image11.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1.xml" Type="http://schemas.openxmlformats.org/officeDocument/2006/relationships/notesSlide"/><Relationship Id="rId3" Target="../media/image12.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2.xml" Type="http://schemas.openxmlformats.org/officeDocument/2006/relationships/notesSlide"/><Relationship Id="rId3" Target="../media/image12.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3.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4.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Freeform 2" id="2"/>
          <p:cNvSpPr/>
          <p:nvPr/>
        </p:nvSpPr>
        <p:spPr>
          <a:xfrm flipH="false" flipV="false" rot="0">
            <a:off x="-12157165" y="0"/>
            <a:ext cx="30445165" cy="13167534"/>
          </a:xfrm>
          <a:custGeom>
            <a:avLst/>
            <a:gdLst/>
            <a:ahLst/>
            <a:cxnLst/>
            <a:rect r="r" b="b" t="t" l="l"/>
            <a:pathLst>
              <a:path h="13167534" w="30445165">
                <a:moveTo>
                  <a:pt x="0" y="0"/>
                </a:moveTo>
                <a:lnTo>
                  <a:pt x="30445165" y="0"/>
                </a:lnTo>
                <a:lnTo>
                  <a:pt x="30445165" y="13167534"/>
                </a:lnTo>
                <a:lnTo>
                  <a:pt x="0" y="13167534"/>
                </a:lnTo>
                <a:lnTo>
                  <a:pt x="0" y="0"/>
                </a:lnTo>
                <a:close/>
              </a:path>
            </a:pathLst>
          </a:custGeom>
          <a:blipFill>
            <a:blip r:embed="rId3"/>
            <a:stretch>
              <a:fillRect l="0" t="0" r="0" b="0"/>
            </a:stretch>
          </a:blipFill>
        </p:spPr>
      </p:sp>
      <p:sp>
        <p:nvSpPr>
          <p:cNvPr name="Freeform 3" id="3"/>
          <p:cNvSpPr/>
          <p:nvPr/>
        </p:nvSpPr>
        <p:spPr>
          <a:xfrm flipH="false" flipV="false" rot="0">
            <a:off x="13534639" y="1028700"/>
            <a:ext cx="3724661" cy="781695"/>
          </a:xfrm>
          <a:custGeom>
            <a:avLst/>
            <a:gdLst/>
            <a:ahLst/>
            <a:cxnLst/>
            <a:rect r="r" b="b" t="t" l="l"/>
            <a:pathLst>
              <a:path h="781695" w="3724661">
                <a:moveTo>
                  <a:pt x="0" y="0"/>
                </a:moveTo>
                <a:lnTo>
                  <a:pt x="3724661" y="0"/>
                </a:lnTo>
                <a:lnTo>
                  <a:pt x="3724661" y="781695"/>
                </a:lnTo>
                <a:lnTo>
                  <a:pt x="0" y="781695"/>
                </a:lnTo>
                <a:lnTo>
                  <a:pt x="0" y="0"/>
                </a:lnTo>
                <a:close/>
              </a:path>
            </a:pathLst>
          </a:custGeom>
          <a:blipFill>
            <a:blip r:embed="rId4"/>
            <a:stretch>
              <a:fillRect l="0" t="0" r="0" b="0"/>
            </a:stretch>
          </a:blipFill>
        </p:spPr>
      </p:sp>
      <p:sp>
        <p:nvSpPr>
          <p:cNvPr name="TextBox 4" id="4"/>
          <p:cNvSpPr txBox="true"/>
          <p:nvPr/>
        </p:nvSpPr>
        <p:spPr>
          <a:xfrm rot="0">
            <a:off x="1028700" y="2765423"/>
            <a:ext cx="14368269" cy="4718053"/>
          </a:xfrm>
          <a:prstGeom prst="rect">
            <a:avLst/>
          </a:prstGeom>
        </p:spPr>
        <p:txBody>
          <a:bodyPr anchor="t" rtlCol="false" tIns="0" lIns="0" bIns="0" rIns="0">
            <a:spAutoFit/>
          </a:bodyPr>
          <a:lstStyle/>
          <a:p>
            <a:pPr algn="l">
              <a:lnSpc>
                <a:spcPts val="12499"/>
              </a:lnSpc>
            </a:pPr>
            <a:r>
              <a:rPr lang="en-US" sz="9999" b="true">
                <a:solidFill>
                  <a:srgbClr val="FFFFFF"/>
                </a:solidFill>
                <a:latin typeface="FS Albert Arabic Bold"/>
                <a:ea typeface="FS Albert Arabic Bold"/>
                <a:cs typeface="FS Albert Arabic Bold"/>
                <a:sym typeface="FS Albert Arabic Bold"/>
              </a:rPr>
              <a:t>Finance &amp; Accounting Tools  (Xero, QuickBooks, FreeAgent)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328578"/>
            <a:ext cx="7692689" cy="34430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the system enforces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Consistent wording on invoices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Corr</a:t>
            </a:r>
            <a:r>
              <a:rPr lang="en-US" sz="2631">
                <a:solidFill>
                  <a:srgbClr val="FFFFFF"/>
                </a:solidFill>
                <a:latin typeface="Open Sans"/>
                <a:ea typeface="Open Sans"/>
                <a:cs typeface="Open Sans"/>
                <a:sym typeface="Open Sans"/>
              </a:rPr>
              <a:t>e</a:t>
            </a:r>
            <a:r>
              <a:rPr lang="en-US" sz="2631">
                <a:solidFill>
                  <a:srgbClr val="FFFFFF"/>
                </a:solidFill>
                <a:latin typeface="Open Sans"/>
                <a:ea typeface="Open Sans"/>
                <a:cs typeface="Open Sans"/>
                <a:sym typeface="Open Sans"/>
              </a:rPr>
              <a:t>ct prices every time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Agreed discounts remembered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Fewer spelling or calculation errors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Clear, professional invoices</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Consistency &amp; accuracy improve automatically</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328578"/>
            <a:ext cx="7692689" cy="49289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this changes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I</a:t>
            </a:r>
            <a:r>
              <a:rPr lang="en-US" sz="2631">
                <a:solidFill>
                  <a:srgbClr val="FFFFFF"/>
                </a:solidFill>
                <a:latin typeface="Open Sans"/>
                <a:ea typeface="Open Sans"/>
                <a:cs typeface="Open Sans"/>
                <a:sym typeface="Open Sans"/>
              </a:rPr>
              <a:t>nvoices created in minutes, no</a:t>
            </a:r>
            <a:r>
              <a:rPr lang="en-US" sz="2631">
                <a:solidFill>
                  <a:srgbClr val="FFFFFF"/>
                </a:solidFill>
                <a:latin typeface="Open Sans"/>
                <a:ea typeface="Open Sans"/>
                <a:cs typeface="Open Sans"/>
                <a:sym typeface="Open Sans"/>
              </a:rPr>
              <a:t>t hours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Fewer customer queries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L</a:t>
            </a:r>
            <a:r>
              <a:rPr lang="en-US" sz="2631">
                <a:solidFill>
                  <a:srgbClr val="FFFFFF"/>
                </a:solidFill>
                <a:latin typeface="Open Sans"/>
                <a:ea typeface="Open Sans"/>
                <a:cs typeface="Open Sans"/>
                <a:sym typeface="Open Sans"/>
              </a:rPr>
              <a:t>ess time explaining or correcting invoices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Faster approval and payment</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More professional, consistent experience</a:t>
            </a:r>
          </a:p>
          <a:p>
            <a:pPr algn="l">
              <a:lnSpc>
                <a:spcPts val="3947"/>
              </a:lnSpc>
            </a:pPr>
          </a:p>
          <a:p>
            <a:pPr algn="l">
              <a:lnSpc>
                <a:spcPts val="3947"/>
              </a:lnSpc>
            </a:pPr>
            <a:r>
              <a:rPr lang="en-US" sz="2631">
                <a:solidFill>
                  <a:srgbClr val="FFFFFF"/>
                </a:solidFill>
                <a:latin typeface="Open Sans"/>
                <a:ea typeface="Open Sans"/>
                <a:cs typeface="Open Sans"/>
                <a:sym typeface="Open Sans"/>
              </a:rPr>
              <a:t>Good invoicing isn’t faster typing, it’s not typing at all.</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business benefits for Dales Design &amp; Build Ltd</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2348163"/>
            <a:ext cx="7692689" cy="69101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End of the month at Dales D</a:t>
            </a:r>
            <a:r>
              <a:rPr lang="en-US" sz="2631">
                <a:solidFill>
                  <a:srgbClr val="FFFFFF"/>
                </a:solidFill>
                <a:latin typeface="Open Sans"/>
                <a:ea typeface="Open Sans"/>
                <a:cs typeface="Open Sans"/>
                <a:sym typeface="Open Sans"/>
              </a:rPr>
              <a:t>esign &amp; Build L</a:t>
            </a:r>
            <a:r>
              <a:rPr lang="en-US" sz="2631">
                <a:solidFill>
                  <a:srgbClr val="FFFFFF"/>
                </a:solidFill>
                <a:latin typeface="Open Sans"/>
                <a:ea typeface="Open Sans"/>
                <a:cs typeface="Open Sans"/>
                <a:sym typeface="Open Sans"/>
              </a:rPr>
              <a:t>td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O</a:t>
            </a:r>
            <a:r>
              <a:rPr lang="en-US" sz="2631">
                <a:solidFill>
                  <a:srgbClr val="FFFFFF"/>
                </a:solidFill>
                <a:latin typeface="Open Sans"/>
                <a:ea typeface="Open Sans"/>
                <a:cs typeface="Open Sans"/>
                <a:sym typeface="Open Sans"/>
              </a:rPr>
              <a:t>wner logs into online banking</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Sees hundreds of transactions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Non</a:t>
            </a:r>
            <a:r>
              <a:rPr lang="en-US" sz="2631">
                <a:solidFill>
                  <a:srgbClr val="FFFFFF"/>
                </a:solidFill>
                <a:latin typeface="Open Sans"/>
                <a:ea typeface="Open Sans"/>
                <a:cs typeface="Open Sans"/>
                <a:sym typeface="Open Sans"/>
              </a:rPr>
              <a:t>e reflected in the company accounts yet.</a:t>
            </a:r>
          </a:p>
          <a:p>
            <a:pPr algn="l">
              <a:lnSpc>
                <a:spcPts val="3947"/>
              </a:lnSpc>
            </a:pPr>
          </a:p>
          <a:p>
            <a:pPr algn="l">
              <a:lnSpc>
                <a:spcPts val="3947"/>
              </a:lnSpc>
            </a:pPr>
            <a:r>
              <a:rPr lang="en-US" sz="2631">
                <a:solidFill>
                  <a:srgbClr val="FFFFFF"/>
                </a:solidFill>
                <a:latin typeface="Open Sans"/>
                <a:ea typeface="Open Sans"/>
                <a:cs typeface="Open Sans"/>
                <a:sym typeface="Open Sans"/>
              </a:rPr>
              <a:t>Why these transactions need to be captured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Every payment in or out affects: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profit</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cash position</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tax and VAT</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Accounts are built from bank activity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bank data = no accurate numbers</a:t>
            </a:r>
          </a:p>
          <a:p>
            <a:pPr algn="l">
              <a:lnSpc>
                <a:spcPts val="3947"/>
              </a:lnSpc>
            </a:pP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End of the month</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383882"/>
            <a:ext cx="7692689" cy="34430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How this </a:t>
            </a:r>
            <a:r>
              <a:rPr lang="en-US" sz="2631">
                <a:solidFill>
                  <a:srgbClr val="FFFFFF"/>
                </a:solidFill>
                <a:latin typeface="Open Sans"/>
                <a:ea typeface="Open Sans"/>
                <a:cs typeface="Open Sans"/>
                <a:sym typeface="Open Sans"/>
              </a:rPr>
              <a:t>is handled manually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Downloading</a:t>
            </a:r>
            <a:r>
              <a:rPr lang="en-US" sz="2631">
                <a:solidFill>
                  <a:srgbClr val="FFFFFF"/>
                </a:solidFill>
                <a:latin typeface="Open Sans"/>
                <a:ea typeface="Open Sans"/>
                <a:cs typeface="Open Sans"/>
                <a:sym typeface="Open Sans"/>
              </a:rPr>
              <a:t> bank statements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U</a:t>
            </a:r>
            <a:r>
              <a:rPr lang="en-US" sz="2631">
                <a:solidFill>
                  <a:srgbClr val="FFFFFF"/>
                </a:solidFill>
                <a:latin typeface="Open Sans"/>
                <a:ea typeface="Open Sans"/>
                <a:cs typeface="Open Sans"/>
                <a:sym typeface="Open Sans"/>
              </a:rPr>
              <a:t>ploading CSV files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O</a:t>
            </a:r>
            <a:r>
              <a:rPr lang="en-US" sz="2631">
                <a:solidFill>
                  <a:srgbClr val="FFFFFF"/>
                </a:solidFill>
                <a:latin typeface="Open Sans"/>
                <a:ea typeface="Open Sans"/>
                <a:cs typeface="Open Sans"/>
                <a:sym typeface="Open Sans"/>
              </a:rPr>
              <a:t>r typing transactions by hand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Trying to remember what each payment was for</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Nothing is connected</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237409"/>
            <a:ext cx="7692689" cy="69101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Why this bec</a:t>
            </a:r>
            <a:r>
              <a:rPr lang="en-US" sz="2631">
                <a:solidFill>
                  <a:srgbClr val="FFFFFF"/>
                </a:solidFill>
                <a:latin typeface="Open Sans"/>
                <a:ea typeface="Open Sans"/>
                <a:cs typeface="Open Sans"/>
                <a:sym typeface="Open Sans"/>
              </a:rPr>
              <a:t>omes painful q</a:t>
            </a:r>
            <a:r>
              <a:rPr lang="en-US" sz="2631">
                <a:solidFill>
                  <a:srgbClr val="FFFFFF"/>
                </a:solidFill>
                <a:latin typeface="Open Sans"/>
                <a:ea typeface="Open Sans"/>
                <a:cs typeface="Open Sans"/>
                <a:sym typeface="Open Sans"/>
              </a:rPr>
              <a:t>uickly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Hug</a:t>
            </a:r>
            <a:r>
              <a:rPr lang="en-US" sz="2631">
                <a:solidFill>
                  <a:srgbClr val="FFFFFF"/>
                </a:solidFill>
                <a:latin typeface="Open Sans"/>
                <a:ea typeface="Open Sans"/>
                <a:cs typeface="Open Sans"/>
                <a:sym typeface="Open Sans"/>
              </a:rPr>
              <a:t>e backlog builds up</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Manual coding takes hours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Mi</a:t>
            </a:r>
            <a:r>
              <a:rPr lang="en-US" sz="2631">
                <a:solidFill>
                  <a:srgbClr val="FFFFFF"/>
                </a:solidFill>
                <a:latin typeface="Open Sans"/>
                <a:ea typeface="Open Sans"/>
                <a:cs typeface="Open Sans"/>
                <a:sym typeface="Open Sans"/>
              </a:rPr>
              <a:t>stakes creep in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Month-end takes days, not minutes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Acc</a:t>
            </a:r>
            <a:r>
              <a:rPr lang="en-US" sz="2631">
                <a:solidFill>
                  <a:srgbClr val="FFFFFF"/>
                </a:solidFill>
                <a:latin typeface="Open Sans"/>
                <a:ea typeface="Open Sans"/>
                <a:cs typeface="Open Sans"/>
                <a:sym typeface="Open Sans"/>
              </a:rPr>
              <a:t>ountant asks follow-up questions</a:t>
            </a:r>
          </a:p>
          <a:p>
            <a:pPr algn="l">
              <a:lnSpc>
                <a:spcPts val="3947"/>
              </a:lnSpc>
            </a:pPr>
          </a:p>
          <a:p>
            <a:pPr algn="l">
              <a:lnSpc>
                <a:spcPts val="3947"/>
              </a:lnSpc>
            </a:pPr>
            <a:r>
              <a:rPr lang="en-US" sz="2631">
                <a:solidFill>
                  <a:srgbClr val="FFFFFF"/>
                </a:solidFill>
                <a:latin typeface="Open Sans"/>
                <a:ea typeface="Open Sans"/>
                <a:cs typeface="Open Sans"/>
                <a:sym typeface="Open Sans"/>
              </a:rPr>
              <a:t>What the business experiences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Reports are always behind reality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Decisions based on old information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Cashflow feels unclear</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Finance becomes something to “catch up on”</a:t>
            </a:r>
          </a:p>
          <a:p>
            <a:pPr algn="l">
              <a:lnSpc>
                <a:spcPts val="3947"/>
              </a:lnSpc>
            </a:pP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problems this creates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2888582"/>
            <a:ext cx="7692689" cy="44336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Let the bank talk to the account</a:t>
            </a:r>
            <a:r>
              <a:rPr lang="en-US" sz="2631">
                <a:solidFill>
                  <a:srgbClr val="FFFFFF"/>
                </a:solidFill>
                <a:latin typeface="Open Sans"/>
                <a:ea typeface="Open Sans"/>
                <a:cs typeface="Open Sans"/>
                <a:sym typeface="Open Sans"/>
              </a:rPr>
              <a:t>ing system</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Secure connection </a:t>
            </a:r>
            <a:r>
              <a:rPr lang="en-US" sz="2631">
                <a:solidFill>
                  <a:srgbClr val="FFFFFF"/>
                </a:solidFill>
                <a:latin typeface="Open Sans"/>
                <a:ea typeface="Open Sans"/>
                <a:cs typeface="Open Sans"/>
                <a:sym typeface="Open Sans"/>
              </a:rPr>
              <a:t>to the bank</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Transactions flow in automatically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Upd</a:t>
            </a:r>
            <a:r>
              <a:rPr lang="en-US" sz="2631">
                <a:solidFill>
                  <a:srgbClr val="FFFFFF"/>
                </a:solidFill>
                <a:latin typeface="Open Sans"/>
                <a:ea typeface="Open Sans"/>
                <a:cs typeface="Open Sans"/>
                <a:sym typeface="Open Sans"/>
              </a:rPr>
              <a:t>ated daily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downloading or uploading</a:t>
            </a:r>
          </a:p>
          <a:p>
            <a:pPr algn="l">
              <a:lnSpc>
                <a:spcPts val="3947"/>
              </a:lnSpc>
            </a:pPr>
          </a:p>
          <a:p>
            <a:pPr algn="l">
              <a:lnSpc>
                <a:spcPts val="3947"/>
              </a:lnSpc>
            </a:pPr>
            <a:r>
              <a:rPr lang="en-US" sz="2631">
                <a:solidFill>
                  <a:srgbClr val="FFFFFF"/>
                </a:solidFill>
                <a:latin typeface="Open Sans"/>
                <a:ea typeface="Open Sans"/>
                <a:cs typeface="Open Sans"/>
                <a:sym typeface="Open Sans"/>
              </a:rPr>
              <a:t>T</a:t>
            </a:r>
            <a:r>
              <a:rPr lang="en-US" sz="2631">
                <a:solidFill>
                  <a:srgbClr val="FFFFFF"/>
                </a:solidFill>
                <a:latin typeface="Open Sans"/>
                <a:ea typeface="Open Sans"/>
                <a:cs typeface="Open Sans"/>
                <a:sym typeface="Open Sans"/>
              </a:rPr>
              <a:t>he ba</a:t>
            </a:r>
            <a:r>
              <a:rPr lang="en-US" sz="2631">
                <a:solidFill>
                  <a:srgbClr val="FFFFFF"/>
                </a:solidFill>
                <a:latin typeface="Open Sans"/>
                <a:ea typeface="Open Sans"/>
                <a:cs typeface="Open Sans"/>
                <a:sym typeface="Open Sans"/>
              </a:rPr>
              <a:t>nk statement comes to you, you don’t go hunting for it.</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Live bank feeds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2888582"/>
            <a:ext cx="7692689" cy="3443037"/>
          </a:xfrm>
          <a:prstGeom prst="rect">
            <a:avLst/>
          </a:prstGeom>
        </p:spPr>
        <p:txBody>
          <a:bodyPr anchor="t" rtlCol="false" tIns="0" lIns="0" bIns="0" rIns="0">
            <a:spAutoFit/>
          </a:bodyPr>
          <a:lstStyle/>
          <a:p>
            <a:pPr algn="l" marL="568159" indent="-284080" lvl="1">
              <a:lnSpc>
                <a:spcPts val="3947"/>
              </a:lnSpc>
              <a:buFont typeface="Arial"/>
              <a:buChar char="•"/>
            </a:pPr>
            <a:r>
              <a:rPr lang="en-US" sz="2631">
                <a:solidFill>
                  <a:srgbClr val="FFFFFF"/>
                </a:solidFill>
                <a:latin typeface="Open Sans"/>
                <a:ea typeface="Open Sans"/>
                <a:cs typeface="Open Sans"/>
                <a:sym typeface="Open Sans"/>
              </a:rPr>
              <a:t>Each transact</a:t>
            </a:r>
            <a:r>
              <a:rPr lang="en-US" sz="2631">
                <a:solidFill>
                  <a:srgbClr val="FFFFFF"/>
                </a:solidFill>
                <a:latin typeface="Open Sans"/>
                <a:ea typeface="Open Sans"/>
                <a:cs typeface="Open Sans"/>
                <a:sym typeface="Open Sans"/>
              </a:rPr>
              <a:t>ion is: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matched</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categorised</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confirmed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One-click sugg</a:t>
            </a:r>
            <a:r>
              <a:rPr lang="en-US" sz="2631">
                <a:solidFill>
                  <a:srgbClr val="FFFFFF"/>
                </a:solidFill>
                <a:latin typeface="Open Sans"/>
                <a:ea typeface="Open Sans"/>
                <a:cs typeface="Open Sans"/>
                <a:sym typeface="Open Sans"/>
              </a:rPr>
              <a:t>estions based on history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Simpl</a:t>
            </a:r>
            <a:r>
              <a:rPr lang="en-US" sz="2631">
                <a:solidFill>
                  <a:srgbClr val="FFFFFF"/>
                </a:solidFill>
                <a:latin typeface="Open Sans"/>
                <a:ea typeface="Open Sans"/>
                <a:cs typeface="Open Sans"/>
                <a:sym typeface="Open Sans"/>
              </a:rPr>
              <a:t>e approve-a</a:t>
            </a:r>
            <a:r>
              <a:rPr lang="en-US" sz="2631">
                <a:solidFill>
                  <a:srgbClr val="FFFFFF"/>
                </a:solidFill>
                <a:latin typeface="Open Sans"/>
                <a:ea typeface="Open Sans"/>
                <a:cs typeface="Open Sans"/>
                <a:sym typeface="Open Sans"/>
              </a:rPr>
              <a:t>nd-move-on process</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Bank reconciliation</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383882"/>
            <a:ext cx="7692689" cy="39383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Weekly reconciliat</a:t>
            </a:r>
            <a:r>
              <a:rPr lang="en-US" sz="2631">
                <a:solidFill>
                  <a:srgbClr val="FFFFFF"/>
                </a:solidFill>
                <a:latin typeface="Open Sans"/>
                <a:ea typeface="Open Sans"/>
                <a:cs typeface="Open Sans"/>
                <a:sym typeface="Open Sans"/>
              </a:rPr>
              <a:t>ion becomes:</a:t>
            </a:r>
          </a:p>
          <a:p>
            <a:pPr algn="l" marL="568159" indent="-284080" lvl="1">
              <a:lnSpc>
                <a:spcPts val="3947"/>
              </a:lnSpc>
              <a:buAutoNum type="arabicPeriod" startAt="1"/>
            </a:pPr>
            <a:r>
              <a:rPr lang="en-US" sz="2631">
                <a:solidFill>
                  <a:srgbClr val="FFFFFF"/>
                </a:solidFill>
                <a:latin typeface="Open Sans"/>
                <a:ea typeface="Open Sans"/>
                <a:cs typeface="Open Sans"/>
                <a:sym typeface="Open Sans"/>
              </a:rPr>
              <a:t>Open the bank feed</a:t>
            </a:r>
          </a:p>
          <a:p>
            <a:pPr algn="l" marL="568159" indent="-284080" lvl="1">
              <a:lnSpc>
                <a:spcPts val="3947"/>
              </a:lnSpc>
              <a:buAutoNum type="arabicPeriod" startAt="1"/>
            </a:pPr>
            <a:r>
              <a:rPr lang="en-US" sz="2631">
                <a:solidFill>
                  <a:srgbClr val="FFFFFF"/>
                </a:solidFill>
                <a:latin typeface="Open Sans"/>
                <a:ea typeface="Open Sans"/>
                <a:cs typeface="Open Sans"/>
                <a:sym typeface="Open Sans"/>
              </a:rPr>
              <a:t>R</a:t>
            </a:r>
            <a:r>
              <a:rPr lang="en-US" sz="2631">
                <a:solidFill>
                  <a:srgbClr val="FFFFFF"/>
                </a:solidFill>
                <a:latin typeface="Open Sans"/>
                <a:ea typeface="Open Sans"/>
                <a:cs typeface="Open Sans"/>
                <a:sym typeface="Open Sans"/>
              </a:rPr>
              <a:t>eview suggested matches</a:t>
            </a:r>
          </a:p>
          <a:p>
            <a:pPr algn="l" marL="568159" indent="-284080" lvl="1">
              <a:lnSpc>
                <a:spcPts val="3947"/>
              </a:lnSpc>
              <a:buAutoNum type="arabicPeriod" startAt="1"/>
            </a:pPr>
            <a:r>
              <a:rPr lang="en-US" sz="2631">
                <a:solidFill>
                  <a:srgbClr val="FFFFFF"/>
                </a:solidFill>
                <a:latin typeface="Open Sans"/>
                <a:ea typeface="Open Sans"/>
                <a:cs typeface="Open Sans"/>
                <a:sym typeface="Open Sans"/>
              </a:rPr>
              <a:t>Confirm or adjust</a:t>
            </a:r>
          </a:p>
          <a:p>
            <a:pPr algn="l" marL="568159" indent="-284080" lvl="1">
              <a:lnSpc>
                <a:spcPts val="3947"/>
              </a:lnSpc>
              <a:buAutoNum type="arabicPeriod" startAt="1"/>
            </a:pPr>
            <a:r>
              <a:rPr lang="en-US" sz="2631">
                <a:solidFill>
                  <a:srgbClr val="FFFFFF"/>
                </a:solidFill>
                <a:latin typeface="Open Sans"/>
                <a:ea typeface="Open Sans"/>
                <a:cs typeface="Open Sans"/>
                <a:sym typeface="Open Sans"/>
              </a:rPr>
              <a:t>Move on</a:t>
            </a:r>
          </a:p>
          <a:p>
            <a:pPr algn="l">
              <a:lnSpc>
                <a:spcPts val="3947"/>
              </a:lnSpc>
            </a:pPr>
          </a:p>
          <a:p>
            <a:pPr algn="l">
              <a:lnSpc>
                <a:spcPts val="3947"/>
              </a:lnSpc>
            </a:pPr>
            <a:r>
              <a:rPr lang="en-US" sz="2631">
                <a:solidFill>
                  <a:srgbClr val="FFFFFF"/>
                </a:solidFill>
                <a:latin typeface="Open Sans"/>
                <a:ea typeface="Open Sans"/>
                <a:cs typeface="Open Sans"/>
                <a:sym typeface="Open Sans"/>
              </a:rPr>
              <a:t>N</a:t>
            </a:r>
            <a:r>
              <a:rPr lang="en-US" sz="2631">
                <a:solidFill>
                  <a:srgbClr val="FFFFFF"/>
                </a:solidFill>
                <a:latin typeface="Open Sans"/>
                <a:ea typeface="Open Sans"/>
                <a:cs typeface="Open Sans"/>
                <a:sym typeface="Open Sans"/>
              </a:rPr>
              <a:t>o spreadsheets. No retyping.</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How this works in practice</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929466"/>
            <a:ext cx="7692689" cy="59195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The system lear</a:t>
            </a:r>
            <a:r>
              <a:rPr lang="en-US" sz="2631">
                <a:solidFill>
                  <a:srgbClr val="FFFFFF"/>
                </a:solidFill>
                <a:latin typeface="Open Sans"/>
                <a:ea typeface="Open Sans"/>
                <a:cs typeface="Open Sans"/>
                <a:sym typeface="Open Sans"/>
              </a:rPr>
              <a:t>ns over time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Regular sup</a:t>
            </a:r>
            <a:r>
              <a:rPr lang="en-US" sz="2631">
                <a:solidFill>
                  <a:srgbClr val="FFFFFF"/>
                </a:solidFill>
                <a:latin typeface="Open Sans"/>
                <a:ea typeface="Open Sans"/>
                <a:cs typeface="Open Sans"/>
                <a:sym typeface="Open Sans"/>
              </a:rPr>
              <a:t>pliers recognised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Common expenses auto-suggested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Consistent categorisation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Fewer</a:t>
            </a:r>
            <a:r>
              <a:rPr lang="en-US" sz="2631">
                <a:solidFill>
                  <a:srgbClr val="FFFFFF"/>
                </a:solidFill>
                <a:latin typeface="Open Sans"/>
                <a:ea typeface="Open Sans"/>
                <a:cs typeface="Open Sans"/>
                <a:sym typeface="Open Sans"/>
              </a:rPr>
              <a:t> mistakes each month</a:t>
            </a:r>
          </a:p>
          <a:p>
            <a:pPr algn="l">
              <a:lnSpc>
                <a:spcPts val="3947"/>
              </a:lnSpc>
            </a:pPr>
          </a:p>
          <a:p>
            <a:pPr algn="l">
              <a:lnSpc>
                <a:spcPts val="3947"/>
              </a:lnSpc>
            </a:pPr>
            <a:r>
              <a:rPr lang="en-US" sz="2631">
                <a:solidFill>
                  <a:srgbClr val="FFFFFF"/>
                </a:solidFill>
                <a:latin typeface="Open Sans"/>
                <a:ea typeface="Open Sans"/>
                <a:cs typeface="Open Sans"/>
                <a:sym typeface="Open Sans"/>
              </a:rPr>
              <a:t>What changes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re-keying</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Up-to-date numbers at any time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Month-end done faster</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Fewer accountant questions</a:t>
            </a:r>
          </a:p>
          <a:p>
            <a:pPr algn="l" marL="568159" indent="-284080" lvl="1">
              <a:lnSpc>
                <a:spcPts val="3947"/>
              </a:lnSpc>
              <a:spcBef>
                <a:spcPct val="0"/>
              </a:spcBef>
              <a:buFont typeface="Arial"/>
              <a:buChar char="•"/>
            </a:pPr>
            <a:r>
              <a:rPr lang="en-US" sz="2631">
                <a:solidFill>
                  <a:srgbClr val="FFFFFF"/>
                </a:solidFill>
                <a:latin typeface="Open Sans"/>
                <a:ea typeface="Open Sans"/>
                <a:cs typeface="Open Sans"/>
                <a:sym typeface="Open Sans"/>
              </a:rPr>
              <a:t>Lower accounting costs</a:t>
            </a: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business benefits for Dales Design &amp; Build Ltd</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2888582"/>
            <a:ext cx="7692689" cy="44336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VAT quart</a:t>
            </a:r>
            <a:r>
              <a:rPr lang="en-US" sz="2631">
                <a:solidFill>
                  <a:srgbClr val="FFFFFF"/>
                </a:solidFill>
                <a:latin typeface="Open Sans"/>
                <a:ea typeface="Open Sans"/>
                <a:cs typeface="Open Sans"/>
                <a:sym typeface="Open Sans"/>
              </a:rPr>
              <a:t>er at Da</a:t>
            </a:r>
            <a:r>
              <a:rPr lang="en-US" sz="2631">
                <a:solidFill>
                  <a:srgbClr val="FFFFFF"/>
                </a:solidFill>
                <a:latin typeface="Open Sans"/>
                <a:ea typeface="Open Sans"/>
                <a:cs typeface="Open Sans"/>
                <a:sym typeface="Open Sans"/>
              </a:rPr>
              <a:t>les Design &amp; Build Ltd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VAT</a:t>
            </a:r>
            <a:r>
              <a:rPr lang="en-US" sz="2631">
                <a:solidFill>
                  <a:srgbClr val="FFFFFF"/>
                </a:solidFill>
                <a:latin typeface="Open Sans"/>
                <a:ea typeface="Open Sans"/>
                <a:cs typeface="Open Sans"/>
                <a:sym typeface="Open Sans"/>
              </a:rPr>
              <a:t> return due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a:t>
            </a:r>
            <a:r>
              <a:rPr lang="en-US" sz="2631">
                <a:solidFill>
                  <a:srgbClr val="FFFFFF"/>
                </a:solidFill>
                <a:latin typeface="Open Sans"/>
                <a:ea typeface="Open Sans"/>
                <a:cs typeface="Open Sans"/>
                <a:sym typeface="Open Sans"/>
              </a:rPr>
              <a:t>eceipts scatter</a:t>
            </a:r>
            <a:r>
              <a:rPr lang="en-US" sz="2631">
                <a:solidFill>
                  <a:srgbClr val="FFFFFF"/>
                </a:solidFill>
                <a:latin typeface="Open Sans"/>
                <a:ea typeface="Open Sans"/>
                <a:cs typeface="Open Sans"/>
                <a:sym typeface="Open Sans"/>
              </a:rPr>
              <a:t>ed across: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i</a:t>
            </a:r>
            <a:r>
              <a:rPr lang="en-US" sz="2631">
                <a:solidFill>
                  <a:srgbClr val="FFFFFF"/>
                </a:solidFill>
                <a:latin typeface="Open Sans"/>
                <a:ea typeface="Open Sans"/>
                <a:cs typeface="Open Sans"/>
                <a:sym typeface="Open Sans"/>
              </a:rPr>
              <a:t>nboxes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vans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walle</a:t>
            </a:r>
            <a:r>
              <a:rPr lang="en-US" sz="2631">
                <a:solidFill>
                  <a:srgbClr val="FFFFFF"/>
                </a:solidFill>
                <a:latin typeface="Open Sans"/>
                <a:ea typeface="Open Sans"/>
                <a:cs typeface="Open Sans"/>
                <a:sym typeface="Open Sans"/>
              </a:rPr>
              <a:t>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Some missing</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a:t>
            </a:r>
            <a:r>
              <a:rPr lang="en-US" sz="2631">
                <a:solidFill>
                  <a:srgbClr val="FFFFFF"/>
                </a:solidFill>
                <a:latin typeface="Open Sans"/>
                <a:ea typeface="Open Sans"/>
                <a:cs typeface="Open Sans"/>
                <a:sym typeface="Open Sans"/>
              </a:rPr>
              <a:t>ome unreadable</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VAT quarter arrives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7812" r="0" b="7812"/>
            <a:stretch>
              <a:fillRect/>
            </a:stretch>
          </p:blipFill>
          <p:spPr>
            <a:xfrm flipH="false" flipV="false">
              <a:off x="0" y="0"/>
              <a:ext cx="12192000" cy="13716000"/>
            </a:xfrm>
            <a:prstGeom prst="rect">
              <a:avLst/>
            </a:prstGeom>
          </p:spPr>
        </p:pic>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5343443"/>
            <a:ext cx="7692689" cy="2930127"/>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T</a:t>
            </a:r>
            <a:r>
              <a:rPr lang="en-US" sz="2631">
                <a:solidFill>
                  <a:srgbClr val="FFFFFF"/>
                </a:solidFill>
                <a:latin typeface="Open Sans"/>
                <a:ea typeface="Open Sans"/>
                <a:cs typeface="Open Sans"/>
                <a:sym typeface="Open Sans"/>
              </a:rPr>
              <a:t>ime is the most expensive resource in a small business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Ad</a:t>
            </a:r>
            <a:r>
              <a:rPr lang="en-US" sz="2631">
                <a:solidFill>
                  <a:srgbClr val="FFFFFF"/>
                </a:solidFill>
                <a:latin typeface="Open Sans"/>
                <a:ea typeface="Open Sans"/>
                <a:cs typeface="Open Sans"/>
                <a:sym typeface="Open Sans"/>
              </a:rPr>
              <a:t>min grows faster than revenue</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Decisions are only </a:t>
            </a:r>
            <a:r>
              <a:rPr lang="en-US" sz="2631">
                <a:solidFill>
                  <a:srgbClr val="FFFFFF"/>
                </a:solidFill>
                <a:latin typeface="Open Sans"/>
                <a:ea typeface="Open Sans"/>
                <a:cs typeface="Open Sans"/>
                <a:sym typeface="Open Sans"/>
              </a:rPr>
              <a:t>as</a:t>
            </a:r>
            <a:r>
              <a:rPr lang="en-US" sz="2631">
                <a:solidFill>
                  <a:srgbClr val="FFFFFF"/>
                </a:solidFill>
                <a:latin typeface="Open Sans"/>
                <a:ea typeface="Open Sans"/>
                <a:cs typeface="Open Sans"/>
                <a:sym typeface="Open Sans"/>
              </a:rPr>
              <a:t> good as the numbers behind them</a:t>
            </a:r>
          </a:p>
          <a:p>
            <a:pPr algn="l">
              <a:lnSpc>
                <a:spcPts val="3947"/>
              </a:lnSpc>
              <a:spcBef>
                <a:spcPct val="0"/>
              </a:spcBef>
            </a:pPr>
          </a:p>
        </p:txBody>
      </p:sp>
      <p:sp>
        <p:nvSpPr>
          <p:cNvPr name="TextBox 3" id="3"/>
          <p:cNvSpPr txBox="true"/>
          <p:nvPr/>
        </p:nvSpPr>
        <p:spPr>
          <a:xfrm rot="0">
            <a:off x="1028700" y="1028700"/>
            <a:ext cx="7870052" cy="36576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Why modern finance tools are now a productivity tool</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136232"/>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Why </a:t>
            </a:r>
            <a:r>
              <a:rPr lang="en-US" sz="2631">
                <a:solidFill>
                  <a:srgbClr val="FFFFFF"/>
                </a:solidFill>
                <a:latin typeface="Open Sans"/>
                <a:ea typeface="Open Sans"/>
                <a:cs typeface="Open Sans"/>
                <a:sym typeface="Open Sans"/>
              </a:rPr>
              <a:t>exp</a:t>
            </a:r>
            <a:r>
              <a:rPr lang="en-US" sz="2631">
                <a:solidFill>
                  <a:srgbClr val="FFFFFF"/>
                </a:solidFill>
                <a:latin typeface="Open Sans"/>
                <a:ea typeface="Open Sans"/>
                <a:cs typeface="Open Sans"/>
                <a:sym typeface="Open Sans"/>
              </a:rPr>
              <a:t>enses need to be captured properly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HMRC</a:t>
            </a:r>
            <a:r>
              <a:rPr lang="en-US" sz="2631">
                <a:solidFill>
                  <a:srgbClr val="FFFFFF"/>
                </a:solidFill>
                <a:latin typeface="Open Sans"/>
                <a:ea typeface="Open Sans"/>
                <a:cs typeface="Open Sans"/>
                <a:sym typeface="Open Sans"/>
              </a:rPr>
              <a:t> requires evidence for VAT claims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a:t>
            </a:r>
            <a:r>
              <a:rPr lang="en-US" sz="2631">
                <a:solidFill>
                  <a:srgbClr val="FFFFFF"/>
                </a:solidFill>
                <a:latin typeface="Open Sans"/>
                <a:ea typeface="Open Sans"/>
                <a:cs typeface="Open Sans"/>
                <a:sym typeface="Open Sans"/>
              </a:rPr>
              <a:t>eceipts support:</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VAT r</a:t>
            </a:r>
            <a:r>
              <a:rPr lang="en-US" sz="2631">
                <a:solidFill>
                  <a:srgbClr val="FFFFFF"/>
                </a:solidFill>
                <a:latin typeface="Open Sans"/>
                <a:ea typeface="Open Sans"/>
                <a:cs typeface="Open Sans"/>
                <a:sym typeface="Open Sans"/>
              </a:rPr>
              <a:t>ecovery</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e</a:t>
            </a:r>
            <a:r>
              <a:rPr lang="en-US" sz="2631">
                <a:solidFill>
                  <a:srgbClr val="FFFFFF"/>
                </a:solidFill>
                <a:latin typeface="Open Sans"/>
                <a:ea typeface="Open Sans"/>
                <a:cs typeface="Open Sans"/>
                <a:sym typeface="Open Sans"/>
              </a:rPr>
              <a:t>xpense claims</a:t>
            </a:r>
          </a:p>
          <a:p>
            <a:pPr algn="l" marL="1136318" indent="-378773" lvl="2">
              <a:lnSpc>
                <a:spcPts val="3947"/>
              </a:lnSpc>
              <a:spcBef>
                <a:spcPct val="0"/>
              </a:spcBef>
              <a:buFont typeface="Arial"/>
              <a:buChar char="⚬"/>
            </a:pPr>
            <a:r>
              <a:rPr lang="en-US" sz="2631">
                <a:solidFill>
                  <a:srgbClr val="FFFFFF"/>
                </a:solidFill>
                <a:latin typeface="Open Sans"/>
                <a:ea typeface="Open Sans"/>
                <a:cs typeface="Open Sans"/>
                <a:sym typeface="Open Sans"/>
              </a:rPr>
              <a:t>audi</a:t>
            </a:r>
            <a:r>
              <a:rPr lang="en-US" sz="2631">
                <a:solidFill>
                  <a:srgbClr val="FFFFFF"/>
                </a:solidFill>
                <a:latin typeface="Open Sans"/>
                <a:ea typeface="Open Sans"/>
                <a:cs typeface="Open Sans"/>
                <a:sym typeface="Open Sans"/>
              </a:rPr>
              <a:t>ts</a:t>
            </a: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Why receipts matter</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7812" r="0" b="7812"/>
            <a:stretch>
              <a:fillRect/>
            </a:stretch>
          </p:blipFill>
          <p:spPr>
            <a:xfrm flipH="false" flipV="false">
              <a:off x="0" y="0"/>
              <a:ext cx="12192000" cy="13716000"/>
            </a:xfrm>
            <a:prstGeom prst="rect">
              <a:avLst/>
            </a:prstGeom>
          </p:spPr>
        </p:pic>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278641"/>
            <a:ext cx="7692689" cy="24524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a:t>
            </a:r>
            <a:r>
              <a:rPr lang="en-US" sz="2631">
                <a:solidFill>
                  <a:srgbClr val="FFFFFF"/>
                </a:solidFill>
                <a:latin typeface="Open Sans"/>
                <a:ea typeface="Open Sans"/>
                <a:cs typeface="Open Sans"/>
                <a:sym typeface="Open Sans"/>
              </a:rPr>
              <a:t>s going wrong</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Pap</a:t>
            </a:r>
            <a:r>
              <a:rPr lang="en-US" sz="2631">
                <a:solidFill>
                  <a:srgbClr val="FFFFFF"/>
                </a:solidFill>
                <a:latin typeface="Open Sans"/>
                <a:ea typeface="Open Sans"/>
                <a:cs typeface="Open Sans"/>
                <a:sym typeface="Open Sans"/>
              </a:rPr>
              <a:t>er receipts kept “for later”</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Ph</a:t>
            </a:r>
            <a:r>
              <a:rPr lang="en-US" sz="2631">
                <a:solidFill>
                  <a:srgbClr val="FFFFFF"/>
                </a:solidFill>
                <a:latin typeface="Open Sans"/>
                <a:ea typeface="Open Sans"/>
                <a:cs typeface="Open Sans"/>
                <a:sym typeface="Open Sans"/>
              </a:rPr>
              <a:t>otos</a:t>
            </a:r>
            <a:r>
              <a:rPr lang="en-US" sz="2631">
                <a:solidFill>
                  <a:srgbClr val="FFFFFF"/>
                </a:solidFill>
                <a:latin typeface="Open Sans"/>
                <a:ea typeface="Open Sans"/>
                <a:cs typeface="Open Sans"/>
                <a:sym typeface="Open Sans"/>
              </a:rPr>
              <a:t> saved but never uploaded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Emails forwarded inconsistently</a:t>
            </a:r>
          </a:p>
          <a:p>
            <a:pPr algn="l" marL="568159" indent="-284080" lvl="1">
              <a:lnSpc>
                <a:spcPts val="3947"/>
              </a:lnSpc>
              <a:spcBef>
                <a:spcPct val="0"/>
              </a:spcBef>
              <a:buFont typeface="Arial"/>
              <a:buChar char="•"/>
            </a:pPr>
            <a:r>
              <a:rPr lang="en-US" sz="2631">
                <a:solidFill>
                  <a:srgbClr val="FFFFFF"/>
                </a:solidFill>
                <a:latin typeface="Open Sans"/>
                <a:ea typeface="Open Sans"/>
                <a:cs typeface="Open Sans"/>
                <a:sym typeface="Open Sans"/>
              </a:rPr>
              <a:t>A</a:t>
            </a:r>
            <a:r>
              <a:rPr lang="en-US" sz="2631">
                <a:solidFill>
                  <a:srgbClr val="FFFFFF"/>
                </a:solidFill>
                <a:latin typeface="Open Sans"/>
                <a:ea typeface="Open Sans"/>
                <a:cs typeface="Open Sans"/>
                <a:sym typeface="Open Sans"/>
              </a:rPr>
              <a:t>ccountant chasing paperwork</a:t>
            </a: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problem, informal expense handling</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7812" r="0" b="7812"/>
            <a:stretch>
              <a:fillRect/>
            </a:stretch>
          </p:blipFill>
          <p:spPr>
            <a:xfrm flipH="false" flipV="false">
              <a:off x="0" y="0"/>
              <a:ext cx="12192000" cy="13716000"/>
            </a:xfrm>
            <a:prstGeom prst="rect">
              <a:avLst/>
            </a:prstGeom>
          </p:spPr>
        </p:pic>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929466"/>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Built</a:t>
            </a:r>
            <a:r>
              <a:rPr lang="en-US" sz="2631">
                <a:solidFill>
                  <a:srgbClr val="FFFFFF"/>
                </a:solidFill>
                <a:latin typeface="Open Sans"/>
                <a:ea typeface="Open Sans"/>
                <a:cs typeface="Open Sans"/>
                <a:sym typeface="Open Sans"/>
              </a:rPr>
              <a:t> into Xero / QuickBooks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Snap</a:t>
            </a:r>
            <a:r>
              <a:rPr lang="en-US" sz="2631">
                <a:solidFill>
                  <a:srgbClr val="FFFFFF"/>
                </a:solidFill>
                <a:latin typeface="Open Sans"/>
                <a:ea typeface="Open Sans"/>
                <a:cs typeface="Open Sans"/>
                <a:sym typeface="Open Sans"/>
              </a:rPr>
              <a:t> receipt on phone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Auto-read supplier,</a:t>
            </a:r>
            <a:r>
              <a:rPr lang="en-US" sz="2631">
                <a:solidFill>
                  <a:srgbClr val="FFFFFF"/>
                </a:solidFill>
                <a:latin typeface="Open Sans"/>
                <a:ea typeface="Open Sans"/>
                <a:cs typeface="Open Sans"/>
                <a:sym typeface="Open Sans"/>
              </a:rPr>
              <a:t> date, amount, VAT</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Attach receipt directly to the transaction</a:t>
            </a:r>
          </a:p>
          <a:p>
            <a:pPr algn="l">
              <a:lnSpc>
                <a:spcPts val="3947"/>
              </a:lnSpc>
            </a:pPr>
          </a:p>
          <a:p>
            <a:pPr algn="l">
              <a:lnSpc>
                <a:spcPts val="3947"/>
              </a:lnSpc>
              <a:spcBef>
                <a:spcPct val="0"/>
              </a:spcBef>
            </a:pPr>
            <a:r>
              <a:rPr lang="en-US" sz="2631">
                <a:solidFill>
                  <a:srgbClr val="FFFFFF"/>
                </a:solidFill>
                <a:latin typeface="Open Sans"/>
                <a:ea typeface="Open Sans"/>
                <a:cs typeface="Open Sans"/>
                <a:sym typeface="Open Sans"/>
              </a:rPr>
              <a:t>Take the photo once, never think about it again.</a:t>
            </a: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solution, digital receipt capture</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7812" r="0" b="7812"/>
            <a:stretch>
              <a:fillRect/>
            </a:stretch>
          </p:blipFill>
          <p:spPr>
            <a:xfrm flipH="false" flipV="false">
              <a:off x="0" y="0"/>
              <a:ext cx="12192000" cy="13716000"/>
            </a:xfrm>
            <a:prstGeom prst="rect">
              <a:avLst/>
            </a:prstGeom>
          </p:spPr>
        </p:pic>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929466"/>
            <a:ext cx="7692689" cy="39383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Immediate be</a:t>
            </a:r>
            <a:r>
              <a:rPr lang="en-US" sz="2631">
                <a:solidFill>
                  <a:srgbClr val="FFFFFF"/>
                </a:solidFill>
                <a:latin typeface="Open Sans"/>
                <a:ea typeface="Open Sans"/>
                <a:cs typeface="Open Sans"/>
                <a:sym typeface="Open Sans"/>
              </a:rPr>
              <a:t>nef</a:t>
            </a:r>
            <a:r>
              <a:rPr lang="en-US" sz="2631">
                <a:solidFill>
                  <a:srgbClr val="FFFFFF"/>
                </a:solidFill>
                <a:latin typeface="Open Sans"/>
                <a:ea typeface="Open Sans"/>
                <a:cs typeface="Open Sans"/>
                <a:sym typeface="Open Sans"/>
              </a:rPr>
              <a:t>its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Accur</a:t>
            </a:r>
            <a:r>
              <a:rPr lang="en-US" sz="2631">
                <a:solidFill>
                  <a:srgbClr val="FFFFFF"/>
                </a:solidFill>
                <a:latin typeface="Open Sans"/>
                <a:ea typeface="Open Sans"/>
                <a:cs typeface="Open Sans"/>
                <a:sym typeface="Open Sans"/>
              </a:rPr>
              <a:t>ate VAT returns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Audit-ready digi</a:t>
            </a:r>
            <a:r>
              <a:rPr lang="en-US" sz="2631">
                <a:solidFill>
                  <a:srgbClr val="FFFFFF"/>
                </a:solidFill>
                <a:latin typeface="Open Sans"/>
                <a:ea typeface="Open Sans"/>
                <a:cs typeface="Open Sans"/>
                <a:sym typeface="Open Sans"/>
              </a:rPr>
              <a:t>tal records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end-of-quarter panic</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Less time spent looking backwards</a:t>
            </a:r>
          </a:p>
          <a:p>
            <a:pPr algn="l">
              <a:lnSpc>
                <a:spcPts val="3947"/>
              </a:lnSpc>
            </a:pPr>
          </a:p>
          <a:p>
            <a:pPr algn="l">
              <a:lnSpc>
                <a:spcPts val="3947"/>
              </a:lnSpc>
            </a:pPr>
            <a:r>
              <a:rPr lang="en-US" sz="2631">
                <a:solidFill>
                  <a:srgbClr val="FFFFFF"/>
                </a:solidFill>
                <a:latin typeface="Open Sans"/>
                <a:ea typeface="Open Sans"/>
                <a:cs typeface="Open Sans"/>
                <a:sym typeface="Open Sans"/>
              </a:rPr>
              <a:t>If you’ve paid it, capture it once, digitally.</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What changes for the business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7812" r="0" b="7812"/>
            <a:stretch>
              <a:fillRect/>
            </a:stretch>
          </p:blipFill>
          <p:spPr>
            <a:xfrm flipH="false" flipV="false">
              <a:off x="0" y="0"/>
              <a:ext cx="12192000" cy="13716000"/>
            </a:xfrm>
            <a:prstGeom prst="rect">
              <a:avLst/>
            </a:prstGeom>
          </p:spPr>
        </p:pic>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929466"/>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VAT return submitted at Dales Desig</a:t>
            </a:r>
            <a:r>
              <a:rPr lang="en-US" sz="2631">
                <a:solidFill>
                  <a:srgbClr val="FFFFFF"/>
                </a:solidFill>
                <a:latin typeface="Open Sans"/>
                <a:ea typeface="Open Sans"/>
                <a:cs typeface="Open Sans"/>
                <a:sym typeface="Open Sans"/>
              </a:rPr>
              <a:t>n &amp; Bu</a:t>
            </a:r>
            <a:r>
              <a:rPr lang="en-US" sz="2631">
                <a:solidFill>
                  <a:srgbClr val="FFFFFF"/>
                </a:solidFill>
                <a:latin typeface="Open Sans"/>
                <a:ea typeface="Open Sans"/>
                <a:cs typeface="Open Sans"/>
                <a:sym typeface="Open Sans"/>
              </a:rPr>
              <a:t>ild Ltd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VAT return prepared at the deadline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Fin</a:t>
            </a:r>
            <a:r>
              <a:rPr lang="en-US" sz="2631">
                <a:solidFill>
                  <a:srgbClr val="FFFFFF"/>
                </a:solidFill>
                <a:latin typeface="Open Sans"/>
                <a:ea typeface="Open Sans"/>
                <a:cs typeface="Open Sans"/>
                <a:sym typeface="Open Sans"/>
              </a:rPr>
              <a:t>al number appears for the first time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Higher (or lower) than expected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time to react</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VAT bill arrives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12222" t="0" r="12222" b="0"/>
            <a:stretch>
              <a:fillRect/>
            </a:stretch>
          </p:blipFill>
          <p:spPr>
            <a:xfrm flipH="false" flipV="false">
              <a:off x="0" y="0"/>
              <a:ext cx="12192000" cy="13716000"/>
            </a:xfrm>
            <a:prstGeom prst="rect">
              <a:avLst/>
            </a:prstGeom>
          </p:spPr>
        </p:pic>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584168"/>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Why this keeps happe</a:t>
            </a:r>
            <a:r>
              <a:rPr lang="en-US" sz="2631">
                <a:solidFill>
                  <a:srgbClr val="FFFFFF"/>
                </a:solidFill>
                <a:latin typeface="Open Sans"/>
                <a:ea typeface="Open Sans"/>
                <a:cs typeface="Open Sans"/>
                <a:sym typeface="Open Sans"/>
              </a:rPr>
              <a:t>n</a:t>
            </a:r>
            <a:r>
              <a:rPr lang="en-US" sz="2631">
                <a:solidFill>
                  <a:srgbClr val="FFFFFF"/>
                </a:solidFill>
                <a:latin typeface="Open Sans"/>
                <a:ea typeface="Open Sans"/>
                <a:cs typeface="Open Sans"/>
                <a:sym typeface="Open Sans"/>
              </a:rPr>
              <a:t>ing</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VAT only checked quarterly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running VAT position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a:t>
            </a:r>
            <a:r>
              <a:rPr lang="en-US" sz="2631">
                <a:solidFill>
                  <a:srgbClr val="FFFFFF"/>
                </a:solidFill>
                <a:latin typeface="Open Sans"/>
                <a:ea typeface="Open Sans"/>
                <a:cs typeface="Open Sans"/>
                <a:sym typeface="Open Sans"/>
              </a:rPr>
              <a:t>ales and purchases not reviewed together</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VAT money treated like normal cash</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VAT is often invisible until it’s due</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12222" t="0" r="12222" b="0"/>
            <a:stretch>
              <a:fillRect/>
            </a:stretch>
          </p:blipFill>
          <p:spPr>
            <a:xfrm flipH="false" flipV="false">
              <a:off x="0" y="0"/>
              <a:ext cx="12192000" cy="13716000"/>
            </a:xfrm>
            <a:prstGeom prst="rect">
              <a:avLst/>
            </a:prstGeom>
          </p:spPr>
        </p:pic>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929466"/>
            <a:ext cx="7692689" cy="39383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Xero / QuickBooks show automatically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Live VAT positio</a:t>
            </a:r>
            <a:r>
              <a:rPr lang="en-US" sz="2631">
                <a:solidFill>
                  <a:srgbClr val="FFFFFF"/>
                </a:solidFill>
                <a:latin typeface="Open Sans"/>
                <a:ea typeface="Open Sans"/>
                <a:cs typeface="Open Sans"/>
                <a:sym typeface="Open Sans"/>
              </a:rPr>
              <a:t>n at any</a:t>
            </a:r>
            <a:r>
              <a:rPr lang="en-US" sz="2631">
                <a:solidFill>
                  <a:srgbClr val="FFFFFF"/>
                </a:solidFill>
                <a:latin typeface="Open Sans"/>
                <a:ea typeface="Open Sans"/>
                <a:cs typeface="Open Sans"/>
                <a:sym typeface="Open Sans"/>
              </a:rPr>
              <a:t> time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VAT tracked on:</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sales invoices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expenses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bank transactions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VAT</a:t>
            </a:r>
            <a:r>
              <a:rPr lang="en-US" sz="2631">
                <a:solidFill>
                  <a:srgbClr val="FFFFFF"/>
                </a:solidFill>
                <a:latin typeface="Open Sans"/>
                <a:ea typeface="Open Sans"/>
                <a:cs typeface="Open Sans"/>
                <a:sym typeface="Open Sans"/>
              </a:rPr>
              <a:t> reports updated daily</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solution, real time VAT visibility</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12222" t="0" r="12222" b="0"/>
            <a:stretch>
              <a:fillRect/>
            </a:stretch>
          </p:blipFill>
          <p:spPr>
            <a:xfrm flipH="false" flipV="false">
              <a:off x="0" y="0"/>
              <a:ext cx="12192000" cy="13716000"/>
            </a:xfrm>
            <a:prstGeom prst="rect">
              <a:avLst/>
            </a:prstGeom>
          </p:spPr>
        </p:pic>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929466"/>
            <a:ext cx="7692689" cy="39383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the busi</a:t>
            </a:r>
            <a:r>
              <a:rPr lang="en-US" sz="2631">
                <a:solidFill>
                  <a:srgbClr val="FFFFFF"/>
                </a:solidFill>
                <a:latin typeface="Open Sans"/>
                <a:ea typeface="Open Sans"/>
                <a:cs typeface="Open Sans"/>
                <a:sym typeface="Open Sans"/>
              </a:rPr>
              <a:t>ness can now</a:t>
            </a:r>
            <a:r>
              <a:rPr lang="en-US" sz="2631">
                <a:solidFill>
                  <a:srgbClr val="FFFFFF"/>
                </a:solidFill>
                <a:latin typeface="Open Sans"/>
                <a:ea typeface="Open Sans"/>
                <a:cs typeface="Open Sans"/>
                <a:sym typeface="Open Sans"/>
              </a:rPr>
              <a:t> do</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See </a:t>
            </a:r>
            <a:r>
              <a:rPr lang="en-US" sz="2631">
                <a:solidFill>
                  <a:srgbClr val="FFFFFF"/>
                </a:solidFill>
                <a:latin typeface="Open Sans"/>
                <a:ea typeface="Open Sans"/>
                <a:cs typeface="Open Sans"/>
                <a:sym typeface="Open Sans"/>
              </a:rPr>
              <a:t>VAT building up gradually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Set aside</a:t>
            </a:r>
            <a:r>
              <a:rPr lang="en-US" sz="2631">
                <a:solidFill>
                  <a:srgbClr val="FFFFFF"/>
                </a:solidFill>
                <a:latin typeface="Open Sans"/>
                <a:ea typeface="Open Sans"/>
                <a:cs typeface="Open Sans"/>
                <a:sym typeface="Open Sans"/>
              </a:rPr>
              <a:t> VAT as cash comes in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Spot issues early:</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miss</a:t>
            </a:r>
            <a:r>
              <a:rPr lang="en-US" sz="2631">
                <a:solidFill>
                  <a:srgbClr val="FFFFFF"/>
                </a:solidFill>
                <a:latin typeface="Open Sans"/>
                <a:ea typeface="Open Sans"/>
                <a:cs typeface="Open Sans"/>
                <a:sym typeface="Open Sans"/>
              </a:rPr>
              <a:t>ing receipts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incorrect VAT rates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Av</a:t>
            </a:r>
            <a:r>
              <a:rPr lang="en-US" sz="2631">
                <a:solidFill>
                  <a:srgbClr val="FFFFFF"/>
                </a:solidFill>
                <a:latin typeface="Open Sans"/>
                <a:ea typeface="Open Sans"/>
                <a:cs typeface="Open Sans"/>
                <a:sym typeface="Open Sans"/>
              </a:rPr>
              <a:t>oid last-minute surprises</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How this changes behaviour</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12222" t="0" r="12222" b="0"/>
            <a:stretch>
              <a:fillRect/>
            </a:stretch>
          </p:blipFill>
          <p:spPr>
            <a:xfrm flipH="false" flipV="false">
              <a:off x="0" y="0"/>
              <a:ext cx="12192000" cy="13716000"/>
            </a:xfrm>
            <a:prstGeom prst="rect">
              <a:avLst/>
            </a:prstGeom>
          </p:spPr>
        </p:pic>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929466"/>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this gives Dales Desig</a:t>
            </a:r>
            <a:r>
              <a:rPr lang="en-US" sz="2631">
                <a:solidFill>
                  <a:srgbClr val="FFFFFF"/>
                </a:solidFill>
                <a:latin typeface="Open Sans"/>
                <a:ea typeface="Open Sans"/>
                <a:cs typeface="Open Sans"/>
                <a:sym typeface="Open Sans"/>
              </a:rPr>
              <a:t>n &amp; Bu</a:t>
            </a:r>
            <a:r>
              <a:rPr lang="en-US" sz="2631">
                <a:solidFill>
                  <a:srgbClr val="FFFFFF"/>
                </a:solidFill>
                <a:latin typeface="Open Sans"/>
                <a:ea typeface="Open Sans"/>
                <a:cs typeface="Open Sans"/>
                <a:sym typeface="Open Sans"/>
              </a:rPr>
              <a:t>ild Ltd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a:t>
            </a:r>
            <a:r>
              <a:rPr lang="en-US" sz="2631">
                <a:solidFill>
                  <a:srgbClr val="FFFFFF"/>
                </a:solidFill>
                <a:latin typeface="Open Sans"/>
                <a:ea typeface="Open Sans"/>
                <a:cs typeface="Open Sans"/>
                <a:sym typeface="Open Sans"/>
              </a:rPr>
              <a:t>VAT shocks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Better cash planning</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Few</a:t>
            </a:r>
            <a:r>
              <a:rPr lang="en-US" sz="2631">
                <a:solidFill>
                  <a:srgbClr val="FFFFFF"/>
                </a:solidFill>
                <a:latin typeface="Open Sans"/>
                <a:ea typeface="Open Sans"/>
                <a:cs typeface="Open Sans"/>
                <a:sym typeface="Open Sans"/>
              </a:rPr>
              <a:t>er errors and corrections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Conf</a:t>
            </a:r>
            <a:r>
              <a:rPr lang="en-US" sz="2631">
                <a:solidFill>
                  <a:srgbClr val="FFFFFF"/>
                </a:solidFill>
                <a:latin typeface="Open Sans"/>
                <a:ea typeface="Open Sans"/>
                <a:cs typeface="Open Sans"/>
                <a:sym typeface="Open Sans"/>
              </a:rPr>
              <a:t>idence before the deadline</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business benefit</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12222" t="0" r="12222" b="0"/>
            <a:stretch>
              <a:fillRect/>
            </a:stretch>
          </p:blipFill>
          <p:spPr>
            <a:xfrm flipH="false" flipV="false">
              <a:off x="0" y="0"/>
              <a:ext cx="12192000" cy="13716000"/>
            </a:xfrm>
            <a:prstGeom prst="rect">
              <a:avLst/>
            </a:prstGeom>
          </p:spPr>
        </p:pic>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5524500"/>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The owner is: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Raisi</a:t>
            </a:r>
            <a:r>
              <a:rPr lang="en-US" sz="2631">
                <a:solidFill>
                  <a:srgbClr val="FFFFFF"/>
                </a:solidFill>
                <a:latin typeface="Open Sans"/>
                <a:ea typeface="Open Sans"/>
                <a:cs typeface="Open Sans"/>
                <a:sym typeface="Open Sans"/>
              </a:rPr>
              <a:t>ng </a:t>
            </a:r>
            <a:r>
              <a:rPr lang="en-US" sz="2631">
                <a:solidFill>
                  <a:srgbClr val="FFFFFF"/>
                </a:solidFill>
                <a:latin typeface="Open Sans"/>
                <a:ea typeface="Open Sans"/>
                <a:cs typeface="Open Sans"/>
                <a:sym typeface="Open Sans"/>
              </a:rPr>
              <a:t>inv</a:t>
            </a:r>
            <a:r>
              <a:rPr lang="en-US" sz="2631">
                <a:solidFill>
                  <a:srgbClr val="FFFFFF"/>
                </a:solidFill>
                <a:latin typeface="Open Sans"/>
                <a:ea typeface="Open Sans"/>
                <a:cs typeface="Open Sans"/>
                <a:sym typeface="Open Sans"/>
              </a:rPr>
              <a:t>oi</a:t>
            </a:r>
            <a:r>
              <a:rPr lang="en-US" sz="2631">
                <a:solidFill>
                  <a:srgbClr val="FFFFFF"/>
                </a:solidFill>
                <a:latin typeface="Open Sans"/>
                <a:ea typeface="Open Sans"/>
                <a:cs typeface="Open Sans"/>
                <a:sym typeface="Open Sans"/>
              </a:rPr>
              <a:t>ces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Ch</a:t>
            </a:r>
            <a:r>
              <a:rPr lang="en-US" sz="2631">
                <a:solidFill>
                  <a:srgbClr val="FFFFFF"/>
                </a:solidFill>
                <a:latin typeface="Open Sans"/>
                <a:ea typeface="Open Sans"/>
                <a:cs typeface="Open Sans"/>
                <a:sym typeface="Open Sans"/>
              </a:rPr>
              <a:t>asing payments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Paying</a:t>
            </a:r>
            <a:r>
              <a:rPr lang="en-US" sz="2631">
                <a:solidFill>
                  <a:srgbClr val="FFFFFF"/>
                </a:solidFill>
                <a:latin typeface="Open Sans"/>
                <a:ea typeface="Open Sans"/>
                <a:cs typeface="Open Sans"/>
                <a:sym typeface="Open Sans"/>
              </a:rPr>
              <a:t> suppliers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Answering accounta</a:t>
            </a:r>
            <a:r>
              <a:rPr lang="en-US" sz="2631">
                <a:solidFill>
                  <a:srgbClr val="FFFFFF"/>
                </a:solidFill>
                <a:latin typeface="Open Sans"/>
                <a:ea typeface="Open Sans"/>
                <a:cs typeface="Open Sans"/>
                <a:sym typeface="Open Sans"/>
              </a:rPr>
              <a:t>nt</a:t>
            </a:r>
            <a:r>
              <a:rPr lang="en-US" sz="2631">
                <a:solidFill>
                  <a:srgbClr val="FFFFFF"/>
                </a:solidFill>
                <a:latin typeface="Open Sans"/>
                <a:ea typeface="Open Sans"/>
                <a:cs typeface="Open Sans"/>
                <a:sym typeface="Open Sans"/>
              </a:rPr>
              <a:t> questions</a:t>
            </a:r>
          </a:p>
          <a:p>
            <a:pPr algn="l">
              <a:lnSpc>
                <a:spcPts val="3947"/>
              </a:lnSpc>
              <a:spcBef>
                <a:spcPct val="0"/>
              </a:spcBef>
            </a:pPr>
          </a:p>
        </p:txBody>
      </p:sp>
      <p:sp>
        <p:nvSpPr>
          <p:cNvPr name="TextBox 3" id="3"/>
          <p:cNvSpPr txBox="true"/>
          <p:nvPr/>
        </p:nvSpPr>
        <p:spPr>
          <a:xfrm rot="0">
            <a:off x="1028700" y="1028700"/>
            <a:ext cx="7870052" cy="36576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At Dales Design &amp; Build Ltd The owner is the finance department</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12523" r="0" b="12523"/>
            <a:stretch>
              <a:fillRect/>
            </a:stretch>
          </p:blipFill>
          <p:spPr>
            <a:xfrm flipH="false" flipV="false">
              <a:off x="0" y="0"/>
              <a:ext cx="12192000" cy="13716000"/>
            </a:xfrm>
            <a:prstGeom prst="rect">
              <a:avLst/>
            </a:prstGeom>
          </p:spPr>
        </p:pic>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128229"/>
            <a:ext cx="7692689" cy="391485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Efficiency is</a:t>
            </a:r>
            <a:r>
              <a:rPr lang="en-US" sz="2631">
                <a:solidFill>
                  <a:srgbClr val="FFFFFF"/>
                </a:solidFill>
                <a:latin typeface="Open Sans"/>
                <a:ea typeface="Open Sans"/>
                <a:cs typeface="Open Sans"/>
                <a:sym typeface="Open Sans"/>
              </a:rPr>
              <a:t>n’t just working faster, it’s </a:t>
            </a:r>
            <a:r>
              <a:rPr lang="en-US" sz="2631">
                <a:solidFill>
                  <a:srgbClr val="FFFFFF"/>
                </a:solidFill>
                <a:latin typeface="Open Sans"/>
                <a:ea typeface="Open Sans"/>
                <a:cs typeface="Open Sans"/>
                <a:sym typeface="Open Sans"/>
              </a:rPr>
              <a:t>abo</a:t>
            </a:r>
            <a:r>
              <a:rPr lang="en-US" sz="2631">
                <a:solidFill>
                  <a:srgbClr val="FFFFFF"/>
                </a:solidFill>
                <a:latin typeface="Open Sans"/>
                <a:ea typeface="Open Sans"/>
                <a:cs typeface="Open Sans"/>
                <a:sym typeface="Open Sans"/>
              </a:rPr>
              <a:t>ut removing f</a:t>
            </a:r>
            <a:r>
              <a:rPr lang="en-US" sz="2631">
                <a:solidFill>
                  <a:srgbClr val="FFFFFF"/>
                </a:solidFill>
                <a:latin typeface="Open Sans"/>
                <a:ea typeface="Open Sans"/>
                <a:cs typeface="Open Sans"/>
                <a:sym typeface="Open Sans"/>
              </a:rPr>
              <a:t>r</a:t>
            </a:r>
            <a:r>
              <a:rPr lang="en-US" sz="2631">
                <a:solidFill>
                  <a:srgbClr val="FFFFFF"/>
                </a:solidFill>
                <a:latin typeface="Open Sans"/>
                <a:ea typeface="Open Sans"/>
                <a:cs typeface="Open Sans"/>
                <a:sym typeface="Open Sans"/>
              </a:rPr>
              <a:t>iction</a:t>
            </a:r>
          </a:p>
          <a:p>
            <a:pPr algn="l">
              <a:lnSpc>
                <a:spcPts val="3947"/>
              </a:lnSpc>
            </a:pP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One source of truth</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Fewer handovers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Less re-keying</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More automation, fewer reminders</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What efficiency actually means in a small business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2389993"/>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this creates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The owner becomes the bottleneck</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Decisio</a:t>
            </a:r>
            <a:r>
              <a:rPr lang="en-US" sz="2631">
                <a:solidFill>
                  <a:srgbClr val="FFFFFF"/>
                </a:solidFill>
                <a:latin typeface="Open Sans"/>
                <a:ea typeface="Open Sans"/>
                <a:cs typeface="Open Sans"/>
                <a:sym typeface="Open Sans"/>
              </a:rPr>
              <a:t>ns wa</a:t>
            </a:r>
            <a:r>
              <a:rPr lang="en-US" sz="2631">
                <a:solidFill>
                  <a:srgbClr val="FFFFFF"/>
                </a:solidFill>
                <a:latin typeface="Open Sans"/>
                <a:ea typeface="Open Sans"/>
                <a:cs typeface="Open Sans"/>
                <a:sym typeface="Open Sans"/>
              </a:rPr>
              <a:t>it for one person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Adm</a:t>
            </a:r>
            <a:r>
              <a:rPr lang="en-US" sz="2631">
                <a:solidFill>
                  <a:srgbClr val="FFFFFF"/>
                </a:solidFill>
                <a:latin typeface="Open Sans"/>
                <a:ea typeface="Open Sans"/>
                <a:cs typeface="Open Sans"/>
                <a:sym typeface="Open Sans"/>
              </a:rPr>
              <a:t>in grows faster than</a:t>
            </a:r>
            <a:r>
              <a:rPr lang="en-US" sz="2631">
                <a:solidFill>
                  <a:srgbClr val="FFFFFF"/>
                </a:solidFill>
                <a:latin typeface="Open Sans"/>
                <a:ea typeface="Open Sans"/>
                <a:cs typeface="Open Sans"/>
                <a:sym typeface="Open Sans"/>
              </a:rPr>
              <a:t> revenue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time left for growth or stra</a:t>
            </a:r>
            <a:r>
              <a:rPr lang="en-US" sz="2631">
                <a:solidFill>
                  <a:srgbClr val="FFFFFF"/>
                </a:solidFill>
                <a:latin typeface="Open Sans"/>
                <a:ea typeface="Open Sans"/>
                <a:cs typeface="Open Sans"/>
                <a:sym typeface="Open Sans"/>
              </a:rPr>
              <a:t>t</a:t>
            </a:r>
            <a:r>
              <a:rPr lang="en-US" sz="2631">
                <a:solidFill>
                  <a:srgbClr val="FFFFFF"/>
                </a:solidFill>
                <a:latin typeface="Open Sans"/>
                <a:ea typeface="Open Sans"/>
                <a:cs typeface="Open Sans"/>
                <a:sym typeface="Open Sans"/>
              </a:rPr>
              <a:t>egy</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Growth hits a ceiling</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12523" r="0" b="12523"/>
            <a:stretch>
              <a:fillRect/>
            </a:stretch>
          </p:blipFill>
          <p:spPr>
            <a:xfrm flipH="false" flipV="false">
              <a:off x="0" y="0"/>
              <a:ext cx="12192000" cy="13716000"/>
            </a:xfrm>
            <a:prstGeom prst="rect">
              <a:avLst/>
            </a:prstGeom>
          </p:spPr>
        </p:pic>
      </p:grpSp>
      <p:sp>
        <p:nvSpPr>
          <p:cNvPr name="TextBox 6" id="6"/>
          <p:cNvSpPr txBox="true"/>
          <p:nvPr/>
        </p:nvSpPr>
        <p:spPr>
          <a:xfrm rot="0">
            <a:off x="1028700" y="5647016"/>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It’s not about trust, it’s about systems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Fi</a:t>
            </a:r>
            <a:r>
              <a:rPr lang="en-US" sz="2631">
                <a:solidFill>
                  <a:srgbClr val="FFFFFF"/>
                </a:solidFill>
                <a:latin typeface="Open Sans"/>
                <a:ea typeface="Open Sans"/>
                <a:cs typeface="Open Sans"/>
                <a:sym typeface="Open Sans"/>
              </a:rPr>
              <a:t>nance l</a:t>
            </a:r>
            <a:r>
              <a:rPr lang="en-US" sz="2631">
                <a:solidFill>
                  <a:srgbClr val="FFFFFF"/>
                </a:solidFill>
                <a:latin typeface="Open Sans"/>
                <a:ea typeface="Open Sans"/>
                <a:cs typeface="Open Sans"/>
                <a:sym typeface="Open Sans"/>
              </a:rPr>
              <a:t>ives in </a:t>
            </a:r>
            <a:r>
              <a:rPr lang="en-US" sz="2631">
                <a:solidFill>
                  <a:srgbClr val="FFFFFF"/>
                </a:solidFill>
                <a:latin typeface="Open Sans"/>
                <a:ea typeface="Open Sans"/>
                <a:cs typeface="Open Sans"/>
                <a:sym typeface="Open Sans"/>
              </a:rPr>
              <a:t>one p</a:t>
            </a:r>
            <a:r>
              <a:rPr lang="en-US" sz="2631">
                <a:solidFill>
                  <a:srgbClr val="FFFFFF"/>
                </a:solidFill>
                <a:latin typeface="Open Sans"/>
                <a:ea typeface="Open Sans"/>
                <a:cs typeface="Open Sans"/>
                <a:sym typeface="Open Sans"/>
              </a:rPr>
              <a:t>erson’s head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clear h</a:t>
            </a:r>
            <a:r>
              <a:rPr lang="en-US" sz="2631">
                <a:solidFill>
                  <a:srgbClr val="FFFFFF"/>
                </a:solidFill>
                <a:latin typeface="Open Sans"/>
                <a:ea typeface="Open Sans"/>
                <a:cs typeface="Open Sans"/>
                <a:sym typeface="Open Sans"/>
              </a:rPr>
              <a:t>andover points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Fe</a:t>
            </a:r>
            <a:r>
              <a:rPr lang="en-US" sz="2631">
                <a:solidFill>
                  <a:srgbClr val="FFFFFF"/>
                </a:solidFill>
                <a:latin typeface="Open Sans"/>
                <a:ea typeface="Open Sans"/>
                <a:cs typeface="Open Sans"/>
                <a:sym typeface="Open Sans"/>
              </a:rPr>
              <a:t>ar of</a:t>
            </a:r>
            <a:r>
              <a:rPr lang="en-US" sz="2631">
                <a:solidFill>
                  <a:srgbClr val="FFFFFF"/>
                </a:solidFill>
                <a:latin typeface="Open Sans"/>
                <a:ea typeface="Open Sans"/>
                <a:cs typeface="Open Sans"/>
                <a:sym typeface="Open Sans"/>
              </a:rPr>
              <a:t> mistakes or loss of control</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Everythi</a:t>
            </a:r>
            <a:r>
              <a:rPr lang="en-US" sz="2631">
                <a:solidFill>
                  <a:srgbClr val="FFFFFF"/>
                </a:solidFill>
                <a:latin typeface="Open Sans"/>
                <a:ea typeface="Open Sans"/>
                <a:cs typeface="Open Sans"/>
                <a:sym typeface="Open Sans"/>
              </a:rPr>
              <a:t>ng</a:t>
            </a:r>
            <a:r>
              <a:rPr lang="en-US" sz="2631">
                <a:solidFill>
                  <a:srgbClr val="FFFFFF"/>
                </a:solidFill>
                <a:latin typeface="Open Sans"/>
                <a:ea typeface="Open Sans"/>
                <a:cs typeface="Open Sans"/>
                <a:sym typeface="Open Sans"/>
              </a:rPr>
              <a:t> feels “too risky” to delegate</a:t>
            </a:r>
          </a:p>
          <a:p>
            <a:pPr algn="l">
              <a:lnSpc>
                <a:spcPts val="3947"/>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105980"/>
            <a:ext cx="7692689" cy="54242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Built into Xero / QuickBooks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Role-based</a:t>
            </a:r>
            <a:r>
              <a:rPr lang="en-US" sz="2631">
                <a:solidFill>
                  <a:srgbClr val="FFFFFF"/>
                </a:solidFill>
                <a:latin typeface="Open Sans"/>
                <a:ea typeface="Open Sans"/>
                <a:cs typeface="Open Sans"/>
                <a:sym typeface="Open Sans"/>
              </a:rPr>
              <a:t> ac</a:t>
            </a:r>
            <a:r>
              <a:rPr lang="en-US" sz="2631">
                <a:solidFill>
                  <a:srgbClr val="FFFFFF"/>
                </a:solidFill>
                <a:latin typeface="Open Sans"/>
                <a:ea typeface="Open Sans"/>
                <a:cs typeface="Open Sans"/>
                <a:sym typeface="Open Sans"/>
              </a:rPr>
              <a:t>cess: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admin</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bookkeeper</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accountant</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a:t>
            </a:r>
            <a:r>
              <a:rPr lang="en-US" sz="2631">
                <a:solidFill>
                  <a:srgbClr val="FFFFFF"/>
                </a:solidFill>
                <a:latin typeface="Open Sans"/>
                <a:ea typeface="Open Sans"/>
                <a:cs typeface="Open Sans"/>
                <a:sym typeface="Open Sans"/>
              </a:rPr>
              <a:t>pprovals for:</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bill</a:t>
            </a:r>
            <a:r>
              <a:rPr lang="en-US" sz="2631">
                <a:solidFill>
                  <a:srgbClr val="FFFFFF"/>
                </a:solidFill>
                <a:latin typeface="Open Sans"/>
                <a:ea typeface="Open Sans"/>
                <a:cs typeface="Open Sans"/>
                <a:sym typeface="Open Sans"/>
              </a:rPr>
              <a:t>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payments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Accounta</a:t>
            </a:r>
            <a:r>
              <a:rPr lang="en-US" sz="2631">
                <a:solidFill>
                  <a:srgbClr val="FFFFFF"/>
                </a:solidFill>
                <a:latin typeface="Open Sans"/>
                <a:ea typeface="Open Sans"/>
                <a:cs typeface="Open Sans"/>
                <a:sym typeface="Open Sans"/>
              </a:rPr>
              <a:t>nt</a:t>
            </a:r>
            <a:r>
              <a:rPr lang="en-US" sz="2631">
                <a:solidFill>
                  <a:srgbClr val="FFFFFF"/>
                </a:solidFill>
                <a:latin typeface="Open Sans"/>
                <a:ea typeface="Open Sans"/>
                <a:cs typeface="Open Sans"/>
                <a:sym typeface="Open Sans"/>
              </a:rPr>
              <a:t> access in real time</a:t>
            </a:r>
          </a:p>
          <a:p>
            <a:pPr algn="l">
              <a:lnSpc>
                <a:spcPts val="3947"/>
              </a:lnSpc>
            </a:pPr>
          </a:p>
          <a:p>
            <a:pPr algn="l">
              <a:lnSpc>
                <a:spcPts val="3947"/>
              </a:lnSpc>
              <a:spcBef>
                <a:spcPct val="0"/>
              </a:spcBef>
            </a:pPr>
            <a:r>
              <a:rPr lang="en-US" sz="2631">
                <a:solidFill>
                  <a:srgbClr val="FFFFFF"/>
                </a:solidFill>
                <a:latin typeface="Open Sans"/>
                <a:ea typeface="Open Sans"/>
                <a:cs typeface="Open Sans"/>
                <a:sym typeface="Open Sans"/>
              </a:rPr>
              <a:t>Control without doing everything yourself.</a:t>
            </a: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solution: access, permissions &amp; workflows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12523" r="0" b="12523"/>
            <a:stretch>
              <a:fillRect/>
            </a:stretch>
          </p:blipFill>
          <p:spPr>
            <a:xfrm flipH="false" flipV="false">
              <a:off x="0" y="0"/>
              <a:ext cx="12192000" cy="13716000"/>
            </a:xfrm>
            <a:prstGeom prst="rect">
              <a:avLst/>
            </a:prstGeom>
          </p:spPr>
        </p:pic>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31532"/>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A healthier setup</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Admin raises</a:t>
            </a:r>
            <a:r>
              <a:rPr lang="en-US" sz="2631">
                <a:solidFill>
                  <a:srgbClr val="FFFFFF"/>
                </a:solidFill>
                <a:latin typeface="Open Sans"/>
                <a:ea typeface="Open Sans"/>
                <a:cs typeface="Open Sans"/>
                <a:sym typeface="Open Sans"/>
              </a:rPr>
              <a:t> </a:t>
            </a:r>
            <a:r>
              <a:rPr lang="en-US" sz="2631">
                <a:solidFill>
                  <a:srgbClr val="FFFFFF"/>
                </a:solidFill>
                <a:latin typeface="Open Sans"/>
                <a:ea typeface="Open Sans"/>
                <a:cs typeface="Open Sans"/>
                <a:sym typeface="Open Sans"/>
              </a:rPr>
              <a:t>inv</a:t>
            </a:r>
            <a:r>
              <a:rPr lang="en-US" sz="2631">
                <a:solidFill>
                  <a:srgbClr val="FFFFFF"/>
                </a:solidFill>
                <a:latin typeface="Open Sans"/>
                <a:ea typeface="Open Sans"/>
                <a:cs typeface="Open Sans"/>
                <a:sym typeface="Open Sans"/>
              </a:rPr>
              <a:t>oi</a:t>
            </a:r>
            <a:r>
              <a:rPr lang="en-US" sz="2631">
                <a:solidFill>
                  <a:srgbClr val="FFFFFF"/>
                </a:solidFill>
                <a:latin typeface="Open Sans"/>
                <a:ea typeface="Open Sans"/>
                <a:cs typeface="Open Sans"/>
                <a:sym typeface="Open Sans"/>
              </a:rPr>
              <a:t>ces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Ow</a:t>
            </a:r>
            <a:r>
              <a:rPr lang="en-US" sz="2631">
                <a:solidFill>
                  <a:srgbClr val="FFFFFF"/>
                </a:solidFill>
                <a:latin typeface="Open Sans"/>
                <a:ea typeface="Open Sans"/>
                <a:cs typeface="Open Sans"/>
                <a:sym typeface="Open Sans"/>
              </a:rPr>
              <a:t>ner a</a:t>
            </a:r>
            <a:r>
              <a:rPr lang="en-US" sz="2631">
                <a:solidFill>
                  <a:srgbClr val="FFFFFF"/>
                </a:solidFill>
                <a:latin typeface="Open Sans"/>
                <a:ea typeface="Open Sans"/>
                <a:cs typeface="Open Sans"/>
                <a:sym typeface="Open Sans"/>
              </a:rPr>
              <a:t>pproves when needed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Accounta</a:t>
            </a:r>
            <a:r>
              <a:rPr lang="en-US" sz="2631">
                <a:solidFill>
                  <a:srgbClr val="FFFFFF"/>
                </a:solidFill>
                <a:latin typeface="Open Sans"/>
                <a:ea typeface="Open Sans"/>
                <a:cs typeface="Open Sans"/>
                <a:sym typeface="Open Sans"/>
              </a:rPr>
              <a:t>nt</a:t>
            </a:r>
            <a:r>
              <a:rPr lang="en-US" sz="2631">
                <a:solidFill>
                  <a:srgbClr val="FFFFFF"/>
                </a:solidFill>
                <a:latin typeface="Open Sans"/>
                <a:ea typeface="Open Sans"/>
                <a:cs typeface="Open Sans"/>
                <a:sym typeface="Open Sans"/>
              </a:rPr>
              <a:t> reviews live data</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emails, no file sharing</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How this works in practice</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12523" r="0" b="12523"/>
            <a:stretch>
              <a:fillRect/>
            </a:stretch>
          </p:blipFill>
          <p:spPr>
            <a:xfrm flipH="false" flipV="false">
              <a:off x="0" y="0"/>
              <a:ext cx="12192000" cy="13716000"/>
            </a:xfrm>
            <a:prstGeom prst="rect">
              <a:avLst/>
            </a:prstGeom>
          </p:spPr>
        </p:pic>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31532"/>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this unlocks for Dales</a:t>
            </a:r>
            <a:r>
              <a:rPr lang="en-US" sz="2631">
                <a:solidFill>
                  <a:srgbClr val="FFFFFF"/>
                </a:solidFill>
                <a:latin typeface="Open Sans"/>
                <a:ea typeface="Open Sans"/>
                <a:cs typeface="Open Sans"/>
                <a:sym typeface="Open Sans"/>
              </a:rPr>
              <a:t> Des</a:t>
            </a:r>
            <a:r>
              <a:rPr lang="en-US" sz="2631">
                <a:solidFill>
                  <a:srgbClr val="FFFFFF"/>
                </a:solidFill>
                <a:latin typeface="Open Sans"/>
                <a:ea typeface="Open Sans"/>
                <a:cs typeface="Open Sans"/>
                <a:sym typeface="Open Sans"/>
              </a:rPr>
              <a:t>ign &amp; Bu</a:t>
            </a:r>
            <a:r>
              <a:rPr lang="en-US" sz="2631">
                <a:solidFill>
                  <a:srgbClr val="FFFFFF"/>
                </a:solidFill>
                <a:latin typeface="Open Sans"/>
                <a:ea typeface="Open Sans"/>
                <a:cs typeface="Open Sans"/>
                <a:sym typeface="Open Sans"/>
              </a:rPr>
              <a:t>ild Ltd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Ow</a:t>
            </a:r>
            <a:r>
              <a:rPr lang="en-US" sz="2631">
                <a:solidFill>
                  <a:srgbClr val="FFFFFF"/>
                </a:solidFill>
                <a:latin typeface="Open Sans"/>
                <a:ea typeface="Open Sans"/>
                <a:cs typeface="Open Sans"/>
                <a:sym typeface="Open Sans"/>
              </a:rPr>
              <a:t>ner ste</a:t>
            </a:r>
            <a:r>
              <a:rPr lang="en-US" sz="2631">
                <a:solidFill>
                  <a:srgbClr val="FFFFFF"/>
                </a:solidFill>
                <a:latin typeface="Open Sans"/>
                <a:ea typeface="Open Sans"/>
                <a:cs typeface="Open Sans"/>
                <a:sym typeface="Open Sans"/>
              </a:rPr>
              <a:t>ps out of day-to-day admin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a:t>
            </a:r>
            <a:r>
              <a:rPr lang="en-US" sz="2631">
                <a:solidFill>
                  <a:srgbClr val="FFFFFF"/>
                </a:solidFill>
                <a:latin typeface="Open Sans"/>
                <a:ea typeface="Open Sans"/>
                <a:cs typeface="Open Sans"/>
                <a:sym typeface="Open Sans"/>
              </a:rPr>
              <a:t>as</a:t>
            </a:r>
            <a:r>
              <a:rPr lang="en-US" sz="2631">
                <a:solidFill>
                  <a:srgbClr val="FFFFFF"/>
                </a:solidFill>
                <a:latin typeface="Open Sans"/>
                <a:ea typeface="Open Sans"/>
                <a:cs typeface="Open Sans"/>
                <a:sym typeface="Open Sans"/>
              </a:rPr>
              <a:t>ter</a:t>
            </a:r>
            <a:r>
              <a:rPr lang="en-US" sz="2631">
                <a:solidFill>
                  <a:srgbClr val="FFFFFF"/>
                </a:solidFill>
                <a:latin typeface="Open Sans"/>
                <a:ea typeface="Open Sans"/>
                <a:cs typeface="Open Sans"/>
                <a:sym typeface="Open Sans"/>
              </a:rPr>
              <a:t> decisions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Fewer interruptions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Business scales sustainably</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business benefit</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0" t="12523" r="0" b="12523"/>
            <a:stretch>
              <a:fillRect/>
            </a:stretch>
          </p:blipFill>
          <p:spPr>
            <a:xfrm flipH="false" flipV="false">
              <a:off x="0" y="0"/>
              <a:ext cx="12192000" cy="13716000"/>
            </a:xfrm>
            <a:prstGeom prst="rect">
              <a:avLst/>
            </a:prstGeom>
          </p:spPr>
        </p:pic>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31532"/>
            <a:ext cx="7692689" cy="2452437"/>
          </a:xfrm>
          <a:prstGeom prst="rect">
            <a:avLst/>
          </a:prstGeom>
        </p:spPr>
        <p:txBody>
          <a:bodyPr anchor="t" rtlCol="false" tIns="0" lIns="0" bIns="0" rIns="0">
            <a:spAutoFit/>
          </a:bodyPr>
          <a:lstStyle/>
          <a:p>
            <a:pPr algn="l" marL="568159" indent="-284080" lvl="1">
              <a:lnSpc>
                <a:spcPts val="3947"/>
              </a:lnSpc>
              <a:buFont typeface="Arial"/>
              <a:buChar char="•"/>
            </a:pPr>
            <a:r>
              <a:rPr lang="en-US" sz="2631">
                <a:solidFill>
                  <a:srgbClr val="FFFFFF"/>
                </a:solidFill>
                <a:latin typeface="Open Sans"/>
                <a:ea typeface="Open Sans"/>
                <a:cs typeface="Open Sans"/>
                <a:sym typeface="Open Sans"/>
              </a:rPr>
              <a:t>Day-to-day work comes first</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a:t>
            </a:r>
            <a:r>
              <a:rPr lang="en-US" sz="2631">
                <a:solidFill>
                  <a:srgbClr val="FFFFFF"/>
                </a:solidFill>
                <a:latin typeface="Open Sans"/>
                <a:ea typeface="Open Sans"/>
                <a:cs typeface="Open Sans"/>
                <a:sym typeface="Open Sans"/>
              </a:rPr>
              <a:t>eport</a:t>
            </a:r>
            <a:r>
              <a:rPr lang="en-US" sz="2631">
                <a:solidFill>
                  <a:srgbClr val="FFFFFF"/>
                </a:solidFill>
                <a:latin typeface="Open Sans"/>
                <a:ea typeface="Open Sans"/>
                <a:cs typeface="Open Sans"/>
                <a:sym typeface="Open Sans"/>
              </a:rPr>
              <a:t>ing </a:t>
            </a:r>
            <a:r>
              <a:rPr lang="en-US" sz="2631">
                <a:solidFill>
                  <a:srgbClr val="FFFFFF"/>
                </a:solidFill>
                <a:latin typeface="Open Sans"/>
                <a:ea typeface="Open Sans"/>
                <a:cs typeface="Open Sans"/>
                <a:sym typeface="Open Sans"/>
              </a:rPr>
              <a:t>done “</a:t>
            </a:r>
            <a:r>
              <a:rPr lang="en-US" sz="2631">
                <a:solidFill>
                  <a:srgbClr val="FFFFFF"/>
                </a:solidFill>
                <a:latin typeface="Open Sans"/>
                <a:ea typeface="Open Sans"/>
                <a:cs typeface="Open Sans"/>
                <a:sym typeface="Open Sans"/>
              </a:rPr>
              <a:t>whe</a:t>
            </a:r>
            <a:r>
              <a:rPr lang="en-US" sz="2631">
                <a:solidFill>
                  <a:srgbClr val="FFFFFF"/>
                </a:solidFill>
                <a:latin typeface="Open Sans"/>
                <a:ea typeface="Open Sans"/>
                <a:cs typeface="Open Sans"/>
                <a:sym typeface="Open Sans"/>
              </a:rPr>
              <a:t>n thing</a:t>
            </a:r>
            <a:r>
              <a:rPr lang="en-US" sz="2631">
                <a:solidFill>
                  <a:srgbClr val="FFFFFF"/>
                </a:solidFill>
                <a:latin typeface="Open Sans"/>
                <a:ea typeface="Open Sans"/>
                <a:cs typeface="Open Sans"/>
                <a:sym typeface="Open Sans"/>
              </a:rPr>
              <a:t>s quieten down”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Usually buil</a:t>
            </a:r>
            <a:r>
              <a:rPr lang="en-US" sz="2631">
                <a:solidFill>
                  <a:srgbClr val="FFFFFF"/>
                </a:solidFill>
                <a:latin typeface="Open Sans"/>
                <a:ea typeface="Open Sans"/>
                <a:cs typeface="Open Sans"/>
                <a:sym typeface="Open Sans"/>
              </a:rPr>
              <a:t>t</a:t>
            </a:r>
            <a:r>
              <a:rPr lang="en-US" sz="2631">
                <a:solidFill>
                  <a:srgbClr val="FFFFFF"/>
                </a:solidFill>
                <a:latin typeface="Open Sans"/>
                <a:ea typeface="Open Sans"/>
                <a:cs typeface="Open Sans"/>
                <a:sym typeface="Open Sans"/>
              </a:rPr>
              <a:t> in spreadsheets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Often </a:t>
            </a:r>
            <a:r>
              <a:rPr lang="en-US" sz="2631">
                <a:solidFill>
                  <a:srgbClr val="FFFFFF"/>
                </a:solidFill>
                <a:latin typeface="Open Sans"/>
                <a:ea typeface="Open Sans"/>
                <a:cs typeface="Open Sans"/>
                <a:sym typeface="Open Sans"/>
              </a:rPr>
              <a:t>skipped altogether</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Reporting at Dales Design &amp; Build Ltd</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4444" t="0" r="24444" b="0"/>
            <a:stretch>
              <a:fillRect/>
            </a:stretch>
          </p:blipFill>
          <p:spPr>
            <a:xfrm flipH="false" flipV="false">
              <a:off x="0" y="0"/>
              <a:ext cx="12192000" cy="13716000"/>
            </a:xfrm>
            <a:prstGeom prst="rect">
              <a:avLst/>
            </a:prstGeom>
          </p:spPr>
        </p:pic>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5067300"/>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Why r</a:t>
            </a:r>
            <a:r>
              <a:rPr lang="en-US" sz="2631">
                <a:solidFill>
                  <a:srgbClr val="FFFFFF"/>
                </a:solidFill>
                <a:latin typeface="Open Sans"/>
                <a:ea typeface="Open Sans"/>
                <a:cs typeface="Open Sans"/>
                <a:sym typeface="Open Sans"/>
              </a:rPr>
              <a:t>eport</a:t>
            </a:r>
            <a:r>
              <a:rPr lang="en-US" sz="2631">
                <a:solidFill>
                  <a:srgbClr val="FFFFFF"/>
                </a:solidFill>
                <a:latin typeface="Open Sans"/>
                <a:ea typeface="Open Sans"/>
                <a:cs typeface="Open Sans"/>
                <a:sym typeface="Open Sans"/>
              </a:rPr>
              <a:t>ing </a:t>
            </a:r>
            <a:r>
              <a:rPr lang="en-US" sz="2631">
                <a:solidFill>
                  <a:srgbClr val="FFFFFF"/>
                </a:solidFill>
                <a:latin typeface="Open Sans"/>
                <a:ea typeface="Open Sans"/>
                <a:cs typeface="Open Sans"/>
                <a:sym typeface="Open Sans"/>
              </a:rPr>
              <a:t>never </a:t>
            </a:r>
            <a:r>
              <a:rPr lang="en-US" sz="2631">
                <a:solidFill>
                  <a:srgbClr val="FFFFFF"/>
                </a:solidFill>
                <a:latin typeface="Open Sans"/>
                <a:ea typeface="Open Sans"/>
                <a:cs typeface="Open Sans"/>
                <a:sym typeface="Open Sans"/>
              </a:rPr>
              <a:t>happe</a:t>
            </a:r>
            <a:r>
              <a:rPr lang="en-US" sz="2631">
                <a:solidFill>
                  <a:srgbClr val="FFFFFF"/>
                </a:solidFill>
                <a:latin typeface="Open Sans"/>
                <a:ea typeface="Open Sans"/>
                <a:cs typeface="Open Sans"/>
                <a:sym typeface="Open Sans"/>
              </a:rPr>
              <a:t>ns properly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Data spread across systems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Figure</a:t>
            </a:r>
            <a:r>
              <a:rPr lang="en-US" sz="2631">
                <a:solidFill>
                  <a:srgbClr val="FFFFFF"/>
                </a:solidFill>
                <a:latin typeface="Open Sans"/>
                <a:ea typeface="Open Sans"/>
                <a:cs typeface="Open Sans"/>
                <a:sym typeface="Open Sans"/>
              </a:rPr>
              <a:t>s copied manually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Reports take hours or days to build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High risk o</a:t>
            </a:r>
            <a:r>
              <a:rPr lang="en-US" sz="2631">
                <a:solidFill>
                  <a:srgbClr val="FFFFFF"/>
                </a:solidFill>
                <a:latin typeface="Open Sans"/>
                <a:ea typeface="Open Sans"/>
                <a:cs typeface="Open Sans"/>
                <a:sym typeface="Open Sans"/>
              </a:rPr>
              <a:t>f mi</a:t>
            </a:r>
            <a:r>
              <a:rPr lang="en-US" sz="2631">
                <a:solidFill>
                  <a:srgbClr val="FFFFFF"/>
                </a:solidFill>
                <a:latin typeface="Open Sans"/>
                <a:ea typeface="Open Sans"/>
                <a:cs typeface="Open Sans"/>
                <a:sym typeface="Open Sans"/>
              </a:rPr>
              <a:t>stakes and inconsistencies</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problem: manual reporting doesn’t fit reality</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4444" t="0" r="24444" b="0"/>
            <a:stretch>
              <a:fillRect/>
            </a:stretch>
          </p:blipFill>
          <p:spPr>
            <a:xfrm flipH="false" flipV="false">
              <a:off x="0" y="0"/>
              <a:ext cx="12192000" cy="13716000"/>
            </a:xfrm>
            <a:prstGeom prst="rect">
              <a:avLst/>
            </a:prstGeom>
          </p:spPr>
        </p:pic>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31532"/>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Why this hurts decision-making</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a:t>
            </a:r>
            <a:r>
              <a:rPr lang="en-US" sz="2631">
                <a:solidFill>
                  <a:srgbClr val="FFFFFF"/>
                </a:solidFill>
                <a:latin typeface="Open Sans"/>
                <a:ea typeface="Open Sans"/>
                <a:cs typeface="Open Sans"/>
                <a:sym typeface="Open Sans"/>
              </a:rPr>
              <a:t>eports</a:t>
            </a:r>
            <a:r>
              <a:rPr lang="en-US" sz="2631">
                <a:solidFill>
                  <a:srgbClr val="FFFFFF"/>
                </a:solidFill>
                <a:latin typeface="Open Sans"/>
                <a:ea typeface="Open Sans"/>
                <a:cs typeface="Open Sans"/>
                <a:sym typeface="Open Sans"/>
              </a:rPr>
              <a:t> </a:t>
            </a:r>
            <a:r>
              <a:rPr lang="en-US" sz="2631">
                <a:solidFill>
                  <a:srgbClr val="FFFFFF"/>
                </a:solidFill>
                <a:latin typeface="Open Sans"/>
                <a:ea typeface="Open Sans"/>
                <a:cs typeface="Open Sans"/>
                <a:sym typeface="Open Sans"/>
              </a:rPr>
              <a:t>describe t</a:t>
            </a:r>
            <a:r>
              <a:rPr lang="en-US" sz="2631">
                <a:solidFill>
                  <a:srgbClr val="FFFFFF"/>
                </a:solidFill>
                <a:latin typeface="Open Sans"/>
                <a:ea typeface="Open Sans"/>
                <a:cs typeface="Open Sans"/>
                <a:sym typeface="Open Sans"/>
              </a:rPr>
              <a:t>he</a:t>
            </a:r>
            <a:r>
              <a:rPr lang="en-US" sz="2631">
                <a:solidFill>
                  <a:srgbClr val="FFFFFF"/>
                </a:solidFill>
                <a:latin typeface="Open Sans"/>
                <a:ea typeface="Open Sans"/>
                <a:cs typeface="Open Sans"/>
                <a:sym typeface="Open Sans"/>
              </a:rPr>
              <a:t> past</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a:t>
            </a:r>
            <a:r>
              <a:rPr lang="en-US" sz="2631">
                <a:solidFill>
                  <a:srgbClr val="FFFFFF"/>
                </a:solidFill>
                <a:latin typeface="Open Sans"/>
                <a:ea typeface="Open Sans"/>
                <a:cs typeface="Open Sans"/>
                <a:sym typeface="Open Sans"/>
              </a:rPr>
              <a:t>umbers are weeks old</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Decisions made reactively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Problems </a:t>
            </a:r>
            <a:r>
              <a:rPr lang="en-US" sz="2631">
                <a:solidFill>
                  <a:srgbClr val="FFFFFF"/>
                </a:solidFill>
                <a:latin typeface="Open Sans"/>
                <a:ea typeface="Open Sans"/>
                <a:cs typeface="Open Sans"/>
                <a:sym typeface="Open Sans"/>
              </a:rPr>
              <a:t>spotted too late</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real issue, out of date information</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4444" t="0" r="24444" b="0"/>
            <a:stretch>
              <a:fillRect/>
            </a:stretch>
          </p:blipFill>
          <p:spPr>
            <a:xfrm flipH="false" flipV="false">
              <a:off x="0" y="0"/>
              <a:ext cx="12192000" cy="13716000"/>
            </a:xfrm>
            <a:prstGeom prst="rect">
              <a:avLst/>
            </a:prstGeom>
          </p:spPr>
        </p:pic>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31532"/>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this causes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Cash issues spotted lat</a:t>
            </a:r>
            <a:r>
              <a:rPr lang="en-US" sz="2631">
                <a:solidFill>
                  <a:srgbClr val="FFFFFF"/>
                </a:solidFill>
                <a:latin typeface="Open Sans"/>
                <a:ea typeface="Open Sans"/>
                <a:cs typeface="Open Sans"/>
                <a:sym typeface="Open Sans"/>
              </a:rPr>
              <a:t>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Low-marg</a:t>
            </a:r>
            <a:r>
              <a:rPr lang="en-US" sz="2631">
                <a:solidFill>
                  <a:srgbClr val="FFFFFF"/>
                </a:solidFill>
                <a:latin typeface="Open Sans"/>
                <a:ea typeface="Open Sans"/>
                <a:cs typeface="Open Sans"/>
                <a:sym typeface="Open Sans"/>
              </a:rPr>
              <a:t>in w</a:t>
            </a:r>
            <a:r>
              <a:rPr lang="en-US" sz="2631">
                <a:solidFill>
                  <a:srgbClr val="FFFFFF"/>
                </a:solidFill>
                <a:latin typeface="Open Sans"/>
                <a:ea typeface="Open Sans"/>
                <a:cs typeface="Open Sans"/>
                <a:sym typeface="Open Sans"/>
              </a:rPr>
              <a:t>ork co</a:t>
            </a:r>
            <a:r>
              <a:rPr lang="en-US" sz="2631">
                <a:solidFill>
                  <a:srgbClr val="FFFFFF"/>
                </a:solidFill>
                <a:latin typeface="Open Sans"/>
                <a:ea typeface="Open Sans"/>
                <a:cs typeface="Open Sans"/>
                <a:sym typeface="Open Sans"/>
              </a:rPr>
              <a:t>ntin</a:t>
            </a:r>
            <a:r>
              <a:rPr lang="en-US" sz="2631">
                <a:solidFill>
                  <a:srgbClr val="FFFFFF"/>
                </a:solidFill>
                <a:latin typeface="Open Sans"/>
                <a:ea typeface="Open Sans"/>
                <a:cs typeface="Open Sans"/>
                <a:sym typeface="Open Sans"/>
              </a:rPr>
              <a:t>ues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Pricing decisions based on gu</a:t>
            </a:r>
            <a:r>
              <a:rPr lang="en-US" sz="2631">
                <a:solidFill>
                  <a:srgbClr val="FFFFFF"/>
                </a:solidFill>
                <a:latin typeface="Open Sans"/>
                <a:ea typeface="Open Sans"/>
                <a:cs typeface="Open Sans"/>
                <a:sym typeface="Open Sans"/>
              </a:rPr>
              <a:t>t</a:t>
            </a:r>
            <a:r>
              <a:rPr lang="en-US" sz="2631">
                <a:solidFill>
                  <a:srgbClr val="FFFFFF"/>
                </a:solidFill>
                <a:latin typeface="Open Sans"/>
                <a:ea typeface="Open Sans"/>
                <a:cs typeface="Open Sans"/>
                <a:sym typeface="Open Sans"/>
              </a:rPr>
              <a:t> feel</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No clear v</a:t>
            </a:r>
            <a:r>
              <a:rPr lang="en-US" sz="2631">
                <a:solidFill>
                  <a:srgbClr val="FFFFFF"/>
                </a:solidFill>
                <a:latin typeface="Open Sans"/>
                <a:ea typeface="Open Sans"/>
                <a:cs typeface="Open Sans"/>
                <a:sym typeface="Open Sans"/>
              </a:rPr>
              <a:t>iew of performance</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knock on effect on the business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4444" t="0" r="24444" b="0"/>
            <a:stretch>
              <a:fillRect/>
            </a:stretch>
          </p:blipFill>
          <p:spPr>
            <a:xfrm flipH="false" flipV="false">
              <a:off x="0" y="0"/>
              <a:ext cx="12192000" cy="13716000"/>
            </a:xfrm>
            <a:prstGeom prst="rect">
              <a:avLst/>
            </a:prstGeom>
          </p:spPr>
        </p:pic>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652656"/>
            <a:ext cx="7692689" cy="29477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Xero / QuickBooks provide</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Liv</a:t>
            </a:r>
            <a:r>
              <a:rPr lang="en-US" sz="2631">
                <a:solidFill>
                  <a:srgbClr val="FFFFFF"/>
                </a:solidFill>
                <a:latin typeface="Open Sans"/>
                <a:ea typeface="Open Sans"/>
                <a:cs typeface="Open Sans"/>
                <a:sym typeface="Open Sans"/>
              </a:rPr>
              <a:t>e prof</a:t>
            </a:r>
            <a:r>
              <a:rPr lang="en-US" sz="2631">
                <a:solidFill>
                  <a:srgbClr val="FFFFFF"/>
                </a:solidFill>
                <a:latin typeface="Open Sans"/>
                <a:ea typeface="Open Sans"/>
                <a:cs typeface="Open Sans"/>
                <a:sym typeface="Open Sans"/>
              </a:rPr>
              <a:t>it &amp; l</a:t>
            </a:r>
            <a:r>
              <a:rPr lang="en-US" sz="2631">
                <a:solidFill>
                  <a:srgbClr val="FFFFFF"/>
                </a:solidFill>
                <a:latin typeface="Open Sans"/>
                <a:ea typeface="Open Sans"/>
                <a:cs typeface="Open Sans"/>
                <a:sym typeface="Open Sans"/>
              </a:rPr>
              <a:t>oss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Balance s</a:t>
            </a:r>
            <a:r>
              <a:rPr lang="en-US" sz="2631">
                <a:solidFill>
                  <a:srgbClr val="FFFFFF"/>
                </a:solidFill>
                <a:latin typeface="Open Sans"/>
                <a:ea typeface="Open Sans"/>
                <a:cs typeface="Open Sans"/>
                <a:sym typeface="Open Sans"/>
              </a:rPr>
              <a:t>heet a</a:t>
            </a:r>
            <a:r>
              <a:rPr lang="en-US" sz="2631">
                <a:solidFill>
                  <a:srgbClr val="FFFFFF"/>
                </a:solidFill>
                <a:latin typeface="Open Sans"/>
                <a:ea typeface="Open Sans"/>
                <a:cs typeface="Open Sans"/>
                <a:sym typeface="Open Sans"/>
              </a:rPr>
              <a:t>nd cash</a:t>
            </a:r>
            <a:r>
              <a:rPr lang="en-US" sz="2631">
                <a:solidFill>
                  <a:srgbClr val="FFFFFF"/>
                </a:solidFill>
                <a:latin typeface="Open Sans"/>
                <a:ea typeface="Open Sans"/>
                <a:cs typeface="Open Sans"/>
                <a:sym typeface="Open Sans"/>
              </a:rPr>
              <a:t> position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VAT </a:t>
            </a:r>
            <a:r>
              <a:rPr lang="en-US" sz="2631">
                <a:solidFill>
                  <a:srgbClr val="FFFFFF"/>
                </a:solidFill>
                <a:latin typeface="Open Sans"/>
                <a:ea typeface="Open Sans"/>
                <a:cs typeface="Open Sans"/>
                <a:sym typeface="Open Sans"/>
              </a:rPr>
              <a:t>and </a:t>
            </a:r>
            <a:r>
              <a:rPr lang="en-US" sz="2631">
                <a:solidFill>
                  <a:srgbClr val="FFFFFF"/>
                </a:solidFill>
                <a:latin typeface="Open Sans"/>
                <a:ea typeface="Open Sans"/>
                <a:cs typeface="Open Sans"/>
                <a:sym typeface="Open Sans"/>
              </a:rPr>
              <a:t>tax</a:t>
            </a:r>
            <a:r>
              <a:rPr lang="en-US" sz="2631">
                <a:solidFill>
                  <a:srgbClr val="FFFFFF"/>
                </a:solidFill>
                <a:latin typeface="Open Sans"/>
                <a:ea typeface="Open Sans"/>
                <a:cs typeface="Open Sans"/>
                <a:sym typeface="Open Sans"/>
              </a:rPr>
              <a:t> reports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Consistent, </a:t>
            </a:r>
            <a:r>
              <a:rPr lang="en-US" sz="2631">
                <a:solidFill>
                  <a:srgbClr val="FFFFFF"/>
                </a:solidFill>
                <a:latin typeface="Open Sans"/>
                <a:ea typeface="Open Sans"/>
                <a:cs typeface="Open Sans"/>
                <a:sym typeface="Open Sans"/>
              </a:rPr>
              <a:t>standardised reporting</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Automated reporting built into the platforms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4444" t="0" r="24444" b="0"/>
            <a:stretch>
              <a:fillRect/>
            </a:stretch>
          </p:blipFill>
          <p:spPr>
            <a:xfrm flipH="false" flipV="false">
              <a:off x="0" y="0"/>
              <a:ext cx="12192000" cy="13716000"/>
            </a:xfrm>
            <a:prstGeom prst="rect">
              <a:avLst/>
            </a:prstGeom>
          </p:spPr>
        </p:pic>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31532"/>
            <a:ext cx="7692689" cy="2452437"/>
          </a:xfrm>
          <a:prstGeom prst="rect">
            <a:avLst/>
          </a:prstGeom>
        </p:spPr>
        <p:txBody>
          <a:bodyPr anchor="t" rtlCol="false" tIns="0" lIns="0" bIns="0" rIns="0">
            <a:spAutoFit/>
          </a:bodyPr>
          <a:lstStyle/>
          <a:p>
            <a:pPr algn="l" marL="568159" indent="-284080" lvl="1">
              <a:lnSpc>
                <a:spcPts val="3947"/>
              </a:lnSpc>
              <a:buFont typeface="Arial"/>
              <a:buChar char="•"/>
            </a:pPr>
            <a:r>
              <a:rPr lang="en-US" sz="2631">
                <a:solidFill>
                  <a:srgbClr val="FFFFFF"/>
                </a:solidFill>
                <a:latin typeface="Open Sans"/>
                <a:ea typeface="Open Sans"/>
                <a:cs typeface="Open Sans"/>
                <a:sym typeface="Open Sans"/>
              </a:rPr>
              <a:t>Day-to-day work comes first</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a:t>
            </a:r>
            <a:r>
              <a:rPr lang="en-US" sz="2631">
                <a:solidFill>
                  <a:srgbClr val="FFFFFF"/>
                </a:solidFill>
                <a:latin typeface="Open Sans"/>
                <a:ea typeface="Open Sans"/>
                <a:cs typeface="Open Sans"/>
                <a:sym typeface="Open Sans"/>
              </a:rPr>
              <a:t>eport</a:t>
            </a:r>
            <a:r>
              <a:rPr lang="en-US" sz="2631">
                <a:solidFill>
                  <a:srgbClr val="FFFFFF"/>
                </a:solidFill>
                <a:latin typeface="Open Sans"/>
                <a:ea typeface="Open Sans"/>
                <a:cs typeface="Open Sans"/>
                <a:sym typeface="Open Sans"/>
              </a:rPr>
              <a:t>ing </a:t>
            </a:r>
            <a:r>
              <a:rPr lang="en-US" sz="2631">
                <a:solidFill>
                  <a:srgbClr val="FFFFFF"/>
                </a:solidFill>
                <a:latin typeface="Open Sans"/>
                <a:ea typeface="Open Sans"/>
                <a:cs typeface="Open Sans"/>
                <a:sym typeface="Open Sans"/>
              </a:rPr>
              <a:t>done “</a:t>
            </a:r>
            <a:r>
              <a:rPr lang="en-US" sz="2631">
                <a:solidFill>
                  <a:srgbClr val="FFFFFF"/>
                </a:solidFill>
                <a:latin typeface="Open Sans"/>
                <a:ea typeface="Open Sans"/>
                <a:cs typeface="Open Sans"/>
                <a:sym typeface="Open Sans"/>
              </a:rPr>
              <a:t>whe</a:t>
            </a:r>
            <a:r>
              <a:rPr lang="en-US" sz="2631">
                <a:solidFill>
                  <a:srgbClr val="FFFFFF"/>
                </a:solidFill>
                <a:latin typeface="Open Sans"/>
                <a:ea typeface="Open Sans"/>
                <a:cs typeface="Open Sans"/>
                <a:sym typeface="Open Sans"/>
              </a:rPr>
              <a:t>n thing</a:t>
            </a:r>
            <a:r>
              <a:rPr lang="en-US" sz="2631">
                <a:solidFill>
                  <a:srgbClr val="FFFFFF"/>
                </a:solidFill>
                <a:latin typeface="Open Sans"/>
                <a:ea typeface="Open Sans"/>
                <a:cs typeface="Open Sans"/>
                <a:sym typeface="Open Sans"/>
              </a:rPr>
              <a:t>s quieten down”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Usually buil</a:t>
            </a:r>
            <a:r>
              <a:rPr lang="en-US" sz="2631">
                <a:solidFill>
                  <a:srgbClr val="FFFFFF"/>
                </a:solidFill>
                <a:latin typeface="Open Sans"/>
                <a:ea typeface="Open Sans"/>
                <a:cs typeface="Open Sans"/>
                <a:sym typeface="Open Sans"/>
              </a:rPr>
              <a:t>t</a:t>
            </a:r>
            <a:r>
              <a:rPr lang="en-US" sz="2631">
                <a:solidFill>
                  <a:srgbClr val="FFFFFF"/>
                </a:solidFill>
                <a:latin typeface="Open Sans"/>
                <a:ea typeface="Open Sans"/>
                <a:cs typeface="Open Sans"/>
                <a:sym typeface="Open Sans"/>
              </a:rPr>
              <a:t> in spreadsheets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Often </a:t>
            </a:r>
            <a:r>
              <a:rPr lang="en-US" sz="2631">
                <a:solidFill>
                  <a:srgbClr val="FFFFFF"/>
                </a:solidFill>
                <a:latin typeface="Open Sans"/>
                <a:ea typeface="Open Sans"/>
                <a:cs typeface="Open Sans"/>
                <a:sym typeface="Open Sans"/>
              </a:rPr>
              <a:t>skipped altogether</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Reporting at Dales Design &amp; Build Ltd</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4444" t="0" r="24444" b="0"/>
            <a:stretch>
              <a:fillRect/>
            </a:stretch>
          </p:blipFill>
          <p:spPr>
            <a:xfrm flipH="false" flipV="false">
              <a:off x="0" y="0"/>
              <a:ext cx="12192000" cy="13716000"/>
            </a:xfrm>
            <a:prstGeom prst="rect">
              <a:avLst/>
            </a:prstGeom>
          </p:spPr>
        </p:pic>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17657" t="0" r="23120" b="0"/>
            <a:stretch>
              <a:fillRect/>
            </a:stretch>
          </p:blipFill>
          <p:spPr>
            <a:xfrm flipH="false" flipV="false">
              <a:off x="0" y="0"/>
              <a:ext cx="12192000" cy="13716000"/>
            </a:xfrm>
            <a:prstGeom prst="rect">
              <a:avLst/>
            </a:prstGeom>
          </p:spPr>
        </p:pic>
      </p:grpSp>
      <p:sp>
        <p:nvSpPr>
          <p:cNvPr name="TextBox 4" id="4"/>
          <p:cNvSpPr txBox="true"/>
          <p:nvPr/>
        </p:nvSpPr>
        <p:spPr>
          <a:xfrm rot="0">
            <a:off x="1028700" y="3695700"/>
            <a:ext cx="7692689" cy="2930127"/>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No</a:t>
            </a:r>
            <a:r>
              <a:rPr lang="en-US" sz="2631">
                <a:solidFill>
                  <a:srgbClr val="FFFFFF"/>
                </a:solidFill>
                <a:latin typeface="Open Sans"/>
                <a:ea typeface="Open Sans"/>
                <a:cs typeface="Open Sans"/>
                <a:sym typeface="Open Sans"/>
              </a:rPr>
              <a:t>rth Yorkshire–based</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12 employees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£700k–£900k annual turnover</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Mix</a:t>
            </a:r>
            <a:r>
              <a:rPr lang="en-US" sz="2631">
                <a:solidFill>
                  <a:srgbClr val="FFFFFF"/>
                </a:solidFill>
                <a:latin typeface="Open Sans"/>
                <a:ea typeface="Open Sans"/>
                <a:cs typeface="Open Sans"/>
                <a:sym typeface="Open Sans"/>
              </a:rPr>
              <a:t> </a:t>
            </a:r>
            <a:r>
              <a:rPr lang="en-US" sz="2631">
                <a:solidFill>
                  <a:srgbClr val="FFFFFF"/>
                </a:solidFill>
                <a:latin typeface="Open Sans"/>
                <a:ea typeface="Open Sans"/>
                <a:cs typeface="Open Sans"/>
                <a:sym typeface="Open Sans"/>
              </a:rPr>
              <a:t>of repe</a:t>
            </a:r>
            <a:r>
              <a:rPr lang="en-US" sz="2631">
                <a:solidFill>
                  <a:srgbClr val="FFFFFF"/>
                </a:solidFill>
                <a:latin typeface="Open Sans"/>
                <a:ea typeface="Open Sans"/>
                <a:cs typeface="Open Sans"/>
                <a:sym typeface="Open Sans"/>
              </a:rPr>
              <a:t>at and one-off work</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Grow</a:t>
            </a:r>
            <a:r>
              <a:rPr lang="en-US" sz="2631">
                <a:solidFill>
                  <a:srgbClr val="FFFFFF"/>
                </a:solidFill>
                <a:latin typeface="Open Sans"/>
                <a:ea typeface="Open Sans"/>
                <a:cs typeface="Open Sans"/>
                <a:sym typeface="Open Sans"/>
              </a:rPr>
              <a:t>ing steadily over the last 3 years</a:t>
            </a:r>
          </a:p>
          <a:p>
            <a:pPr algn="l">
              <a:lnSpc>
                <a:spcPts val="3947"/>
              </a:lnSpc>
              <a:spcBef>
                <a:spcPct val="0"/>
              </a:spcBef>
            </a:pPr>
          </a:p>
        </p:txBody>
      </p:sp>
      <p:sp>
        <p:nvSpPr>
          <p:cNvPr name="TextBox 5" id="5"/>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Meet Dales Design &amp; Build Ltd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31532"/>
            <a:ext cx="7692689" cy="2452437"/>
          </a:xfrm>
          <a:prstGeom prst="rect">
            <a:avLst/>
          </a:prstGeom>
        </p:spPr>
        <p:txBody>
          <a:bodyPr anchor="t" rtlCol="false" tIns="0" lIns="0" bIns="0" rIns="0">
            <a:spAutoFit/>
          </a:bodyPr>
          <a:lstStyle/>
          <a:p>
            <a:pPr algn="l" marL="568159" indent="-284080" lvl="1">
              <a:lnSpc>
                <a:spcPts val="3947"/>
              </a:lnSpc>
              <a:buFont typeface="Arial"/>
              <a:buChar char="•"/>
            </a:pPr>
            <a:r>
              <a:rPr lang="en-US" sz="2631">
                <a:solidFill>
                  <a:srgbClr val="FFFFFF"/>
                </a:solidFill>
                <a:latin typeface="Open Sans"/>
                <a:ea typeface="Open Sans"/>
                <a:cs typeface="Open Sans"/>
                <a:sym typeface="Open Sans"/>
              </a:rPr>
              <a:t>Day-to-day work comes first</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R</a:t>
            </a:r>
            <a:r>
              <a:rPr lang="en-US" sz="2631">
                <a:solidFill>
                  <a:srgbClr val="FFFFFF"/>
                </a:solidFill>
                <a:latin typeface="Open Sans"/>
                <a:ea typeface="Open Sans"/>
                <a:cs typeface="Open Sans"/>
                <a:sym typeface="Open Sans"/>
              </a:rPr>
              <a:t>eport</a:t>
            </a:r>
            <a:r>
              <a:rPr lang="en-US" sz="2631">
                <a:solidFill>
                  <a:srgbClr val="FFFFFF"/>
                </a:solidFill>
                <a:latin typeface="Open Sans"/>
                <a:ea typeface="Open Sans"/>
                <a:cs typeface="Open Sans"/>
                <a:sym typeface="Open Sans"/>
              </a:rPr>
              <a:t>ing </a:t>
            </a:r>
            <a:r>
              <a:rPr lang="en-US" sz="2631">
                <a:solidFill>
                  <a:srgbClr val="FFFFFF"/>
                </a:solidFill>
                <a:latin typeface="Open Sans"/>
                <a:ea typeface="Open Sans"/>
                <a:cs typeface="Open Sans"/>
                <a:sym typeface="Open Sans"/>
              </a:rPr>
              <a:t>done “</a:t>
            </a:r>
            <a:r>
              <a:rPr lang="en-US" sz="2631">
                <a:solidFill>
                  <a:srgbClr val="FFFFFF"/>
                </a:solidFill>
                <a:latin typeface="Open Sans"/>
                <a:ea typeface="Open Sans"/>
                <a:cs typeface="Open Sans"/>
                <a:sym typeface="Open Sans"/>
              </a:rPr>
              <a:t>whe</a:t>
            </a:r>
            <a:r>
              <a:rPr lang="en-US" sz="2631">
                <a:solidFill>
                  <a:srgbClr val="FFFFFF"/>
                </a:solidFill>
                <a:latin typeface="Open Sans"/>
                <a:ea typeface="Open Sans"/>
                <a:cs typeface="Open Sans"/>
                <a:sym typeface="Open Sans"/>
              </a:rPr>
              <a:t>n thing</a:t>
            </a:r>
            <a:r>
              <a:rPr lang="en-US" sz="2631">
                <a:solidFill>
                  <a:srgbClr val="FFFFFF"/>
                </a:solidFill>
                <a:latin typeface="Open Sans"/>
                <a:ea typeface="Open Sans"/>
                <a:cs typeface="Open Sans"/>
                <a:sym typeface="Open Sans"/>
              </a:rPr>
              <a:t>s quieten down”</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Usually buil</a:t>
            </a:r>
            <a:r>
              <a:rPr lang="en-US" sz="2631">
                <a:solidFill>
                  <a:srgbClr val="FFFFFF"/>
                </a:solidFill>
                <a:latin typeface="Open Sans"/>
                <a:ea typeface="Open Sans"/>
                <a:cs typeface="Open Sans"/>
                <a:sym typeface="Open Sans"/>
              </a:rPr>
              <a:t>t</a:t>
            </a:r>
            <a:r>
              <a:rPr lang="en-US" sz="2631">
                <a:solidFill>
                  <a:srgbClr val="FFFFFF"/>
                </a:solidFill>
                <a:latin typeface="Open Sans"/>
                <a:ea typeface="Open Sans"/>
                <a:cs typeface="Open Sans"/>
                <a:sym typeface="Open Sans"/>
              </a:rPr>
              <a:t> in spreadsheets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Often </a:t>
            </a:r>
            <a:r>
              <a:rPr lang="en-US" sz="2631">
                <a:solidFill>
                  <a:srgbClr val="FFFFFF"/>
                </a:solidFill>
                <a:latin typeface="Open Sans"/>
                <a:ea typeface="Open Sans"/>
                <a:cs typeface="Open Sans"/>
                <a:sym typeface="Open Sans"/>
              </a:rPr>
              <a:t>skipped altogether</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Reporting at Dales Design &amp; Build Ltd</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4444" t="0" r="24444" b="0"/>
            <a:stretch>
              <a:fillRect/>
            </a:stretch>
          </p:blipFill>
          <p:spPr>
            <a:xfrm flipH="false" flipV="false">
              <a:off x="0" y="0"/>
              <a:ext cx="12192000" cy="13716000"/>
            </a:xfrm>
            <a:prstGeom prst="rect">
              <a:avLst/>
            </a:prstGeom>
          </p:spPr>
        </p:pic>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2348163"/>
            <a:ext cx="7692689" cy="69101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Modern f</a:t>
            </a:r>
            <a:r>
              <a:rPr lang="en-US" sz="2631">
                <a:solidFill>
                  <a:srgbClr val="FFFFFF"/>
                </a:solidFill>
                <a:latin typeface="Open Sans"/>
                <a:ea typeface="Open Sans"/>
                <a:cs typeface="Open Sans"/>
                <a:sym typeface="Open Sans"/>
              </a:rPr>
              <a:t>ina</a:t>
            </a:r>
            <a:r>
              <a:rPr lang="en-US" sz="2631">
                <a:solidFill>
                  <a:srgbClr val="FFFFFF"/>
                </a:solidFill>
                <a:latin typeface="Open Sans"/>
                <a:ea typeface="Open Sans"/>
                <a:cs typeface="Open Sans"/>
                <a:sym typeface="Open Sans"/>
              </a:rPr>
              <a:t>nc</a:t>
            </a:r>
            <a:r>
              <a:rPr lang="en-US" sz="2631">
                <a:solidFill>
                  <a:srgbClr val="FFFFFF"/>
                </a:solidFill>
                <a:latin typeface="Open Sans"/>
                <a:ea typeface="Open Sans"/>
                <a:cs typeface="Open Sans"/>
                <a:sym typeface="Open Sans"/>
              </a:rPr>
              <a:t>e</a:t>
            </a:r>
            <a:r>
              <a:rPr lang="en-US" sz="2631">
                <a:solidFill>
                  <a:srgbClr val="FFFFFF"/>
                </a:solidFill>
                <a:latin typeface="Open Sans"/>
                <a:ea typeface="Open Sans"/>
                <a:cs typeface="Open Sans"/>
                <a:sym typeface="Open Sans"/>
              </a:rPr>
              <a:t> tool</a:t>
            </a:r>
            <a:r>
              <a:rPr lang="en-US" sz="2631">
                <a:solidFill>
                  <a:srgbClr val="FFFFFF"/>
                </a:solidFill>
                <a:latin typeface="Open Sans"/>
                <a:ea typeface="Open Sans"/>
                <a:cs typeface="Open Sans"/>
                <a:sym typeface="Open Sans"/>
              </a:rPr>
              <a:t>s like Xero &amp; QuickBooks help you:</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Generate invoices faster and more consistently</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Get paid sooner with fewer questions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Automatically import and categorise bank transactions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Capture receipts once and never lose them</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Track VAT in real time and avoid surprises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Delegate finance tasks safely without losing control</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See accurate financial performance at any time</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In Summary</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2348163"/>
            <a:ext cx="7692689" cy="44336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Meaning:</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Less manual admin, fewer spreadsheets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More time back each week</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Fewer errors and corrections</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Bet</a:t>
            </a:r>
            <a:r>
              <a:rPr lang="en-US" sz="2631">
                <a:solidFill>
                  <a:srgbClr val="FFFFFF"/>
                </a:solidFill>
                <a:latin typeface="Open Sans"/>
                <a:ea typeface="Open Sans"/>
                <a:cs typeface="Open Sans"/>
                <a:sym typeface="Open Sans"/>
              </a:rPr>
              <a:t>ter visibility of cash, VAT, and profit</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Faster, more confident decision-making</a:t>
            </a:r>
          </a:p>
          <a:p>
            <a:pPr algn="l" marL="568159" indent="-284080" lvl="1">
              <a:lnSpc>
                <a:spcPts val="3947"/>
              </a:lnSpc>
              <a:buFont typeface="Arial"/>
              <a:buChar char="•"/>
            </a:pPr>
            <a:r>
              <a:rPr lang="en-US" sz="2631">
                <a:solidFill>
                  <a:srgbClr val="FFFFFF"/>
                </a:solidFill>
                <a:latin typeface="Open Sans"/>
                <a:ea typeface="Open Sans"/>
                <a:cs typeface="Open Sans"/>
                <a:sym typeface="Open Sans"/>
              </a:rPr>
              <a:t>A business that scales without the owner becoming the bottleneck</a:t>
            </a:r>
          </a:p>
          <a:p>
            <a:pPr algn="l">
              <a:lnSpc>
                <a:spcPts val="3947"/>
              </a:lnSpc>
              <a:spcBef>
                <a:spcPct val="0"/>
              </a:spcBef>
            </a:pPr>
          </a:p>
        </p:txBody>
      </p:sp>
      <p:sp>
        <p:nvSpPr>
          <p:cNvPr name="TextBox 3" id="3"/>
          <p:cNvSpPr txBox="true"/>
          <p:nvPr/>
        </p:nvSpPr>
        <p:spPr>
          <a:xfrm rot="0">
            <a:off x="1028700" y="1028700"/>
            <a:ext cx="7870052" cy="9144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In Summary</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88" t="0" r="20388" b="0"/>
            <a:stretch>
              <a:fillRect/>
            </a:stretch>
          </p:blipFill>
          <p:spPr>
            <a:xfrm flipH="false" flipV="false">
              <a:off x="0" y="0"/>
              <a:ext cx="12192000" cy="13716000"/>
            </a:xfrm>
            <a:prstGeom prst="rect">
              <a:avLst/>
            </a:prstGeom>
          </p:spPr>
        </p:pic>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Freeform 2" id="2"/>
          <p:cNvSpPr/>
          <p:nvPr/>
        </p:nvSpPr>
        <p:spPr>
          <a:xfrm flipH="false" flipV="false" rot="0">
            <a:off x="-12157165" y="0"/>
            <a:ext cx="30445165" cy="13167534"/>
          </a:xfrm>
          <a:custGeom>
            <a:avLst/>
            <a:gdLst/>
            <a:ahLst/>
            <a:cxnLst/>
            <a:rect r="r" b="b" t="t" l="l"/>
            <a:pathLst>
              <a:path h="13167534" w="30445165">
                <a:moveTo>
                  <a:pt x="0" y="0"/>
                </a:moveTo>
                <a:lnTo>
                  <a:pt x="30445165" y="0"/>
                </a:lnTo>
                <a:lnTo>
                  <a:pt x="30445165" y="13167534"/>
                </a:lnTo>
                <a:lnTo>
                  <a:pt x="0" y="13167534"/>
                </a:lnTo>
                <a:lnTo>
                  <a:pt x="0" y="0"/>
                </a:lnTo>
                <a:close/>
              </a:path>
            </a:pathLst>
          </a:custGeom>
          <a:blipFill>
            <a:blip r:embed="rId3"/>
            <a:stretch>
              <a:fillRect l="0" t="0" r="0" b="0"/>
            </a:stretch>
          </a:blipFill>
        </p:spPr>
      </p:sp>
      <p:sp>
        <p:nvSpPr>
          <p:cNvPr name="Freeform 3" id="3"/>
          <p:cNvSpPr/>
          <p:nvPr/>
        </p:nvSpPr>
        <p:spPr>
          <a:xfrm flipH="false" flipV="false" rot="0">
            <a:off x="13534639" y="1028700"/>
            <a:ext cx="3724661" cy="781695"/>
          </a:xfrm>
          <a:custGeom>
            <a:avLst/>
            <a:gdLst/>
            <a:ahLst/>
            <a:cxnLst/>
            <a:rect r="r" b="b" t="t" l="l"/>
            <a:pathLst>
              <a:path h="781695" w="3724661">
                <a:moveTo>
                  <a:pt x="0" y="0"/>
                </a:moveTo>
                <a:lnTo>
                  <a:pt x="3724661" y="0"/>
                </a:lnTo>
                <a:lnTo>
                  <a:pt x="3724661" y="781695"/>
                </a:lnTo>
                <a:lnTo>
                  <a:pt x="0" y="781695"/>
                </a:lnTo>
                <a:lnTo>
                  <a:pt x="0" y="0"/>
                </a:lnTo>
                <a:close/>
              </a:path>
            </a:pathLst>
          </a:custGeom>
          <a:blipFill>
            <a:blip r:embed="rId4"/>
            <a:stretch>
              <a:fillRect l="0" t="0" r="0" b="0"/>
            </a:stretch>
          </a:blipFill>
        </p:spPr>
      </p:sp>
      <p:sp>
        <p:nvSpPr>
          <p:cNvPr name="TextBox 4" id="4"/>
          <p:cNvSpPr txBox="true"/>
          <p:nvPr/>
        </p:nvSpPr>
        <p:spPr>
          <a:xfrm rot="0">
            <a:off x="3354497" y="4097338"/>
            <a:ext cx="11579006" cy="1882774"/>
          </a:xfrm>
          <a:prstGeom prst="rect">
            <a:avLst/>
          </a:prstGeom>
        </p:spPr>
        <p:txBody>
          <a:bodyPr anchor="t" rtlCol="false" tIns="0" lIns="0" bIns="0" rIns="0">
            <a:spAutoFit/>
          </a:bodyPr>
          <a:lstStyle/>
          <a:p>
            <a:pPr algn="ctr">
              <a:lnSpc>
                <a:spcPts val="15400"/>
              </a:lnSpc>
            </a:pPr>
            <a:r>
              <a:rPr lang="en-US" sz="11000" b="true">
                <a:solidFill>
                  <a:srgbClr val="FFFFFF"/>
                </a:solidFill>
                <a:latin typeface="FS Albert Arabic Bold"/>
                <a:ea typeface="FS Albert Arabic Bold"/>
                <a:cs typeface="FS Albert Arabic Bold"/>
                <a:sym typeface="FS Albert Arabic Bold"/>
              </a:rPr>
              <a:t>Live Demo</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Freeform 2" id="2"/>
          <p:cNvSpPr/>
          <p:nvPr/>
        </p:nvSpPr>
        <p:spPr>
          <a:xfrm flipH="false" flipV="false" rot="0">
            <a:off x="-12157165" y="0"/>
            <a:ext cx="30445165" cy="13167534"/>
          </a:xfrm>
          <a:custGeom>
            <a:avLst/>
            <a:gdLst/>
            <a:ahLst/>
            <a:cxnLst/>
            <a:rect r="r" b="b" t="t" l="l"/>
            <a:pathLst>
              <a:path h="13167534" w="30445165">
                <a:moveTo>
                  <a:pt x="0" y="0"/>
                </a:moveTo>
                <a:lnTo>
                  <a:pt x="30445165" y="0"/>
                </a:lnTo>
                <a:lnTo>
                  <a:pt x="30445165" y="13167534"/>
                </a:lnTo>
                <a:lnTo>
                  <a:pt x="0" y="13167534"/>
                </a:lnTo>
                <a:lnTo>
                  <a:pt x="0" y="0"/>
                </a:lnTo>
                <a:close/>
              </a:path>
            </a:pathLst>
          </a:custGeom>
          <a:blipFill>
            <a:blip r:embed="rId3"/>
            <a:stretch>
              <a:fillRect l="0" t="0" r="0" b="0"/>
            </a:stretch>
          </a:blipFill>
        </p:spPr>
      </p:sp>
      <p:sp>
        <p:nvSpPr>
          <p:cNvPr name="Freeform 3" id="3"/>
          <p:cNvSpPr/>
          <p:nvPr/>
        </p:nvSpPr>
        <p:spPr>
          <a:xfrm flipH="false" flipV="false" rot="0">
            <a:off x="13534639" y="1028700"/>
            <a:ext cx="3724661" cy="781695"/>
          </a:xfrm>
          <a:custGeom>
            <a:avLst/>
            <a:gdLst/>
            <a:ahLst/>
            <a:cxnLst/>
            <a:rect r="r" b="b" t="t" l="l"/>
            <a:pathLst>
              <a:path h="781695" w="3724661">
                <a:moveTo>
                  <a:pt x="0" y="0"/>
                </a:moveTo>
                <a:lnTo>
                  <a:pt x="3724661" y="0"/>
                </a:lnTo>
                <a:lnTo>
                  <a:pt x="3724661" y="781695"/>
                </a:lnTo>
                <a:lnTo>
                  <a:pt x="0" y="781695"/>
                </a:lnTo>
                <a:lnTo>
                  <a:pt x="0" y="0"/>
                </a:lnTo>
                <a:close/>
              </a:path>
            </a:pathLst>
          </a:custGeom>
          <a:blipFill>
            <a:blip r:embed="rId4"/>
            <a:stretch>
              <a:fillRect l="0" t="0" r="0" b="0"/>
            </a:stretch>
          </a:blipFill>
        </p:spPr>
      </p:sp>
      <p:sp>
        <p:nvSpPr>
          <p:cNvPr name="TextBox 4" id="4"/>
          <p:cNvSpPr txBox="true"/>
          <p:nvPr/>
        </p:nvSpPr>
        <p:spPr>
          <a:xfrm rot="0">
            <a:off x="3354497" y="3121025"/>
            <a:ext cx="11579006" cy="3835399"/>
          </a:xfrm>
          <a:prstGeom prst="rect">
            <a:avLst/>
          </a:prstGeom>
        </p:spPr>
        <p:txBody>
          <a:bodyPr anchor="t" rtlCol="false" tIns="0" lIns="0" bIns="0" rIns="0">
            <a:spAutoFit/>
          </a:bodyPr>
          <a:lstStyle/>
          <a:p>
            <a:pPr algn="ctr">
              <a:lnSpc>
                <a:spcPts val="15400"/>
              </a:lnSpc>
            </a:pPr>
            <a:r>
              <a:rPr lang="en-US" sz="11000" b="true">
                <a:solidFill>
                  <a:srgbClr val="FFFFFF"/>
                </a:solidFill>
                <a:latin typeface="FS Albert Arabic Bold"/>
                <a:ea typeface="FS Albert Arabic Bold"/>
                <a:cs typeface="FS Albert Arabic Bold"/>
                <a:sym typeface="FS Albert Arabic Bold"/>
              </a:rPr>
              <a:t>Thank You</a:t>
            </a:r>
          </a:p>
          <a:p>
            <a:pPr algn="ctr">
              <a:lnSpc>
                <a:spcPts val="15400"/>
              </a:lnSpc>
            </a:pPr>
            <a:r>
              <a:rPr lang="en-US" sz="11000">
                <a:solidFill>
                  <a:srgbClr val="FFFFFF"/>
                </a:solidFill>
                <a:latin typeface="FS Albert Arabic"/>
                <a:ea typeface="FS Albert Arabic"/>
                <a:cs typeface="FS Albert Arabic"/>
                <a:sym typeface="FS Albert Arabic"/>
              </a:rPr>
              <a:t>Any Questions?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95700"/>
            <a:ext cx="7692689" cy="2437762"/>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J</a:t>
            </a:r>
            <a:r>
              <a:rPr lang="en-US" sz="2631">
                <a:solidFill>
                  <a:srgbClr val="FFFFFF"/>
                </a:solidFill>
                <a:latin typeface="Open Sans"/>
                <a:ea typeface="Open Sans"/>
                <a:cs typeface="Open Sans"/>
                <a:sym typeface="Open Sans"/>
              </a:rPr>
              <a:t>obs completed for regular customers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Mix of repeat and one-off work</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Owner or admin creating invoices manually</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Often rebuilding from the last invoice</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Invoicing for Dales Design &amp; Build</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524989"/>
            <a:ext cx="7692689" cy="4407222"/>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What inv</a:t>
            </a:r>
            <a:r>
              <a:rPr lang="en-US" sz="2631">
                <a:solidFill>
                  <a:srgbClr val="FFFFFF"/>
                </a:solidFill>
                <a:latin typeface="Open Sans"/>
                <a:ea typeface="Open Sans"/>
                <a:cs typeface="Open Sans"/>
                <a:sym typeface="Open Sans"/>
              </a:rPr>
              <a:t>oicing looks like today</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Typing line items manually</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Copying from old invoices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Remembering:</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what the client usually buys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agre</a:t>
            </a:r>
            <a:r>
              <a:rPr lang="en-US" sz="2631">
                <a:solidFill>
                  <a:srgbClr val="FFFFFF"/>
                </a:solidFill>
                <a:latin typeface="Open Sans"/>
                <a:ea typeface="Open Sans"/>
                <a:cs typeface="Open Sans"/>
                <a:sym typeface="Open Sans"/>
              </a:rPr>
              <a:t>ed prices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any discounts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Risk of sp</a:t>
            </a:r>
            <a:r>
              <a:rPr lang="en-US" sz="2631">
                <a:solidFill>
                  <a:srgbClr val="FFFFFF"/>
                </a:solidFill>
                <a:latin typeface="Open Sans"/>
                <a:ea typeface="Open Sans"/>
                <a:cs typeface="Open Sans"/>
                <a:sym typeface="Open Sans"/>
              </a:rPr>
              <a:t>elling mistakes or missing items</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issue, every invoice starts from scratch</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3695700"/>
            <a:ext cx="7692689" cy="2930127"/>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Invoices tak</a:t>
            </a:r>
            <a:r>
              <a:rPr lang="en-US" sz="2631">
                <a:solidFill>
                  <a:srgbClr val="FFFFFF"/>
                </a:solidFill>
                <a:latin typeface="Open Sans"/>
                <a:ea typeface="Open Sans"/>
                <a:cs typeface="Open Sans"/>
                <a:sym typeface="Open Sans"/>
              </a:rPr>
              <a:t>e too long to create</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Inconsistent de</a:t>
            </a:r>
            <a:r>
              <a:rPr lang="en-US" sz="2631">
                <a:solidFill>
                  <a:srgbClr val="FFFFFF"/>
                </a:solidFill>
                <a:latin typeface="Open Sans"/>
                <a:ea typeface="Open Sans"/>
                <a:cs typeface="Open Sans"/>
                <a:sym typeface="Open Sans"/>
              </a:rPr>
              <a:t>scriptions and pricing</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Discounts forgotten or applied incorrectly</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Cu</a:t>
            </a:r>
            <a:r>
              <a:rPr lang="en-US" sz="2631">
                <a:solidFill>
                  <a:srgbClr val="FFFFFF"/>
                </a:solidFill>
                <a:latin typeface="Open Sans"/>
                <a:ea typeface="Open Sans"/>
                <a:cs typeface="Open Sans"/>
                <a:sym typeface="Open Sans"/>
              </a:rPr>
              <a:t>stomers question invoices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B</a:t>
            </a:r>
            <a:r>
              <a:rPr lang="en-US" sz="2631">
                <a:solidFill>
                  <a:srgbClr val="FFFFFF"/>
                </a:solidFill>
                <a:latin typeface="Open Sans"/>
                <a:ea typeface="Open Sans"/>
                <a:cs typeface="Open Sans"/>
                <a:sym typeface="Open Sans"/>
              </a:rPr>
              <a:t>ack-and-forth emails to clarify charges</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This slows the business down</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328578"/>
            <a:ext cx="7692689" cy="3914857"/>
          </a:xfrm>
          <a:prstGeom prst="rect">
            <a:avLst/>
          </a:prstGeom>
        </p:spPr>
        <p:txBody>
          <a:bodyPr anchor="t" rtlCol="false" tIns="0" lIns="0" bIns="0" rIns="0">
            <a:spAutoFit/>
          </a:bodyPr>
          <a:lstStyle/>
          <a:p>
            <a:pPr algn="l" marL="568159" indent="-284079" lvl="1">
              <a:lnSpc>
                <a:spcPts val="3947"/>
              </a:lnSpc>
              <a:buFont typeface="Arial"/>
              <a:buChar char="•"/>
            </a:pPr>
            <a:r>
              <a:rPr lang="en-US" sz="2631">
                <a:solidFill>
                  <a:srgbClr val="FFFFFF"/>
                </a:solidFill>
                <a:latin typeface="Open Sans"/>
                <a:ea typeface="Open Sans"/>
                <a:cs typeface="Open Sans"/>
                <a:sym typeface="Open Sans"/>
              </a:rPr>
              <a:t>Customer records remember:</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previous invoices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usu</a:t>
            </a:r>
            <a:r>
              <a:rPr lang="en-US" sz="2631">
                <a:solidFill>
                  <a:srgbClr val="FFFFFF"/>
                </a:solidFill>
                <a:latin typeface="Open Sans"/>
                <a:ea typeface="Open Sans"/>
                <a:cs typeface="Open Sans"/>
                <a:sym typeface="Open Sans"/>
              </a:rPr>
              <a:t>al services</a:t>
            </a:r>
          </a:p>
          <a:p>
            <a:pPr algn="l" marL="1136318" indent="-378773" lvl="2">
              <a:lnSpc>
                <a:spcPts val="3947"/>
              </a:lnSpc>
              <a:buFont typeface="Arial"/>
              <a:buChar char="⚬"/>
            </a:pPr>
            <a:r>
              <a:rPr lang="en-US" sz="2631">
                <a:solidFill>
                  <a:srgbClr val="FFFFFF"/>
                </a:solidFill>
                <a:latin typeface="Open Sans"/>
                <a:ea typeface="Open Sans"/>
                <a:cs typeface="Open Sans"/>
                <a:sym typeface="Open Sans"/>
              </a:rPr>
              <a:t>pricing and discounts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Saved products &amp; services (price book)</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One-click selection of common line items</a:t>
            </a:r>
          </a:p>
          <a:p>
            <a:pPr algn="l" marL="568159" indent="-284079" lvl="1">
              <a:lnSpc>
                <a:spcPts val="3947"/>
              </a:lnSpc>
              <a:buFont typeface="Arial"/>
              <a:buChar char="•"/>
            </a:pPr>
            <a:r>
              <a:rPr lang="en-US" sz="2631">
                <a:solidFill>
                  <a:srgbClr val="FFFFFF"/>
                </a:solidFill>
                <a:latin typeface="Open Sans"/>
                <a:ea typeface="Open Sans"/>
                <a:cs typeface="Open Sans"/>
                <a:sym typeface="Open Sans"/>
              </a:rPr>
              <a:t>Quickly add extras from invoice history</a:t>
            </a:r>
          </a:p>
          <a:p>
            <a:pPr algn="l">
              <a:lnSpc>
                <a:spcPts val="3947"/>
              </a:lnSpc>
              <a:spcBef>
                <a:spcPct val="0"/>
              </a:spcBef>
            </a:pPr>
          </a:p>
        </p:txBody>
      </p:sp>
      <p:sp>
        <p:nvSpPr>
          <p:cNvPr name="TextBox 3" id="3"/>
          <p:cNvSpPr txBox="true"/>
          <p:nvPr/>
        </p:nvSpPr>
        <p:spPr>
          <a:xfrm rot="0">
            <a:off x="1028700" y="1028700"/>
            <a:ext cx="7870052" cy="27432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The solution, faster invoicing inside finance platforms</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D1257"/>
        </a:solidFill>
      </p:bgPr>
    </p:bg>
    <p:spTree>
      <p:nvGrpSpPr>
        <p:cNvPr id="1" name=""/>
        <p:cNvGrpSpPr/>
        <p:nvPr/>
      </p:nvGrpSpPr>
      <p:grpSpPr>
        <a:xfrm>
          <a:off x="0" y="0"/>
          <a:ext cx="0" cy="0"/>
          <a:chOff x="0" y="0"/>
          <a:chExt cx="0" cy="0"/>
        </a:xfrm>
      </p:grpSpPr>
      <p:sp>
        <p:nvSpPr>
          <p:cNvPr name="TextBox 2" id="2"/>
          <p:cNvSpPr txBox="true"/>
          <p:nvPr/>
        </p:nvSpPr>
        <p:spPr>
          <a:xfrm rot="0">
            <a:off x="1028700" y="4328578"/>
            <a:ext cx="7692689" cy="3938337"/>
          </a:xfrm>
          <a:prstGeom prst="rect">
            <a:avLst/>
          </a:prstGeom>
        </p:spPr>
        <p:txBody>
          <a:bodyPr anchor="t" rtlCol="false" tIns="0" lIns="0" bIns="0" rIns="0">
            <a:spAutoFit/>
          </a:bodyPr>
          <a:lstStyle/>
          <a:p>
            <a:pPr algn="l">
              <a:lnSpc>
                <a:spcPts val="3947"/>
              </a:lnSpc>
            </a:pPr>
            <a:r>
              <a:rPr lang="en-US" sz="2631">
                <a:solidFill>
                  <a:srgbClr val="FFFFFF"/>
                </a:solidFill>
                <a:latin typeface="Open Sans"/>
                <a:ea typeface="Open Sans"/>
                <a:cs typeface="Open Sans"/>
                <a:sym typeface="Open Sans"/>
              </a:rPr>
              <a:t>Creating an invoice becomes:</a:t>
            </a:r>
          </a:p>
          <a:p>
            <a:pPr algn="l" marL="568159" indent="-284080" lvl="1">
              <a:lnSpc>
                <a:spcPts val="3947"/>
              </a:lnSpc>
              <a:buAutoNum type="arabicPeriod" startAt="1"/>
            </a:pPr>
            <a:r>
              <a:rPr lang="en-US" sz="2631">
                <a:solidFill>
                  <a:srgbClr val="FFFFFF"/>
                </a:solidFill>
                <a:latin typeface="Open Sans"/>
                <a:ea typeface="Open Sans"/>
                <a:cs typeface="Open Sans"/>
                <a:sym typeface="Open Sans"/>
              </a:rPr>
              <a:t>Sele</a:t>
            </a:r>
            <a:r>
              <a:rPr lang="en-US" sz="2631">
                <a:solidFill>
                  <a:srgbClr val="FFFFFF"/>
                </a:solidFill>
                <a:latin typeface="Open Sans"/>
                <a:ea typeface="Open Sans"/>
                <a:cs typeface="Open Sans"/>
                <a:sym typeface="Open Sans"/>
              </a:rPr>
              <a:t>ct the customer</a:t>
            </a:r>
          </a:p>
          <a:p>
            <a:pPr algn="l" marL="568159" indent="-284080" lvl="1">
              <a:lnSpc>
                <a:spcPts val="3947"/>
              </a:lnSpc>
              <a:buAutoNum type="arabicPeriod" startAt="1"/>
            </a:pPr>
            <a:r>
              <a:rPr lang="en-US" sz="2631">
                <a:solidFill>
                  <a:srgbClr val="FFFFFF"/>
                </a:solidFill>
                <a:latin typeface="Open Sans"/>
                <a:ea typeface="Open Sans"/>
                <a:cs typeface="Open Sans"/>
                <a:sym typeface="Open Sans"/>
              </a:rPr>
              <a:t>See what they’ve been billed for before</a:t>
            </a:r>
          </a:p>
          <a:p>
            <a:pPr algn="l" marL="568159" indent="-284080" lvl="1">
              <a:lnSpc>
                <a:spcPts val="3947"/>
              </a:lnSpc>
              <a:buAutoNum type="arabicPeriod" startAt="1"/>
            </a:pPr>
            <a:r>
              <a:rPr lang="en-US" sz="2631">
                <a:solidFill>
                  <a:srgbClr val="FFFFFF"/>
                </a:solidFill>
                <a:latin typeface="Open Sans"/>
                <a:ea typeface="Open Sans"/>
                <a:cs typeface="Open Sans"/>
                <a:sym typeface="Open Sans"/>
              </a:rPr>
              <a:t>Add usual line items instantly</a:t>
            </a:r>
          </a:p>
          <a:p>
            <a:pPr algn="l" marL="568159" indent="-284080" lvl="1">
              <a:lnSpc>
                <a:spcPts val="3947"/>
              </a:lnSpc>
              <a:buAutoNum type="arabicPeriod" startAt="1"/>
            </a:pPr>
            <a:r>
              <a:rPr lang="en-US" sz="2631">
                <a:solidFill>
                  <a:srgbClr val="FFFFFF"/>
                </a:solidFill>
                <a:latin typeface="Open Sans"/>
                <a:ea typeface="Open Sans"/>
                <a:cs typeface="Open Sans"/>
                <a:sym typeface="Open Sans"/>
              </a:rPr>
              <a:t>Adjust quantities or add extras</a:t>
            </a:r>
          </a:p>
          <a:p>
            <a:pPr algn="l" marL="568159" indent="-284080" lvl="1">
              <a:lnSpc>
                <a:spcPts val="3947"/>
              </a:lnSpc>
              <a:buAutoNum type="arabicPeriod" startAt="1"/>
            </a:pPr>
            <a:r>
              <a:rPr lang="en-US" sz="2631">
                <a:solidFill>
                  <a:srgbClr val="FFFFFF"/>
                </a:solidFill>
                <a:latin typeface="Open Sans"/>
                <a:ea typeface="Open Sans"/>
                <a:cs typeface="Open Sans"/>
                <a:sym typeface="Open Sans"/>
              </a:rPr>
              <a:t>Apply known pricing or discounts automatically</a:t>
            </a:r>
          </a:p>
          <a:p>
            <a:pPr algn="l">
              <a:lnSpc>
                <a:spcPts val="3947"/>
              </a:lnSpc>
              <a:spcBef>
                <a:spcPct val="0"/>
              </a:spcBef>
            </a:pPr>
          </a:p>
        </p:txBody>
      </p:sp>
      <p:sp>
        <p:nvSpPr>
          <p:cNvPr name="TextBox 3" id="3"/>
          <p:cNvSpPr txBox="true"/>
          <p:nvPr/>
        </p:nvSpPr>
        <p:spPr>
          <a:xfrm rot="0">
            <a:off x="1028700" y="1028700"/>
            <a:ext cx="7870052" cy="1828800"/>
          </a:xfrm>
          <a:prstGeom prst="rect">
            <a:avLst/>
          </a:prstGeom>
        </p:spPr>
        <p:txBody>
          <a:bodyPr anchor="t" rtlCol="false" tIns="0" lIns="0" bIns="0" rIns="0">
            <a:spAutoFit/>
          </a:bodyPr>
          <a:lstStyle/>
          <a:p>
            <a:pPr algn="l" marL="0" indent="0" lvl="0">
              <a:lnSpc>
                <a:spcPts val="7200"/>
              </a:lnSpc>
              <a:spcBef>
                <a:spcPct val="0"/>
              </a:spcBef>
            </a:pPr>
            <a:r>
              <a:rPr lang="en-US" b="true" sz="6000">
                <a:solidFill>
                  <a:srgbClr val="FFFFFF"/>
                </a:solidFill>
                <a:latin typeface="Open Sans Bold"/>
                <a:ea typeface="Open Sans Bold"/>
                <a:cs typeface="Open Sans Bold"/>
                <a:sym typeface="Open Sans Bold"/>
              </a:rPr>
              <a:t>How this works in practice</a:t>
            </a:r>
          </a:p>
        </p:txBody>
      </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3"/>
            <a:srcRect l="20343" t="0" r="20343" b="0"/>
            <a:stretch>
              <a:fillRect/>
            </a:stretch>
          </p:blipFill>
          <p:spPr>
            <a:xfrm flipH="false" flipV="false">
              <a:off x="0" y="0"/>
              <a:ext cx="12192000" cy="1371600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DAG_4NeLN3M</dc:identifier>
  <dcterms:modified xsi:type="dcterms:W3CDTF">2011-08-01T06:04:30Z</dcterms:modified>
  <cp:revision>1</cp:revision>
  <dc:title>Finance &amp; Accounting Tools  (Xero, QuickBooks, FreeAgent)</dc:title>
</cp:coreProperties>
</file>