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FS Albert Arabic Bold" charset="1" panose="020B0803040502020804"/>
      <p:regular r:id="rId24"/>
    </p:embeddedFont>
    <p:embeddedFont>
      <p:font typeface="Lato" charset="1" panose="020F0502020204030203"/>
      <p:regular r:id="rId28"/>
    </p:embeddedFont>
    <p:embeddedFont>
      <p:font typeface="Open Sans" charset="1" panose="020B0606030504020204"/>
      <p:regular r:id="rId30"/>
    </p:embeddedFont>
    <p:embeddedFont>
      <p:font typeface="Open Sans Bold" charset="1" panose="020B0806030504020204"/>
      <p:regular r:id="rId31"/>
    </p:embeddedFont>
    <p:embeddedFont>
      <p:font typeface="Lato Bold" charset="1" panose="020F0502020204030203"/>
      <p:regular r:id="rId38"/>
    </p:embeddedFont>
    <p:embeddedFont>
      <p:font typeface="FS Albert Arabic" charset="1" panose="020B0503040502020804"/>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notesMasters/notesMaster1.xml" Type="http://schemas.openxmlformats.org/officeDocument/2006/relationships/notesMaster"/><Relationship Id="rId22" Target="theme/theme2.xml" Type="http://schemas.openxmlformats.org/officeDocument/2006/relationships/theme"/><Relationship Id="rId23" Target="notesSlides/notesSlide1.xml" Type="http://schemas.openxmlformats.org/officeDocument/2006/relationships/notesSlide"/><Relationship Id="rId24" Target="fonts/font24.fntdata" Type="http://schemas.openxmlformats.org/officeDocument/2006/relationships/font"/><Relationship Id="rId25" Target="notesSlides/notesSlide2.xml" Type="http://schemas.openxmlformats.org/officeDocument/2006/relationships/notesSlide"/><Relationship Id="rId26" Target="notesSlides/notesSlide3.xml" Type="http://schemas.openxmlformats.org/officeDocument/2006/relationships/notesSlide"/><Relationship Id="rId27" Target="notesSlides/notesSlide4.xml" Type="http://schemas.openxmlformats.org/officeDocument/2006/relationships/notesSlide"/><Relationship Id="rId28" Target="fonts/font28.fntdata" Type="http://schemas.openxmlformats.org/officeDocument/2006/relationships/font"/><Relationship Id="rId29" Target="notesSlides/notesSlide5.xml" Type="http://schemas.openxmlformats.org/officeDocument/2006/relationships/notesSlide"/><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notesSlides/notesSlide6.xml" Type="http://schemas.openxmlformats.org/officeDocument/2006/relationships/notesSlide"/><Relationship Id="rId33" Target="notesSlides/notesSlide7.xml" Type="http://schemas.openxmlformats.org/officeDocument/2006/relationships/notesSlide"/><Relationship Id="rId34" Target="notesSlides/notesSlide8.xml" Type="http://schemas.openxmlformats.org/officeDocument/2006/relationships/notesSlide"/><Relationship Id="rId35" Target="notesSlides/notesSlide9.xml" Type="http://schemas.openxmlformats.org/officeDocument/2006/relationships/notesSlide"/><Relationship Id="rId36" Target="notesSlides/notesSlide10.xml" Type="http://schemas.openxmlformats.org/officeDocument/2006/relationships/notesSlide"/><Relationship Id="rId37" Target="notesSlides/notesSlide11.xml" Type="http://schemas.openxmlformats.org/officeDocument/2006/relationships/notesSlide"/><Relationship Id="rId38" Target="fonts/font38.fntdata" Type="http://schemas.openxmlformats.org/officeDocument/2006/relationships/font"/><Relationship Id="rId39" Target="notesSlides/notesSlide12.xml" Type="http://schemas.openxmlformats.org/officeDocument/2006/relationships/notesSlide"/><Relationship Id="rId4" Target="theme/theme1.xml" Type="http://schemas.openxmlformats.org/officeDocument/2006/relationships/theme"/><Relationship Id="rId40" Target="notesSlides/notesSlide13.xml" Type="http://schemas.openxmlformats.org/officeDocument/2006/relationships/notesSlide"/><Relationship Id="rId41" Target="notesSlides/notesSlide14.xml" Type="http://schemas.openxmlformats.org/officeDocument/2006/relationships/notesSlide"/><Relationship Id="rId42" Target="notesSlides/notesSlide15.xml" Type="http://schemas.openxmlformats.org/officeDocument/2006/relationships/notesSlide"/><Relationship Id="rId43" Target="fonts/font43.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ETL stands for Extract, Transform, Load.</a:t>
            </a:r>
          </a:p>
          <a:p>
            <a:r>
              <a:rPr lang="en-US"/>
              <a:t/>
            </a:r>
          </a:p>
          <a:p>
            <a:r>
              <a:rPr lang="en-US"/>
              <a:t>It describes the process of moving and preparing data between systems.</a:t>
            </a:r>
          </a:p>
          <a:p>
            <a:r>
              <a:rPr lang="en-US"/>
              <a:t/>
            </a:r>
          </a:p>
          <a:p>
            <a:r>
              <a:rPr lang="en-US"/>
              <a:t>Think of ETL as the plumbing of your data infrastructure.</a:t>
            </a:r>
          </a:p>
          <a:p>
            <a:r>
              <a:rPr lang="en-US"/>
              <a:t/>
            </a:r>
          </a:p>
          <a:p>
            <a:r>
              <a:rPr lang="en-US"/>
              <a:t>First, data is extracted from different sources such as:</a:t>
            </a:r>
          </a:p>
          <a:p>
            <a:r>
              <a:rPr lang="en-US"/>
              <a:t/>
            </a:r>
          </a:p>
          <a:p>
            <a:r>
              <a:rPr lang="en-US"/>
              <a:t>CRM systems</a:t>
            </a:r>
          </a:p>
          <a:p>
            <a:r>
              <a:rPr lang="en-US"/>
              <a:t/>
            </a:r>
          </a:p>
          <a:p>
            <a:r>
              <a:rPr lang="en-US"/>
              <a:t>finance platforms</a:t>
            </a:r>
          </a:p>
          <a:p>
            <a:r>
              <a:rPr lang="en-US"/>
              <a:t/>
            </a:r>
          </a:p>
          <a:p>
            <a:r>
              <a:rPr lang="en-US"/>
              <a:t>spreadsheets</a:t>
            </a:r>
          </a:p>
          <a:p>
            <a:r>
              <a:rPr lang="en-US"/>
              <a:t/>
            </a:r>
          </a:p>
          <a:p>
            <a:r>
              <a:rPr lang="en-US"/>
              <a:t>operational software.</a:t>
            </a:r>
          </a:p>
          <a:p>
            <a:r>
              <a:rPr lang="en-US"/>
              <a:t/>
            </a:r>
          </a:p>
          <a:p>
            <a:r>
              <a:rPr lang="en-US"/>
              <a:t>Then the data is transformed, which means it is:</a:t>
            </a:r>
          </a:p>
          <a:p>
            <a:r>
              <a:rPr lang="en-US"/>
              <a:t/>
            </a:r>
          </a:p>
          <a:p>
            <a:r>
              <a:rPr lang="en-US"/>
              <a:t>cleaned</a:t>
            </a:r>
          </a:p>
          <a:p>
            <a:r>
              <a:rPr lang="en-US"/>
              <a:t/>
            </a:r>
          </a:p>
          <a:p>
            <a:r>
              <a:rPr lang="en-US"/>
              <a:t>formatted</a:t>
            </a:r>
          </a:p>
          <a:p>
            <a:r>
              <a:rPr lang="en-US"/>
              <a:t/>
            </a:r>
          </a:p>
          <a:p>
            <a:r>
              <a:rPr lang="en-US"/>
              <a:t>combined with other data.</a:t>
            </a:r>
          </a:p>
          <a:p>
            <a:r>
              <a:rPr lang="en-US"/>
              <a:t/>
            </a:r>
          </a:p>
          <a:p>
            <a:r>
              <a:rPr lang="en-US"/>
              <a:t>Finally, it is loaded into the central data repository where it can be used for reporting, automation, or AI.</a:t>
            </a:r>
          </a:p>
          <a:p>
            <a:r>
              <a:rPr lang="en-US"/>
              <a:t/>
            </a:r>
          </a:p>
          <a:p>
            <a:r>
              <a:rPr lang="en-US"/>
              <a:t>ETL tools automate this entire process so data can move regularly and reliably without manual intervention.</a:t>
            </a:r>
          </a:p>
          <a:p>
            <a:r>
              <a:rPr lang="en-US"/>
              <a:t/>
            </a:r>
          </a:p>
          <a:p>
            <a:r>
              <a:rPr lang="en-US"/>
              <a:t>In simple terms, ETL is the technology that connects your systems and keeps your data flowing through your infrastructure.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might seem logical to just analyse data directly from each system, but in reality raw business data is rarely ready to use.</a:t>
            </a:r>
          </a:p>
          <a:p>
            <a:r>
              <a:rPr lang="en-US"/>
              <a:t/>
            </a:r>
          </a:p>
          <a:p>
            <a:r>
              <a:rPr lang="en-US"/>
              <a:t>Different systems store data in different formats and structures.</a:t>
            </a:r>
          </a:p>
          <a:p>
            <a:r>
              <a:rPr lang="en-US"/>
              <a:t>For example:</a:t>
            </a:r>
          </a:p>
          <a:p>
            <a:r>
              <a:rPr lang="en-US"/>
              <a:t/>
            </a:r>
          </a:p>
          <a:p>
            <a:r>
              <a:rPr lang="en-US"/>
              <a:t>One system might record dates one way, another differently.</a:t>
            </a:r>
          </a:p>
          <a:p>
            <a:r>
              <a:rPr lang="en-US"/>
              <a:t/>
            </a:r>
          </a:p>
          <a:p>
            <a:r>
              <a:rPr lang="en-US"/>
              <a:t>Customer names may be entered inconsistently.</a:t>
            </a:r>
          </a:p>
          <a:p>
            <a:r>
              <a:rPr lang="en-US"/>
              <a:t/>
            </a:r>
          </a:p>
          <a:p>
            <a:r>
              <a:rPr lang="en-US"/>
              <a:t>The same customer might appear multiple times across systems.</a:t>
            </a:r>
          </a:p>
          <a:p>
            <a:r>
              <a:rPr lang="en-US"/>
              <a:t/>
            </a:r>
          </a:p>
          <a:p>
            <a:r>
              <a:rPr lang="en-US"/>
              <a:t>This creates problems for reporting, automation, and AI because the data becomes inconsistent and unreliable.</a:t>
            </a:r>
          </a:p>
          <a:p>
            <a:r>
              <a:rPr lang="en-US"/>
              <a:t/>
            </a:r>
          </a:p>
          <a:p>
            <a:r>
              <a:rPr lang="en-US"/>
              <a:t>ETL solves this by:</a:t>
            </a:r>
          </a:p>
          <a:p>
            <a:r>
              <a:rPr lang="en-US"/>
              <a:t/>
            </a:r>
          </a:p>
          <a:p>
            <a:r>
              <a:rPr lang="en-US"/>
              <a:t>Cleaning the data</a:t>
            </a:r>
          </a:p>
          <a:p>
            <a:r>
              <a:rPr lang="en-US"/>
              <a:t/>
            </a:r>
          </a:p>
          <a:p>
            <a:r>
              <a:rPr lang="en-US"/>
              <a:t>Standardising formats</a:t>
            </a:r>
          </a:p>
          <a:p>
            <a:r>
              <a:rPr lang="en-US"/>
              <a:t/>
            </a:r>
          </a:p>
          <a:p>
            <a:r>
              <a:rPr lang="en-US"/>
              <a:t>Removing duplicates</a:t>
            </a:r>
          </a:p>
          <a:p>
            <a:r>
              <a:rPr lang="en-US"/>
              <a:t/>
            </a:r>
          </a:p>
          <a:p>
            <a:r>
              <a:rPr lang="en-US"/>
              <a:t>Combining data from different systems</a:t>
            </a:r>
          </a:p>
          <a:p>
            <a:r>
              <a:rPr lang="en-US"/>
              <a:t/>
            </a:r>
          </a:p>
          <a:p>
            <a:r>
              <a:rPr lang="en-US"/>
              <a:t>The result is structured, reliable data stored in the central repository.</a:t>
            </a:r>
          </a:p>
          <a:p>
            <a:r>
              <a:rPr lang="en-US"/>
              <a:t/>
            </a:r>
          </a:p>
          <a:p>
            <a:r>
              <a:rPr lang="en-US"/>
              <a:t>This ensures dashboards, automated workflows, and AI tools are all working from accurate and trusted information.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business systems need to talk to each other — for example a website, CRM, finance system, or marketing platform.</a:t>
            </a:r>
          </a:p>
          <a:p>
            <a:r>
              <a:rPr lang="en-US"/>
              <a:t/>
            </a:r>
          </a:p>
          <a:p>
            <a:r>
              <a:rPr lang="en-US"/>
              <a:t>Instead of connecting directly, they use an API as the messenger.</a:t>
            </a:r>
          </a:p>
          <a:p>
            <a:r>
              <a:rPr lang="en-US"/>
              <a:t/>
            </a:r>
          </a:p>
          <a:p>
            <a:r>
              <a:rPr lang="en-US"/>
              <a:t>Just like a waiter:</a:t>
            </a:r>
          </a:p>
          <a:p>
            <a:r>
              <a:rPr lang="en-US"/>
              <a:t/>
            </a:r>
          </a:p>
          <a:p>
            <a:r>
              <a:rPr lang="en-US"/>
              <a:t>The customer = your application or system</a:t>
            </a:r>
          </a:p>
          <a:p>
            <a:r>
              <a:rPr lang="en-US"/>
              <a:t/>
            </a:r>
          </a:p>
          <a:p>
            <a:r>
              <a:rPr lang="en-US"/>
              <a:t>The kitchen = the system holding the data or service</a:t>
            </a:r>
          </a:p>
          <a:p>
            <a:r>
              <a:rPr lang="en-US"/>
              <a:t/>
            </a:r>
          </a:p>
          <a:p>
            <a:r>
              <a:rPr lang="en-US"/>
              <a:t>The waiter = the API</a:t>
            </a:r>
          </a:p>
          <a:p>
            <a:r>
              <a:rPr lang="en-US"/>
              <a:t/>
            </a:r>
          </a:p>
          <a:p>
            <a:r>
              <a:rPr lang="en-US"/>
              <a:t>Your system sends a request, the API delivers it, and then brings the response back.</a:t>
            </a:r>
          </a:p>
          <a:p>
            <a:r>
              <a:rPr lang="en-US"/>
              <a:t/>
            </a:r>
          </a:p>
          <a:p>
            <a:r>
              <a:rPr lang="en-US"/>
              <a:t>This allows businesses to automate processes, share data between systems, and avoid manual 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businesses buy software, the decision is often based on price or features.</a:t>
            </a:r>
          </a:p>
          <a:p>
            <a:r>
              <a:rPr lang="en-US"/>
              <a:t/>
            </a:r>
          </a:p>
          <a:p>
            <a:r>
              <a:rPr lang="en-US"/>
              <a:t>Those things matter, but another question is just as important: how well does it integrate with the rest of your systems?</a:t>
            </a:r>
          </a:p>
          <a:p>
            <a:r>
              <a:rPr lang="en-US"/>
              <a:t/>
            </a:r>
          </a:p>
          <a:p>
            <a:r>
              <a:rPr lang="en-US"/>
              <a:t>Think about the restaurant analogy again.</a:t>
            </a:r>
          </a:p>
          <a:p>
            <a:r>
              <a:rPr lang="en-US"/>
              <a:t>If a kitchen refuses to talk to the waiter, the customer never gets their food.</a:t>
            </a:r>
          </a:p>
          <a:p>
            <a:r>
              <a:rPr lang="en-US"/>
              <a:t/>
            </a:r>
          </a:p>
          <a:p>
            <a:r>
              <a:rPr lang="en-US"/>
              <a:t>In business terms:</a:t>
            </a:r>
          </a:p>
          <a:p>
            <a:r>
              <a:rPr lang="en-US"/>
              <a:t/>
            </a:r>
          </a:p>
          <a:p>
            <a:r>
              <a:rPr lang="en-US"/>
              <a:t>Your CRM, finance system, marketing tools, and operational systems all hold valuable data.</a:t>
            </a:r>
          </a:p>
          <a:p>
            <a:r>
              <a:rPr lang="en-US"/>
              <a:t/>
            </a:r>
          </a:p>
          <a:p>
            <a:r>
              <a:rPr lang="en-US"/>
              <a:t>If they cannot communicate, staff end up copying data between systems manually, which creates inefficiency and errors.</a:t>
            </a:r>
          </a:p>
          <a:p>
            <a:r>
              <a:rPr lang="en-US"/>
              <a:t/>
            </a:r>
          </a:p>
          <a:p>
            <a:r>
              <a:rPr lang="en-US"/>
              <a:t>Good systems usually provide APIs or connectors so data can move easily between platforms.</a:t>
            </a:r>
          </a:p>
          <a:p>
            <a:r>
              <a:rPr lang="en-US"/>
              <a:t/>
            </a:r>
          </a:p>
          <a:p>
            <a:r>
              <a:rPr lang="en-US"/>
              <a:t>When evaluating new tools, ask:</a:t>
            </a:r>
          </a:p>
          <a:p>
            <a:r>
              <a:rPr lang="en-US"/>
              <a:t/>
            </a:r>
          </a:p>
          <a:p>
            <a:r>
              <a:rPr lang="en-US"/>
              <a:t>Does it have an API?</a:t>
            </a:r>
          </a:p>
          <a:p>
            <a:r>
              <a:rPr lang="en-US"/>
              <a:t/>
            </a:r>
          </a:p>
          <a:p>
            <a:r>
              <a:rPr lang="en-US"/>
              <a:t>Can it connect to our existing systems or data warehouse?</a:t>
            </a:r>
          </a:p>
          <a:p>
            <a:r>
              <a:rPr lang="en-US"/>
              <a:t/>
            </a:r>
          </a:p>
          <a:p>
            <a:r>
              <a:rPr lang="en-US"/>
              <a:t>Will it support our future automation and reporting?</a:t>
            </a:r>
          </a:p>
          <a:p>
            <a:r>
              <a:rPr lang="en-US"/>
              <a:t/>
            </a:r>
          </a:p>
          <a:p>
            <a:r>
              <a:rPr lang="en-US"/>
              <a:t>The goal is to build a connected data ecosystem, not a collection of isolated tools.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goal of business automation is to reduce manual work and make processes run automatically.</a:t>
            </a:r>
          </a:p>
          <a:p>
            <a:r>
              <a:rPr lang="en-US"/>
              <a:t/>
            </a:r>
          </a:p>
          <a:p>
            <a:r>
              <a:rPr lang="en-US"/>
              <a:t>But automation only works if systems can access the same data and communicate with each other.</a:t>
            </a:r>
          </a:p>
          <a:p>
            <a:r>
              <a:rPr lang="en-US"/>
              <a:t/>
            </a:r>
          </a:p>
          <a:p>
            <a:r>
              <a:rPr lang="en-US"/>
              <a:t>If data is scattered across spreadsheets, separate tools, and disconnected systems, people end up:</a:t>
            </a:r>
          </a:p>
          <a:p>
            <a:r>
              <a:rPr lang="en-US"/>
              <a:t/>
            </a:r>
          </a:p>
          <a:p>
            <a:r>
              <a:rPr lang="en-US"/>
              <a:t>Copying and pasting information</a:t>
            </a:r>
          </a:p>
          <a:p>
            <a:r>
              <a:rPr lang="en-US"/>
              <a:t/>
            </a:r>
          </a:p>
          <a:p>
            <a:r>
              <a:rPr lang="en-US"/>
              <a:t>Manually updating records</a:t>
            </a:r>
          </a:p>
          <a:p>
            <a:r>
              <a:rPr lang="en-US"/>
              <a:t/>
            </a:r>
          </a:p>
          <a:p>
            <a:r>
              <a:rPr lang="en-US"/>
              <a:t>Recreating reports in multiple places.</a:t>
            </a:r>
          </a:p>
          <a:p>
            <a:r>
              <a:rPr lang="en-US"/>
              <a:t/>
            </a:r>
          </a:p>
          <a:p>
            <a:r>
              <a:rPr lang="en-US"/>
              <a:t>When data is integrated and centralised, systems can automatically trigger actions. For example:</a:t>
            </a:r>
          </a:p>
          <a:p>
            <a:r>
              <a:rPr lang="en-US"/>
              <a:t/>
            </a:r>
          </a:p>
          <a:p>
            <a:r>
              <a:rPr lang="en-US"/>
              <a:t>A new sale automatically updates finance records.</a:t>
            </a:r>
          </a:p>
          <a:p>
            <a:r>
              <a:rPr lang="en-US"/>
              <a:t/>
            </a:r>
          </a:p>
          <a:p>
            <a:r>
              <a:rPr lang="en-US"/>
              <a:t>Customer information flows from marketing to CRM.</a:t>
            </a:r>
          </a:p>
          <a:p>
            <a:r>
              <a:rPr lang="en-US"/>
              <a:t/>
            </a:r>
          </a:p>
          <a:p>
            <a:r>
              <a:rPr lang="en-US"/>
              <a:t>Inventory updates automatically after a purchase.</a:t>
            </a:r>
          </a:p>
          <a:p>
            <a:r>
              <a:rPr lang="en-US"/>
              <a:t/>
            </a:r>
          </a:p>
          <a:p>
            <a:r>
              <a:rPr lang="en-US"/>
              <a:t>This improves efficiency, accuracy, and speed of decision making.</a:t>
            </a:r>
          </a:p>
          <a:p>
            <a:r>
              <a:rPr lang="en-US"/>
              <a:t/>
            </a:r>
          </a:p>
          <a:p>
            <a:r>
              <a:rPr lang="en-US"/>
              <a:t>In simple terms:</a:t>
            </a:r>
          </a:p>
          <a:p>
            <a:r>
              <a:rPr lang="en-US"/>
              <a:t>automation runs on data, and integrated data makes automation possible.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central data repository is essentially a hub for your business data.</a:t>
            </a:r>
          </a:p>
          <a:p>
            <a:r>
              <a:rPr lang="en-US"/>
              <a:t/>
            </a:r>
          </a:p>
          <a:p>
            <a:r>
              <a:rPr lang="en-US"/>
              <a:t>Instead of information being scattered across multiple systems and spreadsheets, it is collected and organised in one place in the cloud.</a:t>
            </a:r>
          </a:p>
          <a:p>
            <a:r>
              <a:rPr lang="en-US"/>
              <a:t/>
            </a:r>
          </a:p>
          <a:p>
            <a:r>
              <a:rPr lang="en-US"/>
              <a:t>Different systems can push data into the repository and pull data out of it using APIs or connectors.</a:t>
            </a:r>
          </a:p>
          <a:p>
            <a:r>
              <a:rPr lang="en-US"/>
              <a:t/>
            </a:r>
          </a:p>
          <a:p>
            <a:r>
              <a:rPr lang="en-US"/>
              <a:t>This creates a single, trusted source of truth for the business.</a:t>
            </a:r>
          </a:p>
          <a:p>
            <a:r>
              <a:rPr lang="en-US"/>
              <a:t/>
            </a:r>
          </a:p>
          <a:p>
            <a:r>
              <a:rPr lang="en-US"/>
              <a:t>Importantly, this repository is not just for storage. It becomes the foundation for additional capabilities, such as:</a:t>
            </a:r>
          </a:p>
          <a:p>
            <a:r>
              <a:rPr lang="en-US"/>
              <a:t/>
            </a:r>
          </a:p>
          <a:p>
            <a:r>
              <a:rPr lang="en-US"/>
              <a:t>Automation – systems can trigger processes based on shared data.</a:t>
            </a:r>
          </a:p>
          <a:p>
            <a:r>
              <a:rPr lang="en-US"/>
              <a:t/>
            </a:r>
          </a:p>
          <a:p>
            <a:r>
              <a:rPr lang="en-US"/>
              <a:t>Business Intelligence (BI) – dashboards and reporting tools can analyse the data.</a:t>
            </a:r>
          </a:p>
          <a:p>
            <a:r>
              <a:rPr lang="en-US"/>
              <a:t/>
            </a:r>
          </a:p>
          <a:p>
            <a:r>
              <a:rPr lang="en-US"/>
              <a:t>Artificial Intelligence (AI) – models and assistants can use the data to generate insights or automate decisions.</a:t>
            </a:r>
          </a:p>
          <a:p>
            <a:r>
              <a:rPr lang="en-US"/>
              <a:t/>
            </a:r>
          </a:p>
          <a:p>
            <a:r>
              <a:rPr lang="en-US"/>
              <a:t>In simple terms, the central data repository acts like the data hub of the organisation, enabling systems, people, and tools to work together more efficiently.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2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png" Type="http://schemas.openxmlformats.org/officeDocument/2006/relationships/image"/><Relationship Id="rId12" Target="../media/image12.png" Type="http://schemas.openxmlformats.org/officeDocument/2006/relationships/image"/><Relationship Id="rId13" Target="../media/image16.png" Type="http://schemas.openxmlformats.org/officeDocument/2006/relationships/image"/><Relationship Id="rId14" Target="../media/image17.svg" Type="http://schemas.openxmlformats.org/officeDocument/2006/relationships/image"/><Relationship Id="rId15" Target="../media/image23.png" Type="http://schemas.openxmlformats.org/officeDocument/2006/relationships/image"/><Relationship Id="rId16" Target="../media/image24.svg" Type="http://schemas.openxmlformats.org/officeDocument/2006/relationships/image"/><Relationship Id="rId17" Target="../media/image25.png" Type="http://schemas.openxmlformats.org/officeDocument/2006/relationships/image"/><Relationship Id="rId18" Target="../media/image26.svg" Type="http://schemas.openxmlformats.org/officeDocument/2006/relationships/image"/><Relationship Id="rId2" Target="../notesSlides/notesSlide11.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2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png" Type="http://schemas.openxmlformats.org/officeDocument/2006/relationships/image"/><Relationship Id="rId12" Target="../media/image12.png" Type="http://schemas.openxmlformats.org/officeDocument/2006/relationships/image"/><Relationship Id="rId13" Target="../media/image16.png" Type="http://schemas.openxmlformats.org/officeDocument/2006/relationships/image"/><Relationship Id="rId14" Target="../media/image17.svg" Type="http://schemas.openxmlformats.org/officeDocument/2006/relationships/image"/><Relationship Id="rId15" Target="../media/image23.png" Type="http://schemas.openxmlformats.org/officeDocument/2006/relationships/image"/><Relationship Id="rId16" Target="../media/image24.svg" Type="http://schemas.openxmlformats.org/officeDocument/2006/relationships/image"/><Relationship Id="rId17" Target="../media/image25.png" Type="http://schemas.openxmlformats.org/officeDocument/2006/relationships/image"/><Relationship Id="rId18" Target="../media/image26.svg" Type="http://schemas.openxmlformats.org/officeDocument/2006/relationships/image"/><Relationship Id="rId19" Target="../media/image20.png" Type="http://schemas.openxmlformats.org/officeDocument/2006/relationships/image"/><Relationship Id="rId2" Target="../notesSlides/notesSlide13.xml" Type="http://schemas.openxmlformats.org/officeDocument/2006/relationships/notesSlide"/><Relationship Id="rId20" Target="../media/image21.svg" Type="http://schemas.openxmlformats.org/officeDocument/2006/relationships/image"/><Relationship Id="rId21" Target="../media/image18.png" Type="http://schemas.openxmlformats.org/officeDocument/2006/relationships/image"/><Relationship Id="rId22" Target="../media/image19.sv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png" Type="http://schemas.openxmlformats.org/officeDocument/2006/relationships/image"/><Relationship Id="rId12" Target="../media/image12.png" Type="http://schemas.openxmlformats.org/officeDocument/2006/relationships/image"/><Relationship Id="rId2" Target="../notesSlides/notesSlide2.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png" Type="http://schemas.openxmlformats.org/officeDocument/2006/relationships/image"/><Relationship Id="rId12" Target="../media/image12.png" Type="http://schemas.openxmlformats.org/officeDocument/2006/relationships/image"/><Relationship Id="rId2" Target="../notesSlides/notesSlide3.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png" Type="http://schemas.openxmlformats.org/officeDocument/2006/relationships/image"/><Relationship Id="rId12" Target="../media/image12.png" Type="http://schemas.openxmlformats.org/officeDocument/2006/relationships/image"/><Relationship Id="rId2" Target="../notesSlides/notesSlide4.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png" Type="http://schemas.openxmlformats.org/officeDocument/2006/relationships/image"/><Relationship Id="rId12" Target="../media/image12.png" Type="http://schemas.openxmlformats.org/officeDocument/2006/relationships/image"/><Relationship Id="rId13" Target="../media/image16.png" Type="http://schemas.openxmlformats.org/officeDocument/2006/relationships/image"/><Relationship Id="rId14" Target="../media/image17.svg" Type="http://schemas.openxmlformats.org/officeDocument/2006/relationships/image"/><Relationship Id="rId15" Target="../media/image18.png" Type="http://schemas.openxmlformats.org/officeDocument/2006/relationships/image"/><Relationship Id="rId16" Target="../media/image19.svg" Type="http://schemas.openxmlformats.org/officeDocument/2006/relationships/image"/><Relationship Id="rId17" Target="../media/image20.png" Type="http://schemas.openxmlformats.org/officeDocument/2006/relationships/image"/><Relationship Id="rId18" Target="../media/image21.svg" Type="http://schemas.openxmlformats.org/officeDocument/2006/relationships/image"/><Relationship Id="rId2" Target="../notesSlides/notesSlide9.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1028700" y="4346573"/>
            <a:ext cx="14368269" cy="3136903"/>
          </a:xfrm>
          <a:prstGeom prst="rect">
            <a:avLst/>
          </a:prstGeom>
        </p:spPr>
        <p:txBody>
          <a:bodyPr anchor="t" rtlCol="false" tIns="0" lIns="0" bIns="0" rIns="0">
            <a:spAutoFit/>
          </a:bodyPr>
          <a:lstStyle/>
          <a:p>
            <a:pPr algn="l">
              <a:lnSpc>
                <a:spcPts val="12499"/>
              </a:lnSpc>
            </a:pPr>
            <a:r>
              <a:rPr lang="en-US" sz="9999" b="true">
                <a:solidFill>
                  <a:srgbClr val="FFFFFF"/>
                </a:solidFill>
                <a:latin typeface="FS Albert Arabic Bold"/>
                <a:ea typeface="FS Albert Arabic Bold"/>
                <a:cs typeface="FS Albert Arabic Bold"/>
                <a:sym typeface="FS Albert Arabic Bold"/>
              </a:rPr>
              <a:t>Data Integration &amp; Centralisation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What is ETL?</a:t>
            </a:r>
          </a:p>
        </p:txBody>
      </p:sp>
      <p:grpSp>
        <p:nvGrpSpPr>
          <p:cNvPr name="Group 3" id="3"/>
          <p:cNvGrpSpPr/>
          <p:nvPr/>
        </p:nvGrpSpPr>
        <p:grpSpPr>
          <a:xfrm rot="0">
            <a:off x="9144000" y="0"/>
            <a:ext cx="9144000" cy="10287000"/>
            <a:chOff x="0" y="0"/>
            <a:chExt cx="12192000" cy="13716000"/>
          </a:xfrm>
        </p:grpSpPr>
        <p:pic>
          <p:nvPicPr>
            <p:cNvPr name="Picture 4" id="4"/>
            <p:cNvPicPr>
              <a:picLocks noChangeAspect="true"/>
            </p:cNvPicPr>
            <p:nvPr/>
          </p:nvPicPr>
          <p:blipFill>
            <a:blip r:embed="rId3"/>
            <a:srcRect l="16666" t="0" r="16666" b="0"/>
            <a:stretch>
              <a:fillRect/>
            </a:stretch>
          </p:blipFill>
          <p:spPr>
            <a:xfrm flipH="false" flipV="false">
              <a:off x="0" y="0"/>
              <a:ext cx="12192000" cy="13716000"/>
            </a:xfrm>
            <a:prstGeom prst="rect">
              <a:avLst/>
            </a:prstGeom>
          </p:spPr>
        </p:pic>
      </p:grpSp>
      <p:sp>
        <p:nvSpPr>
          <p:cNvPr name="TextBox 5" id="5"/>
          <p:cNvSpPr txBox="true"/>
          <p:nvPr/>
        </p:nvSpPr>
        <p:spPr>
          <a:xfrm rot="0">
            <a:off x="1028700" y="3147972"/>
            <a:ext cx="7692689" cy="492893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ETL is the pr</a:t>
            </a:r>
            <a:r>
              <a:rPr lang="en-US" sz="2631">
                <a:solidFill>
                  <a:srgbClr val="FFFFFF"/>
                </a:solidFill>
                <a:latin typeface="Open Sans"/>
                <a:ea typeface="Open Sans"/>
                <a:cs typeface="Open Sans"/>
                <a:sym typeface="Open Sans"/>
              </a:rPr>
              <a:t>ocess that moves data between sy</a:t>
            </a:r>
            <a:r>
              <a:rPr lang="en-US" sz="2631">
                <a:solidFill>
                  <a:srgbClr val="FFFFFF"/>
                </a:solidFill>
                <a:latin typeface="Open Sans"/>
                <a:ea typeface="Open Sans"/>
                <a:cs typeface="Open Sans"/>
                <a:sym typeface="Open Sans"/>
              </a:rPr>
              <a:t>stems.</a:t>
            </a:r>
          </a:p>
          <a:p>
            <a:pPr algn="l">
              <a:lnSpc>
                <a:spcPts val="3947"/>
              </a:lnSpc>
            </a:pP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Extract → collect data from systems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Transform → clean and organise the data</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Load → store it in the central repository</a:t>
            </a:r>
          </a:p>
          <a:p>
            <a:pPr algn="l">
              <a:lnSpc>
                <a:spcPts val="3947"/>
              </a:lnSpc>
            </a:pPr>
          </a:p>
          <a:p>
            <a:pPr algn="l">
              <a:lnSpc>
                <a:spcPts val="3947"/>
              </a:lnSpc>
            </a:pPr>
            <a:r>
              <a:rPr lang="en-US" sz="2631">
                <a:solidFill>
                  <a:srgbClr val="FFFFFF"/>
                </a:solidFill>
                <a:latin typeface="Open Sans"/>
                <a:ea typeface="Open Sans"/>
                <a:cs typeface="Open Sans"/>
                <a:sym typeface="Open Sans"/>
              </a:rPr>
              <a:t>It is the engine that powers data integrat</a:t>
            </a:r>
            <a:r>
              <a:rPr lang="en-US" sz="2631">
                <a:solidFill>
                  <a:srgbClr val="FFFFFF"/>
                </a:solidFill>
                <a:latin typeface="Open Sans"/>
                <a:ea typeface="Open Sans"/>
                <a:cs typeface="Open Sans"/>
                <a:sym typeface="Open Sans"/>
              </a:rPr>
              <a:t>ion and automation.</a:t>
            </a:r>
          </a:p>
          <a:p>
            <a:pPr algn="l">
              <a:lnSpc>
                <a:spcPts val="3947"/>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91669" y="2260694"/>
            <a:ext cx="3032370" cy="1705708"/>
          </a:xfrm>
          <a:custGeom>
            <a:avLst/>
            <a:gdLst/>
            <a:ahLst/>
            <a:cxnLst/>
            <a:rect r="r" b="b" t="t" l="l"/>
            <a:pathLst>
              <a:path h="1705708" w="3032370">
                <a:moveTo>
                  <a:pt x="0" y="0"/>
                </a:moveTo>
                <a:lnTo>
                  <a:pt x="3032370" y="0"/>
                </a:lnTo>
                <a:lnTo>
                  <a:pt x="3032370" y="1705709"/>
                </a:lnTo>
                <a:lnTo>
                  <a:pt x="0" y="1705709"/>
                </a:lnTo>
                <a:lnTo>
                  <a:pt x="0" y="0"/>
                </a:lnTo>
                <a:close/>
              </a:path>
            </a:pathLst>
          </a:custGeom>
          <a:blipFill>
            <a:blip r:embed="rId3"/>
            <a:stretch>
              <a:fillRect l="0" t="0" r="0" b="0"/>
            </a:stretch>
          </a:blipFill>
        </p:spPr>
      </p:sp>
      <p:sp>
        <p:nvSpPr>
          <p:cNvPr name="Freeform 3" id="3"/>
          <p:cNvSpPr/>
          <p:nvPr/>
        </p:nvSpPr>
        <p:spPr>
          <a:xfrm flipH="false" flipV="false" rot="0">
            <a:off x="488091" y="7790594"/>
            <a:ext cx="1707079" cy="1707079"/>
          </a:xfrm>
          <a:custGeom>
            <a:avLst/>
            <a:gdLst/>
            <a:ahLst/>
            <a:cxnLst/>
            <a:rect r="r" b="b" t="t" l="l"/>
            <a:pathLst>
              <a:path h="1707079" w="1707079">
                <a:moveTo>
                  <a:pt x="0" y="0"/>
                </a:moveTo>
                <a:lnTo>
                  <a:pt x="1707079" y="0"/>
                </a:lnTo>
                <a:lnTo>
                  <a:pt x="1707079" y="1707079"/>
                </a:lnTo>
                <a:lnTo>
                  <a:pt x="0" y="1707079"/>
                </a:lnTo>
                <a:lnTo>
                  <a:pt x="0" y="0"/>
                </a:lnTo>
                <a:close/>
              </a:path>
            </a:pathLst>
          </a:custGeom>
          <a:blipFill>
            <a:blip r:embed="rId4"/>
            <a:stretch>
              <a:fillRect l="0" t="0" r="0" b="0"/>
            </a:stretch>
          </a:blipFill>
        </p:spPr>
      </p:sp>
      <p:sp>
        <p:nvSpPr>
          <p:cNvPr name="Freeform 4" id="4"/>
          <p:cNvSpPr/>
          <p:nvPr/>
        </p:nvSpPr>
        <p:spPr>
          <a:xfrm flipH="false" flipV="false" rot="0">
            <a:off x="500040" y="1028700"/>
            <a:ext cx="4464556" cy="1188688"/>
          </a:xfrm>
          <a:custGeom>
            <a:avLst/>
            <a:gdLst/>
            <a:ahLst/>
            <a:cxnLst/>
            <a:rect r="r" b="b" t="t" l="l"/>
            <a:pathLst>
              <a:path h="1188688" w="4464556">
                <a:moveTo>
                  <a:pt x="0" y="0"/>
                </a:moveTo>
                <a:lnTo>
                  <a:pt x="4464556" y="0"/>
                </a:lnTo>
                <a:lnTo>
                  <a:pt x="4464556" y="1188688"/>
                </a:lnTo>
                <a:lnTo>
                  <a:pt x="0" y="1188688"/>
                </a:lnTo>
                <a:lnTo>
                  <a:pt x="0" y="0"/>
                </a:lnTo>
                <a:close/>
              </a:path>
            </a:pathLst>
          </a:custGeom>
          <a:blipFill>
            <a:blip r:embed="rId5"/>
            <a:stretch>
              <a:fillRect l="0" t="0" r="0" b="0"/>
            </a:stretch>
          </a:blipFill>
        </p:spPr>
      </p:sp>
      <p:sp>
        <p:nvSpPr>
          <p:cNvPr name="Freeform 5" id="5"/>
          <p:cNvSpPr/>
          <p:nvPr/>
        </p:nvSpPr>
        <p:spPr>
          <a:xfrm flipH="false" flipV="false" rot="0">
            <a:off x="2775427" y="7589342"/>
            <a:ext cx="2063500" cy="1472823"/>
          </a:xfrm>
          <a:custGeom>
            <a:avLst/>
            <a:gdLst/>
            <a:ahLst/>
            <a:cxnLst/>
            <a:rect r="r" b="b" t="t" l="l"/>
            <a:pathLst>
              <a:path h="1472823" w="2063500">
                <a:moveTo>
                  <a:pt x="0" y="0"/>
                </a:moveTo>
                <a:lnTo>
                  <a:pt x="2063500" y="0"/>
                </a:lnTo>
                <a:lnTo>
                  <a:pt x="2063500" y="1472823"/>
                </a:lnTo>
                <a:lnTo>
                  <a:pt x="0" y="1472823"/>
                </a:lnTo>
                <a:lnTo>
                  <a:pt x="0" y="0"/>
                </a:lnTo>
                <a:close/>
              </a:path>
            </a:pathLst>
          </a:custGeom>
          <a:blipFill>
            <a:blip r:embed="rId6"/>
            <a:stretch>
              <a:fillRect l="0" t="0" r="0" b="0"/>
            </a:stretch>
          </a:blipFill>
        </p:spPr>
      </p:sp>
      <p:sp>
        <p:nvSpPr>
          <p:cNvPr name="Freeform 6" id="6"/>
          <p:cNvSpPr/>
          <p:nvPr/>
        </p:nvSpPr>
        <p:spPr>
          <a:xfrm flipH="false" flipV="false" rot="0">
            <a:off x="488091" y="6213446"/>
            <a:ext cx="1985080" cy="1116607"/>
          </a:xfrm>
          <a:custGeom>
            <a:avLst/>
            <a:gdLst/>
            <a:ahLst/>
            <a:cxnLst/>
            <a:rect r="r" b="b" t="t" l="l"/>
            <a:pathLst>
              <a:path h="1116607" w="1985080">
                <a:moveTo>
                  <a:pt x="0" y="0"/>
                </a:moveTo>
                <a:lnTo>
                  <a:pt x="1985080" y="0"/>
                </a:lnTo>
                <a:lnTo>
                  <a:pt x="1985080" y="1116607"/>
                </a:lnTo>
                <a:lnTo>
                  <a:pt x="0" y="1116607"/>
                </a:lnTo>
                <a:lnTo>
                  <a:pt x="0" y="0"/>
                </a:lnTo>
                <a:close/>
              </a:path>
            </a:pathLst>
          </a:custGeom>
          <a:blipFill>
            <a:blip r:embed="rId7"/>
            <a:stretch>
              <a:fillRect l="0" t="0" r="0" b="0"/>
            </a:stretch>
          </a:blipFill>
        </p:spPr>
      </p:sp>
      <p:sp>
        <p:nvSpPr>
          <p:cNvPr name="Freeform 7" id="7"/>
          <p:cNvSpPr/>
          <p:nvPr/>
        </p:nvSpPr>
        <p:spPr>
          <a:xfrm flipH="false" flipV="false" rot="0">
            <a:off x="4717208" y="4047654"/>
            <a:ext cx="1002219" cy="1002219"/>
          </a:xfrm>
          <a:custGeom>
            <a:avLst/>
            <a:gdLst/>
            <a:ahLst/>
            <a:cxnLst/>
            <a:rect r="r" b="b" t="t" l="l"/>
            <a:pathLst>
              <a:path h="1002219" w="1002219">
                <a:moveTo>
                  <a:pt x="0" y="0"/>
                </a:moveTo>
                <a:lnTo>
                  <a:pt x="1002219" y="0"/>
                </a:lnTo>
                <a:lnTo>
                  <a:pt x="1002219" y="1002219"/>
                </a:lnTo>
                <a:lnTo>
                  <a:pt x="0" y="1002219"/>
                </a:lnTo>
                <a:lnTo>
                  <a:pt x="0" y="0"/>
                </a:lnTo>
                <a:close/>
              </a:path>
            </a:pathLst>
          </a:custGeom>
          <a:blipFill>
            <a:blip r:embed="rId8"/>
            <a:stretch>
              <a:fillRect l="0" t="0" r="0" b="0"/>
            </a:stretch>
          </a:blipFill>
        </p:spPr>
      </p:sp>
      <p:sp>
        <p:nvSpPr>
          <p:cNvPr name="Freeform 8" id="8"/>
          <p:cNvSpPr/>
          <p:nvPr/>
        </p:nvSpPr>
        <p:spPr>
          <a:xfrm flipH="false" flipV="false" rot="0">
            <a:off x="3027116" y="4361190"/>
            <a:ext cx="1115212" cy="1116607"/>
          </a:xfrm>
          <a:custGeom>
            <a:avLst/>
            <a:gdLst/>
            <a:ahLst/>
            <a:cxnLst/>
            <a:rect r="r" b="b" t="t" l="l"/>
            <a:pathLst>
              <a:path h="1116607" w="1115212">
                <a:moveTo>
                  <a:pt x="0" y="0"/>
                </a:moveTo>
                <a:lnTo>
                  <a:pt x="1115212" y="0"/>
                </a:lnTo>
                <a:lnTo>
                  <a:pt x="1115212" y="1116608"/>
                </a:lnTo>
                <a:lnTo>
                  <a:pt x="0" y="1116608"/>
                </a:lnTo>
                <a:lnTo>
                  <a:pt x="0" y="0"/>
                </a:lnTo>
                <a:close/>
              </a:path>
            </a:pathLst>
          </a:custGeom>
          <a:blipFill>
            <a:blip r:embed="rId9"/>
            <a:stretch>
              <a:fillRect l="0" t="0" r="0" b="0"/>
            </a:stretch>
          </a:blipFill>
        </p:spPr>
      </p:sp>
      <p:sp>
        <p:nvSpPr>
          <p:cNvPr name="Freeform 9" id="9"/>
          <p:cNvSpPr/>
          <p:nvPr/>
        </p:nvSpPr>
        <p:spPr>
          <a:xfrm flipH="false" flipV="false" rot="0">
            <a:off x="3803110" y="2198043"/>
            <a:ext cx="1123346" cy="1401936"/>
          </a:xfrm>
          <a:custGeom>
            <a:avLst/>
            <a:gdLst/>
            <a:ahLst/>
            <a:cxnLst/>
            <a:rect r="r" b="b" t="t" l="l"/>
            <a:pathLst>
              <a:path h="1401936" w="1123346">
                <a:moveTo>
                  <a:pt x="0" y="0"/>
                </a:moveTo>
                <a:lnTo>
                  <a:pt x="1123346" y="0"/>
                </a:lnTo>
                <a:lnTo>
                  <a:pt x="1123346" y="1401936"/>
                </a:lnTo>
                <a:lnTo>
                  <a:pt x="0" y="1401936"/>
                </a:lnTo>
                <a:lnTo>
                  <a:pt x="0" y="0"/>
                </a:lnTo>
                <a:close/>
              </a:path>
            </a:pathLst>
          </a:custGeom>
          <a:blipFill>
            <a:blip r:embed="rId10"/>
            <a:stretch>
              <a:fillRect l="0" t="0" r="0" b="0"/>
            </a:stretch>
          </a:blipFill>
        </p:spPr>
      </p:sp>
      <p:sp>
        <p:nvSpPr>
          <p:cNvPr name="Freeform 10" id="10"/>
          <p:cNvSpPr/>
          <p:nvPr/>
        </p:nvSpPr>
        <p:spPr>
          <a:xfrm flipH="false" flipV="false" rot="0">
            <a:off x="228944" y="4514908"/>
            <a:ext cx="2503374" cy="1308013"/>
          </a:xfrm>
          <a:custGeom>
            <a:avLst/>
            <a:gdLst/>
            <a:ahLst/>
            <a:cxnLst/>
            <a:rect r="r" b="b" t="t" l="l"/>
            <a:pathLst>
              <a:path h="1308013" w="2503374">
                <a:moveTo>
                  <a:pt x="0" y="0"/>
                </a:moveTo>
                <a:lnTo>
                  <a:pt x="2503374" y="0"/>
                </a:lnTo>
                <a:lnTo>
                  <a:pt x="2503374" y="1308013"/>
                </a:lnTo>
                <a:lnTo>
                  <a:pt x="0" y="1308013"/>
                </a:lnTo>
                <a:lnTo>
                  <a:pt x="0" y="0"/>
                </a:lnTo>
                <a:close/>
              </a:path>
            </a:pathLst>
          </a:custGeom>
          <a:blipFill>
            <a:blip r:embed="rId11"/>
            <a:stretch>
              <a:fillRect l="0" t="0" r="0" b="0"/>
            </a:stretch>
          </a:blipFill>
        </p:spPr>
      </p:sp>
      <p:sp>
        <p:nvSpPr>
          <p:cNvPr name="Freeform 11" id="11"/>
          <p:cNvSpPr/>
          <p:nvPr/>
        </p:nvSpPr>
        <p:spPr>
          <a:xfrm flipH="false" flipV="false" rot="0">
            <a:off x="2895042" y="6147974"/>
            <a:ext cx="2494570" cy="995025"/>
          </a:xfrm>
          <a:custGeom>
            <a:avLst/>
            <a:gdLst/>
            <a:ahLst/>
            <a:cxnLst/>
            <a:rect r="r" b="b" t="t" l="l"/>
            <a:pathLst>
              <a:path h="995025" w="2494570">
                <a:moveTo>
                  <a:pt x="0" y="0"/>
                </a:moveTo>
                <a:lnTo>
                  <a:pt x="2494571" y="0"/>
                </a:lnTo>
                <a:lnTo>
                  <a:pt x="2494571" y="995025"/>
                </a:lnTo>
                <a:lnTo>
                  <a:pt x="0" y="995025"/>
                </a:lnTo>
                <a:lnTo>
                  <a:pt x="0" y="0"/>
                </a:lnTo>
                <a:close/>
              </a:path>
            </a:pathLst>
          </a:custGeom>
          <a:blipFill>
            <a:blip r:embed="rId12"/>
            <a:stretch>
              <a:fillRect l="0" t="0" r="0" b="0"/>
            </a:stretch>
          </a:blipFill>
        </p:spPr>
      </p:sp>
      <p:sp>
        <p:nvSpPr>
          <p:cNvPr name="AutoShape 12" id="12"/>
          <p:cNvSpPr/>
          <p:nvPr/>
        </p:nvSpPr>
        <p:spPr>
          <a:xfrm flipV="true">
            <a:off x="5918480" y="1028700"/>
            <a:ext cx="0" cy="8431400"/>
          </a:xfrm>
          <a:prstGeom prst="line">
            <a:avLst/>
          </a:prstGeom>
          <a:ln cap="flat" w="38100">
            <a:solidFill>
              <a:srgbClr val="000000"/>
            </a:solidFill>
            <a:prstDash val="solid"/>
            <a:headEnd type="none" len="sm" w="sm"/>
            <a:tailEnd type="none" len="sm" w="sm"/>
          </a:ln>
        </p:spPr>
      </p:sp>
      <p:sp>
        <p:nvSpPr>
          <p:cNvPr name="AutoShape 13" id="13"/>
          <p:cNvSpPr/>
          <p:nvPr/>
        </p:nvSpPr>
        <p:spPr>
          <a:xfrm flipH="true">
            <a:off x="4838927" y="9441050"/>
            <a:ext cx="1079552" cy="19050"/>
          </a:xfrm>
          <a:prstGeom prst="line">
            <a:avLst/>
          </a:prstGeom>
          <a:ln cap="flat" w="38100">
            <a:solidFill>
              <a:srgbClr val="000000"/>
            </a:solidFill>
            <a:prstDash val="solid"/>
            <a:headEnd type="none" len="sm" w="sm"/>
            <a:tailEnd type="none" len="sm" w="sm"/>
          </a:ln>
        </p:spPr>
      </p:sp>
      <p:sp>
        <p:nvSpPr>
          <p:cNvPr name="AutoShape 14" id="14"/>
          <p:cNvSpPr/>
          <p:nvPr/>
        </p:nvSpPr>
        <p:spPr>
          <a:xfrm flipH="true">
            <a:off x="4849837" y="1019175"/>
            <a:ext cx="1079552" cy="19050"/>
          </a:xfrm>
          <a:prstGeom prst="line">
            <a:avLst/>
          </a:prstGeom>
          <a:ln cap="flat" w="38100">
            <a:solidFill>
              <a:srgbClr val="000000"/>
            </a:solidFill>
            <a:prstDash val="solid"/>
            <a:headEnd type="none" len="sm" w="sm"/>
            <a:tailEnd type="none" len="sm" w="sm"/>
          </a:ln>
        </p:spPr>
      </p:sp>
      <p:sp>
        <p:nvSpPr>
          <p:cNvPr name="AutoShape 15" id="15"/>
          <p:cNvSpPr/>
          <p:nvPr/>
        </p:nvSpPr>
        <p:spPr>
          <a:xfrm flipV="true">
            <a:off x="16267972" y="4567813"/>
            <a:ext cx="3243805" cy="0"/>
          </a:xfrm>
          <a:prstGeom prst="line">
            <a:avLst/>
          </a:prstGeom>
          <a:ln cap="flat" w="38100">
            <a:solidFill>
              <a:srgbClr val="000000"/>
            </a:solidFill>
            <a:prstDash val="solid"/>
            <a:headEnd type="arrow" len="sm" w="med"/>
            <a:tailEnd type="arrow" len="sm" w="med"/>
          </a:ln>
        </p:spPr>
      </p:sp>
      <p:sp>
        <p:nvSpPr>
          <p:cNvPr name="Freeform 16" id="16"/>
          <p:cNvSpPr/>
          <p:nvPr/>
        </p:nvSpPr>
        <p:spPr>
          <a:xfrm flipH="false" flipV="false" rot="0">
            <a:off x="13636756" y="3904998"/>
            <a:ext cx="2195661" cy="1325630"/>
          </a:xfrm>
          <a:custGeom>
            <a:avLst/>
            <a:gdLst/>
            <a:ahLst/>
            <a:cxnLst/>
            <a:rect r="r" b="b" t="t" l="l"/>
            <a:pathLst>
              <a:path h="1325630" w="2195661">
                <a:moveTo>
                  <a:pt x="0" y="0"/>
                </a:moveTo>
                <a:lnTo>
                  <a:pt x="2195661" y="0"/>
                </a:lnTo>
                <a:lnTo>
                  <a:pt x="2195661" y="1325631"/>
                </a:lnTo>
                <a:lnTo>
                  <a:pt x="0" y="132563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7" id="17"/>
          <p:cNvSpPr/>
          <p:nvPr/>
        </p:nvSpPr>
        <p:spPr>
          <a:xfrm flipH="false" flipV="false" rot="0">
            <a:off x="8321244" y="2049715"/>
            <a:ext cx="1645512" cy="1698593"/>
          </a:xfrm>
          <a:custGeom>
            <a:avLst/>
            <a:gdLst/>
            <a:ahLst/>
            <a:cxnLst/>
            <a:rect r="r" b="b" t="t" l="l"/>
            <a:pathLst>
              <a:path h="1698593" w="1645512">
                <a:moveTo>
                  <a:pt x="0" y="0"/>
                </a:moveTo>
                <a:lnTo>
                  <a:pt x="1645512" y="0"/>
                </a:lnTo>
                <a:lnTo>
                  <a:pt x="1645512" y="1698592"/>
                </a:lnTo>
                <a:lnTo>
                  <a:pt x="0" y="1698592"/>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8" id="18"/>
          <p:cNvSpPr/>
          <p:nvPr/>
        </p:nvSpPr>
        <p:spPr>
          <a:xfrm flipH="false" flipV="false" rot="0">
            <a:off x="8367693" y="4631686"/>
            <a:ext cx="1552614" cy="1692222"/>
          </a:xfrm>
          <a:custGeom>
            <a:avLst/>
            <a:gdLst/>
            <a:ahLst/>
            <a:cxnLst/>
            <a:rect r="r" b="b" t="t" l="l"/>
            <a:pathLst>
              <a:path h="1692222" w="1552614">
                <a:moveTo>
                  <a:pt x="0" y="0"/>
                </a:moveTo>
                <a:lnTo>
                  <a:pt x="1552614" y="0"/>
                </a:lnTo>
                <a:lnTo>
                  <a:pt x="1552614" y="1692223"/>
                </a:lnTo>
                <a:lnTo>
                  <a:pt x="0" y="169222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9" id="19"/>
          <p:cNvSpPr txBox="true"/>
          <p:nvPr/>
        </p:nvSpPr>
        <p:spPr>
          <a:xfrm rot="0">
            <a:off x="2195170" y="157480"/>
            <a:ext cx="1745159" cy="547370"/>
          </a:xfrm>
          <a:prstGeom prst="rect">
            <a:avLst/>
          </a:prstGeom>
        </p:spPr>
        <p:txBody>
          <a:bodyPr anchor="t" rtlCol="false" tIns="0" lIns="0" bIns="0" rIns="0">
            <a:spAutoFit/>
          </a:bodyPr>
          <a:lstStyle/>
          <a:p>
            <a:pPr algn="ctr">
              <a:lnSpc>
                <a:spcPts val="4480"/>
              </a:lnSpc>
            </a:pPr>
            <a:r>
              <a:rPr lang="en-US" sz="3200" b="true">
                <a:solidFill>
                  <a:srgbClr val="000000"/>
                </a:solidFill>
                <a:latin typeface="Lato Bold"/>
                <a:ea typeface="Lato Bold"/>
                <a:cs typeface="Lato Bold"/>
                <a:sym typeface="Lato Bold"/>
              </a:rPr>
              <a:t>Extracted</a:t>
            </a:r>
          </a:p>
        </p:txBody>
      </p:sp>
      <p:sp>
        <p:nvSpPr>
          <p:cNvPr name="AutoShape 20" id="20"/>
          <p:cNvSpPr/>
          <p:nvPr/>
        </p:nvSpPr>
        <p:spPr>
          <a:xfrm>
            <a:off x="5929389" y="4650736"/>
            <a:ext cx="1619734" cy="0"/>
          </a:xfrm>
          <a:prstGeom prst="line">
            <a:avLst/>
          </a:prstGeom>
          <a:ln cap="flat" w="38100">
            <a:solidFill>
              <a:srgbClr val="000000"/>
            </a:solidFill>
            <a:prstDash val="solid"/>
            <a:headEnd type="none" len="sm" w="sm"/>
            <a:tailEnd type="triangle" len="med" w="lg"/>
          </a:ln>
        </p:spPr>
      </p:sp>
      <p:sp>
        <p:nvSpPr>
          <p:cNvPr name="AutoShape 21" id="21"/>
          <p:cNvSpPr/>
          <p:nvPr/>
        </p:nvSpPr>
        <p:spPr>
          <a:xfrm>
            <a:off x="10477220" y="4586863"/>
            <a:ext cx="2607086" cy="0"/>
          </a:xfrm>
          <a:prstGeom prst="line">
            <a:avLst/>
          </a:prstGeom>
          <a:ln cap="flat" w="38100">
            <a:solidFill>
              <a:srgbClr val="000000"/>
            </a:solidFill>
            <a:prstDash val="solid"/>
            <a:headEnd type="none" len="sm" w="sm"/>
            <a:tailEnd type="triangle" len="med" w="lg"/>
          </a:ln>
        </p:spPr>
      </p:sp>
      <p:sp>
        <p:nvSpPr>
          <p:cNvPr name="TextBox 22" id="22"/>
          <p:cNvSpPr txBox="true"/>
          <p:nvPr/>
        </p:nvSpPr>
        <p:spPr>
          <a:xfrm rot="0">
            <a:off x="8004572" y="157480"/>
            <a:ext cx="2278856" cy="547370"/>
          </a:xfrm>
          <a:prstGeom prst="rect">
            <a:avLst/>
          </a:prstGeom>
        </p:spPr>
        <p:txBody>
          <a:bodyPr anchor="t" rtlCol="false" tIns="0" lIns="0" bIns="0" rIns="0">
            <a:spAutoFit/>
          </a:bodyPr>
          <a:lstStyle/>
          <a:p>
            <a:pPr algn="ctr">
              <a:lnSpc>
                <a:spcPts val="4480"/>
              </a:lnSpc>
            </a:pPr>
            <a:r>
              <a:rPr lang="en-US" sz="3200" b="true">
                <a:solidFill>
                  <a:srgbClr val="000000"/>
                </a:solidFill>
                <a:latin typeface="Lato Bold"/>
                <a:ea typeface="Lato Bold"/>
                <a:cs typeface="Lato Bold"/>
                <a:sym typeface="Lato Bold"/>
              </a:rPr>
              <a:t>Transformed</a:t>
            </a:r>
          </a:p>
        </p:txBody>
      </p:sp>
      <p:sp>
        <p:nvSpPr>
          <p:cNvPr name="TextBox 23" id="23"/>
          <p:cNvSpPr txBox="true"/>
          <p:nvPr/>
        </p:nvSpPr>
        <p:spPr>
          <a:xfrm rot="0">
            <a:off x="13732924" y="157480"/>
            <a:ext cx="1318468" cy="547370"/>
          </a:xfrm>
          <a:prstGeom prst="rect">
            <a:avLst/>
          </a:prstGeom>
        </p:spPr>
        <p:txBody>
          <a:bodyPr anchor="t" rtlCol="false" tIns="0" lIns="0" bIns="0" rIns="0">
            <a:spAutoFit/>
          </a:bodyPr>
          <a:lstStyle/>
          <a:p>
            <a:pPr algn="ctr">
              <a:lnSpc>
                <a:spcPts val="4480"/>
              </a:lnSpc>
            </a:pPr>
            <a:r>
              <a:rPr lang="en-US" sz="3200" b="true">
                <a:solidFill>
                  <a:srgbClr val="000000"/>
                </a:solidFill>
                <a:latin typeface="Lato Bold"/>
                <a:ea typeface="Lato Bold"/>
                <a:cs typeface="Lato Bold"/>
                <a:sym typeface="Lato Bold"/>
              </a:rPr>
              <a:t>Loaded</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Why Use ETL?</a:t>
            </a:r>
          </a:p>
        </p:txBody>
      </p:sp>
      <p:grpSp>
        <p:nvGrpSpPr>
          <p:cNvPr name="Group 3" id="3"/>
          <p:cNvGrpSpPr/>
          <p:nvPr/>
        </p:nvGrpSpPr>
        <p:grpSpPr>
          <a:xfrm rot="0">
            <a:off x="9144000" y="0"/>
            <a:ext cx="9144000" cy="10287000"/>
            <a:chOff x="0" y="0"/>
            <a:chExt cx="12192000" cy="13716000"/>
          </a:xfrm>
        </p:grpSpPr>
        <p:pic>
          <p:nvPicPr>
            <p:cNvPr name="Picture 4" id="4"/>
            <p:cNvPicPr>
              <a:picLocks noChangeAspect="true"/>
            </p:cNvPicPr>
            <p:nvPr/>
          </p:nvPicPr>
          <p:blipFill>
            <a:blip r:embed="rId3"/>
            <a:srcRect l="16666" t="0" r="16666" b="0"/>
            <a:stretch>
              <a:fillRect/>
            </a:stretch>
          </p:blipFill>
          <p:spPr>
            <a:xfrm flipH="false" flipV="false">
              <a:off x="0" y="0"/>
              <a:ext cx="12192000" cy="13716000"/>
            </a:xfrm>
            <a:prstGeom prst="rect">
              <a:avLst/>
            </a:prstGeom>
          </p:spPr>
        </p:pic>
      </p:grpSp>
      <p:sp>
        <p:nvSpPr>
          <p:cNvPr name="TextBox 5" id="5"/>
          <p:cNvSpPr txBox="true"/>
          <p:nvPr/>
        </p:nvSpPr>
        <p:spPr>
          <a:xfrm rot="0">
            <a:off x="1028700" y="3147972"/>
            <a:ext cx="7692689" cy="492893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Raw data is often:</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 In</a:t>
            </a:r>
            <a:r>
              <a:rPr lang="en-US" sz="2631">
                <a:solidFill>
                  <a:srgbClr val="FFFFFF"/>
                </a:solidFill>
                <a:latin typeface="Open Sans"/>
                <a:ea typeface="Open Sans"/>
                <a:cs typeface="Open Sans"/>
                <a:sym typeface="Open Sans"/>
              </a:rPr>
              <a:t>consistent</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 Duplicated</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 In different formats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 Spread across multiple systems</a:t>
            </a:r>
          </a:p>
          <a:p>
            <a:pPr algn="l">
              <a:lnSpc>
                <a:spcPts val="3947"/>
              </a:lnSpc>
            </a:pPr>
          </a:p>
          <a:p>
            <a:pPr algn="l">
              <a:lnSpc>
                <a:spcPts val="3947"/>
              </a:lnSpc>
            </a:pPr>
            <a:r>
              <a:rPr lang="en-US" sz="2631">
                <a:solidFill>
                  <a:srgbClr val="FFFFFF"/>
                </a:solidFill>
                <a:latin typeface="Open Sans"/>
                <a:ea typeface="Open Sans"/>
                <a:cs typeface="Open Sans"/>
                <a:sym typeface="Open Sans"/>
              </a:rPr>
              <a:t>ETL cleans, standardises, and combines the data so it can be trusted and used effectively.</a:t>
            </a:r>
          </a:p>
          <a:p>
            <a:pPr algn="l">
              <a:lnSpc>
                <a:spcPts val="3947"/>
              </a:lnSpc>
            </a:pPr>
          </a:p>
          <a:p>
            <a:pPr algn="l">
              <a:lnSpc>
                <a:spcPts val="3947"/>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91669" y="2260694"/>
            <a:ext cx="3032370" cy="1705708"/>
          </a:xfrm>
          <a:custGeom>
            <a:avLst/>
            <a:gdLst/>
            <a:ahLst/>
            <a:cxnLst/>
            <a:rect r="r" b="b" t="t" l="l"/>
            <a:pathLst>
              <a:path h="1705708" w="3032370">
                <a:moveTo>
                  <a:pt x="0" y="0"/>
                </a:moveTo>
                <a:lnTo>
                  <a:pt x="3032370" y="0"/>
                </a:lnTo>
                <a:lnTo>
                  <a:pt x="3032370" y="1705709"/>
                </a:lnTo>
                <a:lnTo>
                  <a:pt x="0" y="1705709"/>
                </a:lnTo>
                <a:lnTo>
                  <a:pt x="0" y="0"/>
                </a:lnTo>
                <a:close/>
              </a:path>
            </a:pathLst>
          </a:custGeom>
          <a:blipFill>
            <a:blip r:embed="rId3"/>
            <a:stretch>
              <a:fillRect l="0" t="0" r="0" b="0"/>
            </a:stretch>
          </a:blipFill>
        </p:spPr>
      </p:sp>
      <p:sp>
        <p:nvSpPr>
          <p:cNvPr name="Freeform 3" id="3"/>
          <p:cNvSpPr/>
          <p:nvPr/>
        </p:nvSpPr>
        <p:spPr>
          <a:xfrm flipH="false" flipV="false" rot="0">
            <a:off x="488091" y="7790594"/>
            <a:ext cx="1707079" cy="1707079"/>
          </a:xfrm>
          <a:custGeom>
            <a:avLst/>
            <a:gdLst/>
            <a:ahLst/>
            <a:cxnLst/>
            <a:rect r="r" b="b" t="t" l="l"/>
            <a:pathLst>
              <a:path h="1707079" w="1707079">
                <a:moveTo>
                  <a:pt x="0" y="0"/>
                </a:moveTo>
                <a:lnTo>
                  <a:pt x="1707079" y="0"/>
                </a:lnTo>
                <a:lnTo>
                  <a:pt x="1707079" y="1707079"/>
                </a:lnTo>
                <a:lnTo>
                  <a:pt x="0" y="1707079"/>
                </a:lnTo>
                <a:lnTo>
                  <a:pt x="0" y="0"/>
                </a:lnTo>
                <a:close/>
              </a:path>
            </a:pathLst>
          </a:custGeom>
          <a:blipFill>
            <a:blip r:embed="rId4"/>
            <a:stretch>
              <a:fillRect l="0" t="0" r="0" b="0"/>
            </a:stretch>
          </a:blipFill>
        </p:spPr>
      </p:sp>
      <p:sp>
        <p:nvSpPr>
          <p:cNvPr name="Freeform 4" id="4"/>
          <p:cNvSpPr/>
          <p:nvPr/>
        </p:nvSpPr>
        <p:spPr>
          <a:xfrm flipH="false" flipV="false" rot="0">
            <a:off x="500040" y="1028700"/>
            <a:ext cx="4464556" cy="1188688"/>
          </a:xfrm>
          <a:custGeom>
            <a:avLst/>
            <a:gdLst/>
            <a:ahLst/>
            <a:cxnLst/>
            <a:rect r="r" b="b" t="t" l="l"/>
            <a:pathLst>
              <a:path h="1188688" w="4464556">
                <a:moveTo>
                  <a:pt x="0" y="0"/>
                </a:moveTo>
                <a:lnTo>
                  <a:pt x="4464556" y="0"/>
                </a:lnTo>
                <a:lnTo>
                  <a:pt x="4464556" y="1188688"/>
                </a:lnTo>
                <a:lnTo>
                  <a:pt x="0" y="1188688"/>
                </a:lnTo>
                <a:lnTo>
                  <a:pt x="0" y="0"/>
                </a:lnTo>
                <a:close/>
              </a:path>
            </a:pathLst>
          </a:custGeom>
          <a:blipFill>
            <a:blip r:embed="rId5"/>
            <a:stretch>
              <a:fillRect l="0" t="0" r="0" b="0"/>
            </a:stretch>
          </a:blipFill>
        </p:spPr>
      </p:sp>
      <p:sp>
        <p:nvSpPr>
          <p:cNvPr name="Freeform 5" id="5"/>
          <p:cNvSpPr/>
          <p:nvPr/>
        </p:nvSpPr>
        <p:spPr>
          <a:xfrm flipH="false" flipV="false" rot="0">
            <a:off x="2775427" y="7589342"/>
            <a:ext cx="2063500" cy="1472823"/>
          </a:xfrm>
          <a:custGeom>
            <a:avLst/>
            <a:gdLst/>
            <a:ahLst/>
            <a:cxnLst/>
            <a:rect r="r" b="b" t="t" l="l"/>
            <a:pathLst>
              <a:path h="1472823" w="2063500">
                <a:moveTo>
                  <a:pt x="0" y="0"/>
                </a:moveTo>
                <a:lnTo>
                  <a:pt x="2063500" y="0"/>
                </a:lnTo>
                <a:lnTo>
                  <a:pt x="2063500" y="1472823"/>
                </a:lnTo>
                <a:lnTo>
                  <a:pt x="0" y="1472823"/>
                </a:lnTo>
                <a:lnTo>
                  <a:pt x="0" y="0"/>
                </a:lnTo>
                <a:close/>
              </a:path>
            </a:pathLst>
          </a:custGeom>
          <a:blipFill>
            <a:blip r:embed="rId6"/>
            <a:stretch>
              <a:fillRect l="0" t="0" r="0" b="0"/>
            </a:stretch>
          </a:blipFill>
        </p:spPr>
      </p:sp>
      <p:sp>
        <p:nvSpPr>
          <p:cNvPr name="Freeform 6" id="6"/>
          <p:cNvSpPr/>
          <p:nvPr/>
        </p:nvSpPr>
        <p:spPr>
          <a:xfrm flipH="false" flipV="false" rot="0">
            <a:off x="488091" y="6213446"/>
            <a:ext cx="1985080" cy="1116607"/>
          </a:xfrm>
          <a:custGeom>
            <a:avLst/>
            <a:gdLst/>
            <a:ahLst/>
            <a:cxnLst/>
            <a:rect r="r" b="b" t="t" l="l"/>
            <a:pathLst>
              <a:path h="1116607" w="1985080">
                <a:moveTo>
                  <a:pt x="0" y="0"/>
                </a:moveTo>
                <a:lnTo>
                  <a:pt x="1985080" y="0"/>
                </a:lnTo>
                <a:lnTo>
                  <a:pt x="1985080" y="1116607"/>
                </a:lnTo>
                <a:lnTo>
                  <a:pt x="0" y="1116607"/>
                </a:lnTo>
                <a:lnTo>
                  <a:pt x="0" y="0"/>
                </a:lnTo>
                <a:close/>
              </a:path>
            </a:pathLst>
          </a:custGeom>
          <a:blipFill>
            <a:blip r:embed="rId7"/>
            <a:stretch>
              <a:fillRect l="0" t="0" r="0" b="0"/>
            </a:stretch>
          </a:blipFill>
        </p:spPr>
      </p:sp>
      <p:sp>
        <p:nvSpPr>
          <p:cNvPr name="Freeform 7" id="7"/>
          <p:cNvSpPr/>
          <p:nvPr/>
        </p:nvSpPr>
        <p:spPr>
          <a:xfrm flipH="false" flipV="false" rot="0">
            <a:off x="4717208" y="4047654"/>
            <a:ext cx="1002219" cy="1002219"/>
          </a:xfrm>
          <a:custGeom>
            <a:avLst/>
            <a:gdLst/>
            <a:ahLst/>
            <a:cxnLst/>
            <a:rect r="r" b="b" t="t" l="l"/>
            <a:pathLst>
              <a:path h="1002219" w="1002219">
                <a:moveTo>
                  <a:pt x="0" y="0"/>
                </a:moveTo>
                <a:lnTo>
                  <a:pt x="1002219" y="0"/>
                </a:lnTo>
                <a:lnTo>
                  <a:pt x="1002219" y="1002219"/>
                </a:lnTo>
                <a:lnTo>
                  <a:pt x="0" y="1002219"/>
                </a:lnTo>
                <a:lnTo>
                  <a:pt x="0" y="0"/>
                </a:lnTo>
                <a:close/>
              </a:path>
            </a:pathLst>
          </a:custGeom>
          <a:blipFill>
            <a:blip r:embed="rId8"/>
            <a:stretch>
              <a:fillRect l="0" t="0" r="0" b="0"/>
            </a:stretch>
          </a:blipFill>
        </p:spPr>
      </p:sp>
      <p:sp>
        <p:nvSpPr>
          <p:cNvPr name="Freeform 8" id="8"/>
          <p:cNvSpPr/>
          <p:nvPr/>
        </p:nvSpPr>
        <p:spPr>
          <a:xfrm flipH="false" flipV="false" rot="0">
            <a:off x="3027116" y="4361190"/>
            <a:ext cx="1115212" cy="1116607"/>
          </a:xfrm>
          <a:custGeom>
            <a:avLst/>
            <a:gdLst/>
            <a:ahLst/>
            <a:cxnLst/>
            <a:rect r="r" b="b" t="t" l="l"/>
            <a:pathLst>
              <a:path h="1116607" w="1115212">
                <a:moveTo>
                  <a:pt x="0" y="0"/>
                </a:moveTo>
                <a:lnTo>
                  <a:pt x="1115212" y="0"/>
                </a:lnTo>
                <a:lnTo>
                  <a:pt x="1115212" y="1116608"/>
                </a:lnTo>
                <a:lnTo>
                  <a:pt x="0" y="1116608"/>
                </a:lnTo>
                <a:lnTo>
                  <a:pt x="0" y="0"/>
                </a:lnTo>
                <a:close/>
              </a:path>
            </a:pathLst>
          </a:custGeom>
          <a:blipFill>
            <a:blip r:embed="rId9"/>
            <a:stretch>
              <a:fillRect l="0" t="0" r="0" b="0"/>
            </a:stretch>
          </a:blipFill>
        </p:spPr>
      </p:sp>
      <p:sp>
        <p:nvSpPr>
          <p:cNvPr name="Freeform 9" id="9"/>
          <p:cNvSpPr/>
          <p:nvPr/>
        </p:nvSpPr>
        <p:spPr>
          <a:xfrm flipH="false" flipV="false" rot="0">
            <a:off x="3803110" y="2198043"/>
            <a:ext cx="1123346" cy="1401936"/>
          </a:xfrm>
          <a:custGeom>
            <a:avLst/>
            <a:gdLst/>
            <a:ahLst/>
            <a:cxnLst/>
            <a:rect r="r" b="b" t="t" l="l"/>
            <a:pathLst>
              <a:path h="1401936" w="1123346">
                <a:moveTo>
                  <a:pt x="0" y="0"/>
                </a:moveTo>
                <a:lnTo>
                  <a:pt x="1123346" y="0"/>
                </a:lnTo>
                <a:lnTo>
                  <a:pt x="1123346" y="1401936"/>
                </a:lnTo>
                <a:lnTo>
                  <a:pt x="0" y="1401936"/>
                </a:lnTo>
                <a:lnTo>
                  <a:pt x="0" y="0"/>
                </a:lnTo>
                <a:close/>
              </a:path>
            </a:pathLst>
          </a:custGeom>
          <a:blipFill>
            <a:blip r:embed="rId10"/>
            <a:stretch>
              <a:fillRect l="0" t="0" r="0" b="0"/>
            </a:stretch>
          </a:blipFill>
        </p:spPr>
      </p:sp>
      <p:sp>
        <p:nvSpPr>
          <p:cNvPr name="Freeform 10" id="10"/>
          <p:cNvSpPr/>
          <p:nvPr/>
        </p:nvSpPr>
        <p:spPr>
          <a:xfrm flipH="false" flipV="false" rot="0">
            <a:off x="228944" y="4514908"/>
            <a:ext cx="2503374" cy="1308013"/>
          </a:xfrm>
          <a:custGeom>
            <a:avLst/>
            <a:gdLst/>
            <a:ahLst/>
            <a:cxnLst/>
            <a:rect r="r" b="b" t="t" l="l"/>
            <a:pathLst>
              <a:path h="1308013" w="2503374">
                <a:moveTo>
                  <a:pt x="0" y="0"/>
                </a:moveTo>
                <a:lnTo>
                  <a:pt x="2503374" y="0"/>
                </a:lnTo>
                <a:lnTo>
                  <a:pt x="2503374" y="1308013"/>
                </a:lnTo>
                <a:lnTo>
                  <a:pt x="0" y="1308013"/>
                </a:lnTo>
                <a:lnTo>
                  <a:pt x="0" y="0"/>
                </a:lnTo>
                <a:close/>
              </a:path>
            </a:pathLst>
          </a:custGeom>
          <a:blipFill>
            <a:blip r:embed="rId11"/>
            <a:stretch>
              <a:fillRect l="0" t="0" r="0" b="0"/>
            </a:stretch>
          </a:blipFill>
        </p:spPr>
      </p:sp>
      <p:sp>
        <p:nvSpPr>
          <p:cNvPr name="Freeform 11" id="11"/>
          <p:cNvSpPr/>
          <p:nvPr/>
        </p:nvSpPr>
        <p:spPr>
          <a:xfrm flipH="false" flipV="false" rot="0">
            <a:off x="2895042" y="6147974"/>
            <a:ext cx="2494570" cy="995025"/>
          </a:xfrm>
          <a:custGeom>
            <a:avLst/>
            <a:gdLst/>
            <a:ahLst/>
            <a:cxnLst/>
            <a:rect r="r" b="b" t="t" l="l"/>
            <a:pathLst>
              <a:path h="995025" w="2494570">
                <a:moveTo>
                  <a:pt x="0" y="0"/>
                </a:moveTo>
                <a:lnTo>
                  <a:pt x="2494571" y="0"/>
                </a:lnTo>
                <a:lnTo>
                  <a:pt x="2494571" y="995025"/>
                </a:lnTo>
                <a:lnTo>
                  <a:pt x="0" y="995025"/>
                </a:lnTo>
                <a:lnTo>
                  <a:pt x="0" y="0"/>
                </a:lnTo>
                <a:close/>
              </a:path>
            </a:pathLst>
          </a:custGeom>
          <a:blipFill>
            <a:blip r:embed="rId12"/>
            <a:stretch>
              <a:fillRect l="0" t="0" r="0" b="0"/>
            </a:stretch>
          </a:blipFill>
        </p:spPr>
      </p:sp>
      <p:sp>
        <p:nvSpPr>
          <p:cNvPr name="AutoShape 12" id="12"/>
          <p:cNvSpPr/>
          <p:nvPr/>
        </p:nvSpPr>
        <p:spPr>
          <a:xfrm flipV="true">
            <a:off x="5918480" y="1028700"/>
            <a:ext cx="0" cy="8431400"/>
          </a:xfrm>
          <a:prstGeom prst="line">
            <a:avLst/>
          </a:prstGeom>
          <a:ln cap="flat" w="38100">
            <a:solidFill>
              <a:srgbClr val="000000"/>
            </a:solidFill>
            <a:prstDash val="solid"/>
            <a:headEnd type="none" len="sm" w="sm"/>
            <a:tailEnd type="none" len="sm" w="sm"/>
          </a:ln>
        </p:spPr>
      </p:sp>
      <p:sp>
        <p:nvSpPr>
          <p:cNvPr name="AutoShape 13" id="13"/>
          <p:cNvSpPr/>
          <p:nvPr/>
        </p:nvSpPr>
        <p:spPr>
          <a:xfrm flipH="true">
            <a:off x="4838927" y="9441050"/>
            <a:ext cx="1079552" cy="19050"/>
          </a:xfrm>
          <a:prstGeom prst="line">
            <a:avLst/>
          </a:prstGeom>
          <a:ln cap="flat" w="38100">
            <a:solidFill>
              <a:srgbClr val="000000"/>
            </a:solidFill>
            <a:prstDash val="solid"/>
            <a:headEnd type="none" len="sm" w="sm"/>
            <a:tailEnd type="none" len="sm" w="sm"/>
          </a:ln>
        </p:spPr>
      </p:sp>
      <p:sp>
        <p:nvSpPr>
          <p:cNvPr name="AutoShape 14" id="14"/>
          <p:cNvSpPr/>
          <p:nvPr/>
        </p:nvSpPr>
        <p:spPr>
          <a:xfrm flipH="true">
            <a:off x="4849837" y="1019175"/>
            <a:ext cx="1079552" cy="19050"/>
          </a:xfrm>
          <a:prstGeom prst="line">
            <a:avLst/>
          </a:prstGeom>
          <a:ln cap="flat" w="38100">
            <a:solidFill>
              <a:srgbClr val="000000"/>
            </a:solidFill>
            <a:prstDash val="solid"/>
            <a:headEnd type="none" len="sm" w="sm"/>
            <a:tailEnd type="none" len="sm" w="sm"/>
          </a:ln>
        </p:spPr>
      </p:sp>
      <p:sp>
        <p:nvSpPr>
          <p:cNvPr name="Freeform 15" id="15"/>
          <p:cNvSpPr/>
          <p:nvPr/>
        </p:nvSpPr>
        <p:spPr>
          <a:xfrm flipH="false" flipV="false" rot="0">
            <a:off x="11054560" y="3885948"/>
            <a:ext cx="2195661" cy="1325630"/>
          </a:xfrm>
          <a:custGeom>
            <a:avLst/>
            <a:gdLst/>
            <a:ahLst/>
            <a:cxnLst/>
            <a:rect r="r" b="b" t="t" l="l"/>
            <a:pathLst>
              <a:path h="1325630" w="2195661">
                <a:moveTo>
                  <a:pt x="0" y="0"/>
                </a:moveTo>
                <a:lnTo>
                  <a:pt x="2195661" y="0"/>
                </a:lnTo>
                <a:lnTo>
                  <a:pt x="2195661" y="1325631"/>
                </a:lnTo>
                <a:lnTo>
                  <a:pt x="0" y="132563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6" id="16"/>
          <p:cNvSpPr/>
          <p:nvPr/>
        </p:nvSpPr>
        <p:spPr>
          <a:xfrm flipH="false" flipV="false" rot="0">
            <a:off x="7682952" y="2049715"/>
            <a:ext cx="1645512" cy="1698593"/>
          </a:xfrm>
          <a:custGeom>
            <a:avLst/>
            <a:gdLst/>
            <a:ahLst/>
            <a:cxnLst/>
            <a:rect r="r" b="b" t="t" l="l"/>
            <a:pathLst>
              <a:path h="1698593" w="1645512">
                <a:moveTo>
                  <a:pt x="0" y="0"/>
                </a:moveTo>
                <a:lnTo>
                  <a:pt x="1645512" y="0"/>
                </a:lnTo>
                <a:lnTo>
                  <a:pt x="1645512" y="1698592"/>
                </a:lnTo>
                <a:lnTo>
                  <a:pt x="0" y="1698592"/>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7" id="17"/>
          <p:cNvSpPr/>
          <p:nvPr/>
        </p:nvSpPr>
        <p:spPr>
          <a:xfrm flipH="false" flipV="false" rot="0">
            <a:off x="7729401" y="4631686"/>
            <a:ext cx="1552614" cy="1692222"/>
          </a:xfrm>
          <a:custGeom>
            <a:avLst/>
            <a:gdLst/>
            <a:ahLst/>
            <a:cxnLst/>
            <a:rect r="r" b="b" t="t" l="l"/>
            <a:pathLst>
              <a:path h="1692222" w="1552614">
                <a:moveTo>
                  <a:pt x="0" y="0"/>
                </a:moveTo>
                <a:lnTo>
                  <a:pt x="1552614" y="0"/>
                </a:lnTo>
                <a:lnTo>
                  <a:pt x="1552614" y="1692223"/>
                </a:lnTo>
                <a:lnTo>
                  <a:pt x="0" y="169222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8" id="18"/>
          <p:cNvSpPr txBox="true"/>
          <p:nvPr/>
        </p:nvSpPr>
        <p:spPr>
          <a:xfrm rot="0">
            <a:off x="2195170" y="157480"/>
            <a:ext cx="1745159" cy="547370"/>
          </a:xfrm>
          <a:prstGeom prst="rect">
            <a:avLst/>
          </a:prstGeom>
        </p:spPr>
        <p:txBody>
          <a:bodyPr anchor="t" rtlCol="false" tIns="0" lIns="0" bIns="0" rIns="0">
            <a:spAutoFit/>
          </a:bodyPr>
          <a:lstStyle/>
          <a:p>
            <a:pPr algn="ctr">
              <a:lnSpc>
                <a:spcPts val="4480"/>
              </a:lnSpc>
            </a:pPr>
            <a:r>
              <a:rPr lang="en-US" sz="3200" b="true">
                <a:solidFill>
                  <a:srgbClr val="000000"/>
                </a:solidFill>
                <a:latin typeface="Lato Bold"/>
                <a:ea typeface="Lato Bold"/>
                <a:cs typeface="Lato Bold"/>
                <a:sym typeface="Lato Bold"/>
              </a:rPr>
              <a:t>Extracted</a:t>
            </a:r>
          </a:p>
        </p:txBody>
      </p:sp>
      <p:sp>
        <p:nvSpPr>
          <p:cNvPr name="AutoShape 19" id="19"/>
          <p:cNvSpPr/>
          <p:nvPr/>
        </p:nvSpPr>
        <p:spPr>
          <a:xfrm>
            <a:off x="5929389" y="4650736"/>
            <a:ext cx="1619734" cy="0"/>
          </a:xfrm>
          <a:prstGeom prst="line">
            <a:avLst/>
          </a:prstGeom>
          <a:ln cap="flat" w="38100">
            <a:solidFill>
              <a:srgbClr val="000000"/>
            </a:solidFill>
            <a:prstDash val="solid"/>
            <a:headEnd type="none" len="sm" w="sm"/>
            <a:tailEnd type="triangle" len="med" w="lg"/>
          </a:ln>
        </p:spPr>
      </p:sp>
      <p:sp>
        <p:nvSpPr>
          <p:cNvPr name="AutoShape 20" id="20"/>
          <p:cNvSpPr/>
          <p:nvPr/>
        </p:nvSpPr>
        <p:spPr>
          <a:xfrm>
            <a:off x="9504519" y="4586863"/>
            <a:ext cx="1254766" cy="0"/>
          </a:xfrm>
          <a:prstGeom prst="line">
            <a:avLst/>
          </a:prstGeom>
          <a:ln cap="flat" w="38100">
            <a:solidFill>
              <a:srgbClr val="000000"/>
            </a:solidFill>
            <a:prstDash val="solid"/>
            <a:headEnd type="none" len="sm" w="sm"/>
            <a:tailEnd type="triangle" len="med" w="lg"/>
          </a:ln>
        </p:spPr>
      </p:sp>
      <p:sp>
        <p:nvSpPr>
          <p:cNvPr name="TextBox 21" id="21"/>
          <p:cNvSpPr txBox="true"/>
          <p:nvPr/>
        </p:nvSpPr>
        <p:spPr>
          <a:xfrm rot="0">
            <a:off x="7366280" y="157480"/>
            <a:ext cx="2278856" cy="547370"/>
          </a:xfrm>
          <a:prstGeom prst="rect">
            <a:avLst/>
          </a:prstGeom>
        </p:spPr>
        <p:txBody>
          <a:bodyPr anchor="t" rtlCol="false" tIns="0" lIns="0" bIns="0" rIns="0">
            <a:spAutoFit/>
          </a:bodyPr>
          <a:lstStyle/>
          <a:p>
            <a:pPr algn="ctr">
              <a:lnSpc>
                <a:spcPts val="4480"/>
              </a:lnSpc>
            </a:pPr>
            <a:r>
              <a:rPr lang="en-US" sz="3200" b="true">
                <a:solidFill>
                  <a:srgbClr val="000000"/>
                </a:solidFill>
                <a:latin typeface="Lato Bold"/>
                <a:ea typeface="Lato Bold"/>
                <a:cs typeface="Lato Bold"/>
                <a:sym typeface="Lato Bold"/>
              </a:rPr>
              <a:t>Transformed</a:t>
            </a:r>
          </a:p>
        </p:txBody>
      </p:sp>
      <p:sp>
        <p:nvSpPr>
          <p:cNvPr name="TextBox 22" id="22"/>
          <p:cNvSpPr txBox="true"/>
          <p:nvPr/>
        </p:nvSpPr>
        <p:spPr>
          <a:xfrm rot="0">
            <a:off x="11493156" y="157480"/>
            <a:ext cx="1318468" cy="547370"/>
          </a:xfrm>
          <a:prstGeom prst="rect">
            <a:avLst/>
          </a:prstGeom>
        </p:spPr>
        <p:txBody>
          <a:bodyPr anchor="t" rtlCol="false" tIns="0" lIns="0" bIns="0" rIns="0">
            <a:spAutoFit/>
          </a:bodyPr>
          <a:lstStyle/>
          <a:p>
            <a:pPr algn="ctr">
              <a:lnSpc>
                <a:spcPts val="4480"/>
              </a:lnSpc>
            </a:pPr>
            <a:r>
              <a:rPr lang="en-US" sz="3200" b="true">
                <a:solidFill>
                  <a:srgbClr val="000000"/>
                </a:solidFill>
                <a:latin typeface="Lato Bold"/>
                <a:ea typeface="Lato Bold"/>
                <a:cs typeface="Lato Bold"/>
                <a:sym typeface="Lato Bold"/>
              </a:rPr>
              <a:t>Loaded</a:t>
            </a:r>
          </a:p>
        </p:txBody>
      </p:sp>
      <p:sp>
        <p:nvSpPr>
          <p:cNvPr name="AutoShape 23" id="23"/>
          <p:cNvSpPr/>
          <p:nvPr/>
        </p:nvSpPr>
        <p:spPr>
          <a:xfrm>
            <a:off x="13545496" y="4586863"/>
            <a:ext cx="1430021" cy="0"/>
          </a:xfrm>
          <a:prstGeom prst="line">
            <a:avLst/>
          </a:prstGeom>
          <a:ln cap="flat" w="38100">
            <a:solidFill>
              <a:srgbClr val="000000"/>
            </a:solidFill>
            <a:prstDash val="solid"/>
            <a:headEnd type="none" len="sm" w="sm"/>
            <a:tailEnd type="triangle" len="med" w="lg"/>
          </a:ln>
        </p:spPr>
      </p:sp>
      <p:sp>
        <p:nvSpPr>
          <p:cNvPr name="TextBox 24" id="24"/>
          <p:cNvSpPr txBox="true"/>
          <p:nvPr/>
        </p:nvSpPr>
        <p:spPr>
          <a:xfrm rot="0">
            <a:off x="14659474" y="116840"/>
            <a:ext cx="3071832" cy="1109345"/>
          </a:xfrm>
          <a:prstGeom prst="rect">
            <a:avLst/>
          </a:prstGeom>
        </p:spPr>
        <p:txBody>
          <a:bodyPr anchor="t" rtlCol="false" tIns="0" lIns="0" bIns="0" rIns="0">
            <a:spAutoFit/>
          </a:bodyPr>
          <a:lstStyle/>
          <a:p>
            <a:pPr algn="ctr">
              <a:lnSpc>
                <a:spcPts val="4480"/>
              </a:lnSpc>
            </a:pPr>
            <a:r>
              <a:rPr lang="en-US" sz="3200" b="true">
                <a:solidFill>
                  <a:srgbClr val="000000"/>
                </a:solidFill>
                <a:latin typeface="Lato Bold"/>
                <a:ea typeface="Lato Bold"/>
                <a:cs typeface="Lato Bold"/>
                <a:sym typeface="Lato Bold"/>
              </a:rPr>
              <a:t>Effective Applications</a:t>
            </a:r>
          </a:p>
        </p:txBody>
      </p:sp>
      <p:sp>
        <p:nvSpPr>
          <p:cNvPr name="Freeform 25" id="25"/>
          <p:cNvSpPr/>
          <p:nvPr/>
        </p:nvSpPr>
        <p:spPr>
          <a:xfrm flipH="false" flipV="false" rot="0">
            <a:off x="15351012" y="5143500"/>
            <a:ext cx="1688757" cy="1521992"/>
          </a:xfrm>
          <a:custGeom>
            <a:avLst/>
            <a:gdLst/>
            <a:ahLst/>
            <a:cxnLst/>
            <a:rect r="r" b="b" t="t" l="l"/>
            <a:pathLst>
              <a:path h="1521992" w="1688757">
                <a:moveTo>
                  <a:pt x="0" y="0"/>
                </a:moveTo>
                <a:lnTo>
                  <a:pt x="1688757" y="0"/>
                </a:lnTo>
                <a:lnTo>
                  <a:pt x="1688757" y="1521992"/>
                </a:lnTo>
                <a:lnTo>
                  <a:pt x="0" y="1521992"/>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6" id="26"/>
          <p:cNvSpPr/>
          <p:nvPr/>
        </p:nvSpPr>
        <p:spPr>
          <a:xfrm flipH="false" flipV="false" rot="0">
            <a:off x="15351012" y="2479557"/>
            <a:ext cx="1654050" cy="1654050"/>
          </a:xfrm>
          <a:custGeom>
            <a:avLst/>
            <a:gdLst/>
            <a:ahLst/>
            <a:cxnLst/>
            <a:rect r="r" b="b" t="t" l="l"/>
            <a:pathLst>
              <a:path h="1654050" w="1654050">
                <a:moveTo>
                  <a:pt x="0" y="0"/>
                </a:moveTo>
                <a:lnTo>
                  <a:pt x="1654050" y="0"/>
                </a:lnTo>
                <a:lnTo>
                  <a:pt x="1654050" y="1654049"/>
                </a:lnTo>
                <a:lnTo>
                  <a:pt x="0" y="1654049"/>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3354497" y="4097338"/>
            <a:ext cx="11579006" cy="3835399"/>
          </a:xfrm>
          <a:prstGeom prst="rect">
            <a:avLst/>
          </a:prstGeom>
        </p:spPr>
        <p:txBody>
          <a:bodyPr anchor="t" rtlCol="false" tIns="0" lIns="0" bIns="0" rIns="0">
            <a:spAutoFit/>
          </a:bodyPr>
          <a:lstStyle/>
          <a:p>
            <a:pPr algn="ctr">
              <a:lnSpc>
                <a:spcPts val="15400"/>
              </a:lnSpc>
            </a:pPr>
            <a:r>
              <a:rPr lang="en-US" sz="11000" b="true">
                <a:solidFill>
                  <a:srgbClr val="FFFFFF"/>
                </a:solidFill>
                <a:latin typeface="FS Albert Arabic Bold"/>
                <a:ea typeface="FS Albert Arabic Bold"/>
                <a:cs typeface="FS Albert Arabic Bold"/>
                <a:sym typeface="FS Albert Arabic Bold"/>
              </a:rPr>
              <a:t>Keboola Live Demo</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3354497" y="3121025"/>
            <a:ext cx="11579006" cy="3835399"/>
          </a:xfrm>
          <a:prstGeom prst="rect">
            <a:avLst/>
          </a:prstGeom>
        </p:spPr>
        <p:txBody>
          <a:bodyPr anchor="t" rtlCol="false" tIns="0" lIns="0" bIns="0" rIns="0">
            <a:spAutoFit/>
          </a:bodyPr>
          <a:lstStyle/>
          <a:p>
            <a:pPr algn="ctr">
              <a:lnSpc>
                <a:spcPts val="15400"/>
              </a:lnSpc>
            </a:pPr>
            <a:r>
              <a:rPr lang="en-US" sz="11000" b="true">
                <a:solidFill>
                  <a:srgbClr val="FFFFFF"/>
                </a:solidFill>
                <a:latin typeface="FS Albert Arabic Bold"/>
                <a:ea typeface="FS Albert Arabic Bold"/>
                <a:cs typeface="FS Albert Arabic Bold"/>
                <a:sym typeface="FS Albert Arabic Bold"/>
              </a:rPr>
              <a:t>Thank You</a:t>
            </a:r>
          </a:p>
          <a:p>
            <a:pPr algn="ctr">
              <a:lnSpc>
                <a:spcPts val="15400"/>
              </a:lnSpc>
            </a:pPr>
            <a:r>
              <a:rPr lang="en-US" sz="11000">
                <a:solidFill>
                  <a:srgbClr val="FFFFFF"/>
                </a:solidFill>
                <a:latin typeface="FS Albert Arabic"/>
                <a:ea typeface="FS Albert Arabic"/>
                <a:cs typeface="FS Albert Arabic"/>
                <a:sym typeface="FS Albert Arabic"/>
              </a:rPr>
              <a:t>Any Questions?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37000" y="1283488"/>
            <a:ext cx="3032370" cy="1705708"/>
          </a:xfrm>
          <a:custGeom>
            <a:avLst/>
            <a:gdLst/>
            <a:ahLst/>
            <a:cxnLst/>
            <a:rect r="r" b="b" t="t" l="l"/>
            <a:pathLst>
              <a:path h="1705708" w="3032370">
                <a:moveTo>
                  <a:pt x="0" y="0"/>
                </a:moveTo>
                <a:lnTo>
                  <a:pt x="3032370" y="0"/>
                </a:lnTo>
                <a:lnTo>
                  <a:pt x="3032370" y="1705708"/>
                </a:lnTo>
                <a:lnTo>
                  <a:pt x="0" y="1705708"/>
                </a:lnTo>
                <a:lnTo>
                  <a:pt x="0" y="0"/>
                </a:lnTo>
                <a:close/>
              </a:path>
            </a:pathLst>
          </a:custGeom>
          <a:blipFill>
            <a:blip r:embed="rId3"/>
            <a:stretch>
              <a:fillRect l="0" t="0" r="0" b="0"/>
            </a:stretch>
          </a:blipFill>
        </p:spPr>
      </p:sp>
      <p:sp>
        <p:nvSpPr>
          <p:cNvPr name="Freeform 3" id="3"/>
          <p:cNvSpPr/>
          <p:nvPr/>
        </p:nvSpPr>
        <p:spPr>
          <a:xfrm flipH="false" flipV="false" rot="0">
            <a:off x="1746107" y="6092859"/>
            <a:ext cx="1707079" cy="1707079"/>
          </a:xfrm>
          <a:custGeom>
            <a:avLst/>
            <a:gdLst/>
            <a:ahLst/>
            <a:cxnLst/>
            <a:rect r="r" b="b" t="t" l="l"/>
            <a:pathLst>
              <a:path h="1707079" w="1707079">
                <a:moveTo>
                  <a:pt x="0" y="0"/>
                </a:moveTo>
                <a:lnTo>
                  <a:pt x="1707078" y="0"/>
                </a:lnTo>
                <a:lnTo>
                  <a:pt x="1707078" y="1707079"/>
                </a:lnTo>
                <a:lnTo>
                  <a:pt x="0" y="1707079"/>
                </a:lnTo>
                <a:lnTo>
                  <a:pt x="0" y="0"/>
                </a:lnTo>
                <a:close/>
              </a:path>
            </a:pathLst>
          </a:custGeom>
          <a:blipFill>
            <a:blip r:embed="rId4"/>
            <a:stretch>
              <a:fillRect l="0" t="0" r="0" b="0"/>
            </a:stretch>
          </a:blipFill>
        </p:spPr>
      </p:sp>
      <p:sp>
        <p:nvSpPr>
          <p:cNvPr name="Freeform 4" id="4"/>
          <p:cNvSpPr/>
          <p:nvPr/>
        </p:nvSpPr>
        <p:spPr>
          <a:xfrm flipH="false" flipV="false" rot="0">
            <a:off x="6051602" y="789836"/>
            <a:ext cx="4464556" cy="1188688"/>
          </a:xfrm>
          <a:custGeom>
            <a:avLst/>
            <a:gdLst/>
            <a:ahLst/>
            <a:cxnLst/>
            <a:rect r="r" b="b" t="t" l="l"/>
            <a:pathLst>
              <a:path h="1188688" w="4464556">
                <a:moveTo>
                  <a:pt x="0" y="0"/>
                </a:moveTo>
                <a:lnTo>
                  <a:pt x="4464556" y="0"/>
                </a:lnTo>
                <a:lnTo>
                  <a:pt x="4464556" y="1188688"/>
                </a:lnTo>
                <a:lnTo>
                  <a:pt x="0" y="1188688"/>
                </a:lnTo>
                <a:lnTo>
                  <a:pt x="0" y="0"/>
                </a:lnTo>
                <a:close/>
              </a:path>
            </a:pathLst>
          </a:custGeom>
          <a:blipFill>
            <a:blip r:embed="rId5"/>
            <a:stretch>
              <a:fillRect l="0" t="0" r="0" b="0"/>
            </a:stretch>
          </a:blipFill>
        </p:spPr>
      </p:sp>
      <p:sp>
        <p:nvSpPr>
          <p:cNvPr name="Freeform 5" id="5"/>
          <p:cNvSpPr/>
          <p:nvPr/>
        </p:nvSpPr>
        <p:spPr>
          <a:xfrm flipH="false" flipV="false" rot="0">
            <a:off x="3942010" y="7790594"/>
            <a:ext cx="2807826" cy="2004086"/>
          </a:xfrm>
          <a:custGeom>
            <a:avLst/>
            <a:gdLst/>
            <a:ahLst/>
            <a:cxnLst/>
            <a:rect r="r" b="b" t="t" l="l"/>
            <a:pathLst>
              <a:path h="2004086" w="2807826">
                <a:moveTo>
                  <a:pt x="0" y="0"/>
                </a:moveTo>
                <a:lnTo>
                  <a:pt x="2807827" y="0"/>
                </a:lnTo>
                <a:lnTo>
                  <a:pt x="2807827" y="2004086"/>
                </a:lnTo>
                <a:lnTo>
                  <a:pt x="0" y="2004086"/>
                </a:lnTo>
                <a:lnTo>
                  <a:pt x="0" y="0"/>
                </a:lnTo>
                <a:close/>
              </a:path>
            </a:pathLst>
          </a:custGeom>
          <a:blipFill>
            <a:blip r:embed="rId6"/>
            <a:stretch>
              <a:fillRect l="0" t="0" r="0" b="0"/>
            </a:stretch>
          </a:blipFill>
        </p:spPr>
      </p:sp>
      <p:sp>
        <p:nvSpPr>
          <p:cNvPr name="Freeform 6" id="6"/>
          <p:cNvSpPr/>
          <p:nvPr/>
        </p:nvSpPr>
        <p:spPr>
          <a:xfrm flipH="false" flipV="false" rot="0">
            <a:off x="8042392" y="6946399"/>
            <a:ext cx="2744316" cy="1543678"/>
          </a:xfrm>
          <a:custGeom>
            <a:avLst/>
            <a:gdLst/>
            <a:ahLst/>
            <a:cxnLst/>
            <a:rect r="r" b="b" t="t" l="l"/>
            <a:pathLst>
              <a:path h="1543678" w="2744316">
                <a:moveTo>
                  <a:pt x="0" y="0"/>
                </a:moveTo>
                <a:lnTo>
                  <a:pt x="2744317" y="0"/>
                </a:lnTo>
                <a:lnTo>
                  <a:pt x="2744317" y="1543678"/>
                </a:lnTo>
                <a:lnTo>
                  <a:pt x="0" y="1543678"/>
                </a:lnTo>
                <a:lnTo>
                  <a:pt x="0" y="0"/>
                </a:lnTo>
                <a:close/>
              </a:path>
            </a:pathLst>
          </a:custGeom>
          <a:blipFill>
            <a:blip r:embed="rId7"/>
            <a:stretch>
              <a:fillRect l="0" t="0" r="0" b="0"/>
            </a:stretch>
          </a:blipFill>
        </p:spPr>
      </p:sp>
      <p:sp>
        <p:nvSpPr>
          <p:cNvPr name="Freeform 7" id="7"/>
          <p:cNvSpPr/>
          <p:nvPr/>
        </p:nvSpPr>
        <p:spPr>
          <a:xfrm flipH="false" flipV="false" rot="0">
            <a:off x="14697532" y="2989196"/>
            <a:ext cx="1559567" cy="1559567"/>
          </a:xfrm>
          <a:custGeom>
            <a:avLst/>
            <a:gdLst/>
            <a:ahLst/>
            <a:cxnLst/>
            <a:rect r="r" b="b" t="t" l="l"/>
            <a:pathLst>
              <a:path h="1559567" w="1559567">
                <a:moveTo>
                  <a:pt x="0" y="0"/>
                </a:moveTo>
                <a:lnTo>
                  <a:pt x="1559567" y="0"/>
                </a:lnTo>
                <a:lnTo>
                  <a:pt x="1559567" y="1559567"/>
                </a:lnTo>
                <a:lnTo>
                  <a:pt x="0" y="1559567"/>
                </a:lnTo>
                <a:lnTo>
                  <a:pt x="0" y="0"/>
                </a:lnTo>
                <a:close/>
              </a:path>
            </a:pathLst>
          </a:custGeom>
          <a:blipFill>
            <a:blip r:embed="rId8"/>
            <a:stretch>
              <a:fillRect l="0" t="0" r="0" b="0"/>
            </a:stretch>
          </a:blipFill>
        </p:spPr>
      </p:sp>
      <p:sp>
        <p:nvSpPr>
          <p:cNvPr name="Freeform 8" id="8"/>
          <p:cNvSpPr/>
          <p:nvPr/>
        </p:nvSpPr>
        <p:spPr>
          <a:xfrm flipH="false" flipV="false" rot="0">
            <a:off x="13550986" y="5802939"/>
            <a:ext cx="1682988" cy="1685094"/>
          </a:xfrm>
          <a:custGeom>
            <a:avLst/>
            <a:gdLst/>
            <a:ahLst/>
            <a:cxnLst/>
            <a:rect r="r" b="b" t="t" l="l"/>
            <a:pathLst>
              <a:path h="1685094" w="1682988">
                <a:moveTo>
                  <a:pt x="0" y="0"/>
                </a:moveTo>
                <a:lnTo>
                  <a:pt x="1682988" y="0"/>
                </a:lnTo>
                <a:lnTo>
                  <a:pt x="1682988" y="1685095"/>
                </a:lnTo>
                <a:lnTo>
                  <a:pt x="0" y="1685095"/>
                </a:lnTo>
                <a:lnTo>
                  <a:pt x="0" y="0"/>
                </a:lnTo>
                <a:close/>
              </a:path>
            </a:pathLst>
          </a:custGeom>
          <a:blipFill>
            <a:blip r:embed="rId9"/>
            <a:stretch>
              <a:fillRect l="0" t="0" r="0" b="0"/>
            </a:stretch>
          </a:blipFill>
        </p:spPr>
      </p:sp>
      <p:sp>
        <p:nvSpPr>
          <p:cNvPr name="Freeform 9" id="9"/>
          <p:cNvSpPr/>
          <p:nvPr/>
        </p:nvSpPr>
        <p:spPr>
          <a:xfrm flipH="false" flipV="false" rot="0">
            <a:off x="12390235" y="885382"/>
            <a:ext cx="1571354" cy="1961050"/>
          </a:xfrm>
          <a:custGeom>
            <a:avLst/>
            <a:gdLst/>
            <a:ahLst/>
            <a:cxnLst/>
            <a:rect r="r" b="b" t="t" l="l"/>
            <a:pathLst>
              <a:path h="1961050" w="1571354">
                <a:moveTo>
                  <a:pt x="0" y="0"/>
                </a:moveTo>
                <a:lnTo>
                  <a:pt x="1571353" y="0"/>
                </a:lnTo>
                <a:lnTo>
                  <a:pt x="1571353" y="1961049"/>
                </a:lnTo>
                <a:lnTo>
                  <a:pt x="0" y="1961049"/>
                </a:lnTo>
                <a:lnTo>
                  <a:pt x="0" y="0"/>
                </a:lnTo>
                <a:close/>
              </a:path>
            </a:pathLst>
          </a:custGeom>
          <a:blipFill>
            <a:blip r:embed="rId10"/>
            <a:stretch>
              <a:fillRect l="0" t="0" r="0" b="0"/>
            </a:stretch>
          </a:blipFill>
        </p:spPr>
      </p:sp>
      <p:sp>
        <p:nvSpPr>
          <p:cNvPr name="Freeform 10" id="10"/>
          <p:cNvSpPr/>
          <p:nvPr/>
        </p:nvSpPr>
        <p:spPr>
          <a:xfrm flipH="false" flipV="false" rot="0">
            <a:off x="12190734" y="8463254"/>
            <a:ext cx="3043240" cy="1590093"/>
          </a:xfrm>
          <a:custGeom>
            <a:avLst/>
            <a:gdLst/>
            <a:ahLst/>
            <a:cxnLst/>
            <a:rect r="r" b="b" t="t" l="l"/>
            <a:pathLst>
              <a:path h="1590093" w="3043240">
                <a:moveTo>
                  <a:pt x="0" y="0"/>
                </a:moveTo>
                <a:lnTo>
                  <a:pt x="3043240" y="0"/>
                </a:lnTo>
                <a:lnTo>
                  <a:pt x="3043240" y="1590092"/>
                </a:lnTo>
                <a:lnTo>
                  <a:pt x="0" y="1590092"/>
                </a:lnTo>
                <a:lnTo>
                  <a:pt x="0" y="0"/>
                </a:lnTo>
                <a:close/>
              </a:path>
            </a:pathLst>
          </a:custGeom>
          <a:blipFill>
            <a:blip r:embed="rId11"/>
            <a:stretch>
              <a:fillRect l="0" t="0" r="0" b="0"/>
            </a:stretch>
          </a:blipFill>
        </p:spPr>
      </p:sp>
      <p:sp>
        <p:nvSpPr>
          <p:cNvPr name="Freeform 11" id="11"/>
          <p:cNvSpPr/>
          <p:nvPr/>
        </p:nvSpPr>
        <p:spPr>
          <a:xfrm flipH="false" flipV="false" rot="0">
            <a:off x="632445" y="3473212"/>
            <a:ext cx="3562849" cy="1421136"/>
          </a:xfrm>
          <a:custGeom>
            <a:avLst/>
            <a:gdLst/>
            <a:ahLst/>
            <a:cxnLst/>
            <a:rect r="r" b="b" t="t" l="l"/>
            <a:pathLst>
              <a:path h="1421136" w="3562849">
                <a:moveTo>
                  <a:pt x="0" y="0"/>
                </a:moveTo>
                <a:lnTo>
                  <a:pt x="3562849" y="0"/>
                </a:lnTo>
                <a:lnTo>
                  <a:pt x="3562849" y="1421137"/>
                </a:lnTo>
                <a:lnTo>
                  <a:pt x="0" y="1421137"/>
                </a:lnTo>
                <a:lnTo>
                  <a:pt x="0" y="0"/>
                </a:lnTo>
                <a:close/>
              </a:path>
            </a:pathLst>
          </a:custGeom>
          <a:blipFill>
            <a:blip r:embed="rId12"/>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37000" y="1283488"/>
            <a:ext cx="3032370" cy="1705708"/>
          </a:xfrm>
          <a:custGeom>
            <a:avLst/>
            <a:gdLst/>
            <a:ahLst/>
            <a:cxnLst/>
            <a:rect r="r" b="b" t="t" l="l"/>
            <a:pathLst>
              <a:path h="1705708" w="3032370">
                <a:moveTo>
                  <a:pt x="0" y="0"/>
                </a:moveTo>
                <a:lnTo>
                  <a:pt x="3032370" y="0"/>
                </a:lnTo>
                <a:lnTo>
                  <a:pt x="3032370" y="1705708"/>
                </a:lnTo>
                <a:lnTo>
                  <a:pt x="0" y="1705708"/>
                </a:lnTo>
                <a:lnTo>
                  <a:pt x="0" y="0"/>
                </a:lnTo>
                <a:close/>
              </a:path>
            </a:pathLst>
          </a:custGeom>
          <a:blipFill>
            <a:blip r:embed="rId3"/>
            <a:stretch>
              <a:fillRect l="0" t="0" r="0" b="0"/>
            </a:stretch>
          </a:blipFill>
        </p:spPr>
      </p:sp>
      <p:sp>
        <p:nvSpPr>
          <p:cNvPr name="Freeform 3" id="3"/>
          <p:cNvSpPr/>
          <p:nvPr/>
        </p:nvSpPr>
        <p:spPr>
          <a:xfrm flipH="false" flipV="false" rot="0">
            <a:off x="1746107" y="6092859"/>
            <a:ext cx="1707079" cy="1707079"/>
          </a:xfrm>
          <a:custGeom>
            <a:avLst/>
            <a:gdLst/>
            <a:ahLst/>
            <a:cxnLst/>
            <a:rect r="r" b="b" t="t" l="l"/>
            <a:pathLst>
              <a:path h="1707079" w="1707079">
                <a:moveTo>
                  <a:pt x="0" y="0"/>
                </a:moveTo>
                <a:lnTo>
                  <a:pt x="1707078" y="0"/>
                </a:lnTo>
                <a:lnTo>
                  <a:pt x="1707078" y="1707079"/>
                </a:lnTo>
                <a:lnTo>
                  <a:pt x="0" y="1707079"/>
                </a:lnTo>
                <a:lnTo>
                  <a:pt x="0" y="0"/>
                </a:lnTo>
                <a:close/>
              </a:path>
            </a:pathLst>
          </a:custGeom>
          <a:blipFill>
            <a:blip r:embed="rId4"/>
            <a:stretch>
              <a:fillRect l="0" t="0" r="0" b="0"/>
            </a:stretch>
          </a:blipFill>
        </p:spPr>
      </p:sp>
      <p:sp>
        <p:nvSpPr>
          <p:cNvPr name="Freeform 4" id="4"/>
          <p:cNvSpPr/>
          <p:nvPr/>
        </p:nvSpPr>
        <p:spPr>
          <a:xfrm flipH="false" flipV="false" rot="0">
            <a:off x="6051602" y="789836"/>
            <a:ext cx="4464556" cy="1188688"/>
          </a:xfrm>
          <a:custGeom>
            <a:avLst/>
            <a:gdLst/>
            <a:ahLst/>
            <a:cxnLst/>
            <a:rect r="r" b="b" t="t" l="l"/>
            <a:pathLst>
              <a:path h="1188688" w="4464556">
                <a:moveTo>
                  <a:pt x="0" y="0"/>
                </a:moveTo>
                <a:lnTo>
                  <a:pt x="4464556" y="0"/>
                </a:lnTo>
                <a:lnTo>
                  <a:pt x="4464556" y="1188688"/>
                </a:lnTo>
                <a:lnTo>
                  <a:pt x="0" y="1188688"/>
                </a:lnTo>
                <a:lnTo>
                  <a:pt x="0" y="0"/>
                </a:lnTo>
                <a:close/>
              </a:path>
            </a:pathLst>
          </a:custGeom>
          <a:blipFill>
            <a:blip r:embed="rId5"/>
            <a:stretch>
              <a:fillRect l="0" t="0" r="0" b="0"/>
            </a:stretch>
          </a:blipFill>
        </p:spPr>
      </p:sp>
      <p:sp>
        <p:nvSpPr>
          <p:cNvPr name="Freeform 5" id="5"/>
          <p:cNvSpPr/>
          <p:nvPr/>
        </p:nvSpPr>
        <p:spPr>
          <a:xfrm flipH="false" flipV="false" rot="0">
            <a:off x="3942010" y="7790594"/>
            <a:ext cx="2807826" cy="2004086"/>
          </a:xfrm>
          <a:custGeom>
            <a:avLst/>
            <a:gdLst/>
            <a:ahLst/>
            <a:cxnLst/>
            <a:rect r="r" b="b" t="t" l="l"/>
            <a:pathLst>
              <a:path h="2004086" w="2807826">
                <a:moveTo>
                  <a:pt x="0" y="0"/>
                </a:moveTo>
                <a:lnTo>
                  <a:pt x="2807827" y="0"/>
                </a:lnTo>
                <a:lnTo>
                  <a:pt x="2807827" y="2004086"/>
                </a:lnTo>
                <a:lnTo>
                  <a:pt x="0" y="2004086"/>
                </a:lnTo>
                <a:lnTo>
                  <a:pt x="0" y="0"/>
                </a:lnTo>
                <a:close/>
              </a:path>
            </a:pathLst>
          </a:custGeom>
          <a:blipFill>
            <a:blip r:embed="rId6"/>
            <a:stretch>
              <a:fillRect l="0" t="0" r="0" b="0"/>
            </a:stretch>
          </a:blipFill>
        </p:spPr>
      </p:sp>
      <p:sp>
        <p:nvSpPr>
          <p:cNvPr name="Freeform 6" id="6"/>
          <p:cNvSpPr/>
          <p:nvPr/>
        </p:nvSpPr>
        <p:spPr>
          <a:xfrm flipH="false" flipV="false" rot="0">
            <a:off x="8042392" y="6946399"/>
            <a:ext cx="2744316" cy="1543678"/>
          </a:xfrm>
          <a:custGeom>
            <a:avLst/>
            <a:gdLst/>
            <a:ahLst/>
            <a:cxnLst/>
            <a:rect r="r" b="b" t="t" l="l"/>
            <a:pathLst>
              <a:path h="1543678" w="2744316">
                <a:moveTo>
                  <a:pt x="0" y="0"/>
                </a:moveTo>
                <a:lnTo>
                  <a:pt x="2744317" y="0"/>
                </a:lnTo>
                <a:lnTo>
                  <a:pt x="2744317" y="1543678"/>
                </a:lnTo>
                <a:lnTo>
                  <a:pt x="0" y="1543678"/>
                </a:lnTo>
                <a:lnTo>
                  <a:pt x="0" y="0"/>
                </a:lnTo>
                <a:close/>
              </a:path>
            </a:pathLst>
          </a:custGeom>
          <a:blipFill>
            <a:blip r:embed="rId7"/>
            <a:stretch>
              <a:fillRect l="0" t="0" r="0" b="0"/>
            </a:stretch>
          </a:blipFill>
        </p:spPr>
      </p:sp>
      <p:sp>
        <p:nvSpPr>
          <p:cNvPr name="Freeform 7" id="7"/>
          <p:cNvSpPr/>
          <p:nvPr/>
        </p:nvSpPr>
        <p:spPr>
          <a:xfrm flipH="false" flipV="false" rot="0">
            <a:off x="14697532" y="2989196"/>
            <a:ext cx="1559567" cy="1559567"/>
          </a:xfrm>
          <a:custGeom>
            <a:avLst/>
            <a:gdLst/>
            <a:ahLst/>
            <a:cxnLst/>
            <a:rect r="r" b="b" t="t" l="l"/>
            <a:pathLst>
              <a:path h="1559567" w="1559567">
                <a:moveTo>
                  <a:pt x="0" y="0"/>
                </a:moveTo>
                <a:lnTo>
                  <a:pt x="1559567" y="0"/>
                </a:lnTo>
                <a:lnTo>
                  <a:pt x="1559567" y="1559567"/>
                </a:lnTo>
                <a:lnTo>
                  <a:pt x="0" y="1559567"/>
                </a:lnTo>
                <a:lnTo>
                  <a:pt x="0" y="0"/>
                </a:lnTo>
                <a:close/>
              </a:path>
            </a:pathLst>
          </a:custGeom>
          <a:blipFill>
            <a:blip r:embed="rId8"/>
            <a:stretch>
              <a:fillRect l="0" t="0" r="0" b="0"/>
            </a:stretch>
          </a:blipFill>
        </p:spPr>
      </p:sp>
      <p:sp>
        <p:nvSpPr>
          <p:cNvPr name="Freeform 8" id="8"/>
          <p:cNvSpPr/>
          <p:nvPr/>
        </p:nvSpPr>
        <p:spPr>
          <a:xfrm flipH="false" flipV="false" rot="0">
            <a:off x="13550986" y="5802939"/>
            <a:ext cx="1682988" cy="1685094"/>
          </a:xfrm>
          <a:custGeom>
            <a:avLst/>
            <a:gdLst/>
            <a:ahLst/>
            <a:cxnLst/>
            <a:rect r="r" b="b" t="t" l="l"/>
            <a:pathLst>
              <a:path h="1685094" w="1682988">
                <a:moveTo>
                  <a:pt x="0" y="0"/>
                </a:moveTo>
                <a:lnTo>
                  <a:pt x="1682988" y="0"/>
                </a:lnTo>
                <a:lnTo>
                  <a:pt x="1682988" y="1685095"/>
                </a:lnTo>
                <a:lnTo>
                  <a:pt x="0" y="1685095"/>
                </a:lnTo>
                <a:lnTo>
                  <a:pt x="0" y="0"/>
                </a:lnTo>
                <a:close/>
              </a:path>
            </a:pathLst>
          </a:custGeom>
          <a:blipFill>
            <a:blip r:embed="rId9"/>
            <a:stretch>
              <a:fillRect l="0" t="0" r="0" b="0"/>
            </a:stretch>
          </a:blipFill>
        </p:spPr>
      </p:sp>
      <p:sp>
        <p:nvSpPr>
          <p:cNvPr name="Freeform 9" id="9"/>
          <p:cNvSpPr/>
          <p:nvPr/>
        </p:nvSpPr>
        <p:spPr>
          <a:xfrm flipH="false" flipV="false" rot="0">
            <a:off x="12390235" y="885382"/>
            <a:ext cx="1571354" cy="1961050"/>
          </a:xfrm>
          <a:custGeom>
            <a:avLst/>
            <a:gdLst/>
            <a:ahLst/>
            <a:cxnLst/>
            <a:rect r="r" b="b" t="t" l="l"/>
            <a:pathLst>
              <a:path h="1961050" w="1571354">
                <a:moveTo>
                  <a:pt x="0" y="0"/>
                </a:moveTo>
                <a:lnTo>
                  <a:pt x="1571353" y="0"/>
                </a:lnTo>
                <a:lnTo>
                  <a:pt x="1571353" y="1961049"/>
                </a:lnTo>
                <a:lnTo>
                  <a:pt x="0" y="1961049"/>
                </a:lnTo>
                <a:lnTo>
                  <a:pt x="0" y="0"/>
                </a:lnTo>
                <a:close/>
              </a:path>
            </a:pathLst>
          </a:custGeom>
          <a:blipFill>
            <a:blip r:embed="rId10"/>
            <a:stretch>
              <a:fillRect l="0" t="0" r="0" b="0"/>
            </a:stretch>
          </a:blipFill>
        </p:spPr>
      </p:sp>
      <p:sp>
        <p:nvSpPr>
          <p:cNvPr name="Freeform 10" id="10"/>
          <p:cNvSpPr/>
          <p:nvPr/>
        </p:nvSpPr>
        <p:spPr>
          <a:xfrm flipH="false" flipV="false" rot="0">
            <a:off x="12190734" y="8463254"/>
            <a:ext cx="3043240" cy="1590093"/>
          </a:xfrm>
          <a:custGeom>
            <a:avLst/>
            <a:gdLst/>
            <a:ahLst/>
            <a:cxnLst/>
            <a:rect r="r" b="b" t="t" l="l"/>
            <a:pathLst>
              <a:path h="1590093" w="3043240">
                <a:moveTo>
                  <a:pt x="0" y="0"/>
                </a:moveTo>
                <a:lnTo>
                  <a:pt x="3043240" y="0"/>
                </a:lnTo>
                <a:lnTo>
                  <a:pt x="3043240" y="1590092"/>
                </a:lnTo>
                <a:lnTo>
                  <a:pt x="0" y="1590092"/>
                </a:lnTo>
                <a:lnTo>
                  <a:pt x="0" y="0"/>
                </a:lnTo>
                <a:close/>
              </a:path>
            </a:pathLst>
          </a:custGeom>
          <a:blipFill>
            <a:blip r:embed="rId11"/>
            <a:stretch>
              <a:fillRect l="0" t="0" r="0" b="0"/>
            </a:stretch>
          </a:blipFill>
        </p:spPr>
      </p:sp>
      <p:sp>
        <p:nvSpPr>
          <p:cNvPr name="Freeform 11" id="11"/>
          <p:cNvSpPr/>
          <p:nvPr/>
        </p:nvSpPr>
        <p:spPr>
          <a:xfrm flipH="false" flipV="false" rot="0">
            <a:off x="632445" y="3473212"/>
            <a:ext cx="3562849" cy="1421136"/>
          </a:xfrm>
          <a:custGeom>
            <a:avLst/>
            <a:gdLst/>
            <a:ahLst/>
            <a:cxnLst/>
            <a:rect r="r" b="b" t="t" l="l"/>
            <a:pathLst>
              <a:path h="1421136" w="3562849">
                <a:moveTo>
                  <a:pt x="0" y="0"/>
                </a:moveTo>
                <a:lnTo>
                  <a:pt x="3562849" y="0"/>
                </a:lnTo>
                <a:lnTo>
                  <a:pt x="3562849" y="1421137"/>
                </a:lnTo>
                <a:lnTo>
                  <a:pt x="0" y="1421137"/>
                </a:lnTo>
                <a:lnTo>
                  <a:pt x="0" y="0"/>
                </a:lnTo>
                <a:close/>
              </a:path>
            </a:pathLst>
          </a:custGeom>
          <a:blipFill>
            <a:blip r:embed="rId12"/>
            <a:stretch>
              <a:fillRect l="0" t="0" r="0" b="0"/>
            </a:stretch>
          </a:blipFill>
        </p:spPr>
      </p:sp>
      <p:sp>
        <p:nvSpPr>
          <p:cNvPr name="AutoShape 12" id="12"/>
          <p:cNvSpPr/>
          <p:nvPr/>
        </p:nvSpPr>
        <p:spPr>
          <a:xfrm flipH="true">
            <a:off x="2413870" y="2892086"/>
            <a:ext cx="9931414" cy="2002263"/>
          </a:xfrm>
          <a:prstGeom prst="line">
            <a:avLst/>
          </a:prstGeom>
          <a:ln cap="flat" w="38100">
            <a:solidFill>
              <a:srgbClr val="000000"/>
            </a:solidFill>
            <a:prstDash val="solid"/>
            <a:headEnd type="none" len="sm" w="sm"/>
            <a:tailEnd type="triangle" len="med" w="lg"/>
          </a:ln>
        </p:spPr>
      </p:sp>
      <p:sp>
        <p:nvSpPr>
          <p:cNvPr name="AutoShape 13" id="13"/>
          <p:cNvSpPr/>
          <p:nvPr/>
        </p:nvSpPr>
        <p:spPr>
          <a:xfrm flipV="true">
            <a:off x="2599646" y="1865907"/>
            <a:ext cx="5713867" cy="4226953"/>
          </a:xfrm>
          <a:prstGeom prst="line">
            <a:avLst/>
          </a:prstGeom>
          <a:ln cap="flat" w="38100">
            <a:solidFill>
              <a:srgbClr val="000000"/>
            </a:solidFill>
            <a:prstDash val="solid"/>
            <a:headEnd type="none" len="sm" w="sm"/>
            <a:tailEnd type="triangle" len="med" w="lg"/>
          </a:ln>
        </p:spPr>
      </p:sp>
      <p:sp>
        <p:nvSpPr>
          <p:cNvPr name="AutoShape 14" id="14"/>
          <p:cNvSpPr/>
          <p:nvPr/>
        </p:nvSpPr>
        <p:spPr>
          <a:xfrm>
            <a:off x="3453185" y="2989196"/>
            <a:ext cx="9722726" cy="3284925"/>
          </a:xfrm>
          <a:prstGeom prst="line">
            <a:avLst/>
          </a:prstGeom>
          <a:ln cap="flat" w="38100">
            <a:solidFill>
              <a:srgbClr val="000000"/>
            </a:solidFill>
            <a:prstDash val="solid"/>
            <a:headEnd type="none" len="sm" w="sm"/>
            <a:tailEnd type="triangle" len="med" w="lg"/>
          </a:ln>
        </p:spPr>
      </p:sp>
      <p:sp>
        <p:nvSpPr>
          <p:cNvPr name="AutoShape 15" id="15"/>
          <p:cNvSpPr/>
          <p:nvPr/>
        </p:nvSpPr>
        <p:spPr>
          <a:xfrm flipV="true">
            <a:off x="5345923" y="1978524"/>
            <a:ext cx="2856120" cy="5812070"/>
          </a:xfrm>
          <a:prstGeom prst="line">
            <a:avLst/>
          </a:prstGeom>
          <a:ln cap="flat" w="38100">
            <a:solidFill>
              <a:srgbClr val="000000"/>
            </a:solidFill>
            <a:prstDash val="solid"/>
            <a:headEnd type="none" len="sm" w="sm"/>
            <a:tailEnd type="triangle" len="med" w="lg"/>
          </a:ln>
        </p:spPr>
      </p:sp>
      <p:sp>
        <p:nvSpPr>
          <p:cNvPr name="AutoShape 16" id="16"/>
          <p:cNvSpPr/>
          <p:nvPr/>
        </p:nvSpPr>
        <p:spPr>
          <a:xfrm flipV="true">
            <a:off x="9414550" y="2818560"/>
            <a:ext cx="3660312" cy="4127839"/>
          </a:xfrm>
          <a:prstGeom prst="line">
            <a:avLst/>
          </a:prstGeom>
          <a:ln cap="flat" w="38100">
            <a:solidFill>
              <a:srgbClr val="000000"/>
            </a:solidFill>
            <a:prstDash val="solid"/>
            <a:headEnd type="none" len="sm" w="sm"/>
            <a:tailEnd type="triangle" len="med" w="lg"/>
          </a:ln>
        </p:spPr>
      </p:sp>
      <p:sp>
        <p:nvSpPr>
          <p:cNvPr name="AutoShape 17" id="17"/>
          <p:cNvSpPr/>
          <p:nvPr/>
        </p:nvSpPr>
        <p:spPr>
          <a:xfrm flipH="true">
            <a:off x="5271983" y="3768980"/>
            <a:ext cx="9425549" cy="4021615"/>
          </a:xfrm>
          <a:prstGeom prst="line">
            <a:avLst/>
          </a:prstGeom>
          <a:ln cap="flat" w="38100">
            <a:solidFill>
              <a:srgbClr val="000000"/>
            </a:solidFill>
            <a:prstDash val="solid"/>
            <a:headEnd type="none" len="sm" w="sm"/>
            <a:tailEnd type="triangle" len="med" w="lg"/>
          </a:ln>
        </p:spPr>
      </p:sp>
      <p:sp>
        <p:nvSpPr>
          <p:cNvPr name="AutoShape 18" id="18"/>
          <p:cNvSpPr/>
          <p:nvPr/>
        </p:nvSpPr>
        <p:spPr>
          <a:xfrm flipH="true">
            <a:off x="3453185" y="6369667"/>
            <a:ext cx="10097801" cy="576732"/>
          </a:xfrm>
          <a:prstGeom prst="line">
            <a:avLst/>
          </a:prstGeom>
          <a:ln cap="flat" w="38100">
            <a:solidFill>
              <a:srgbClr val="000000"/>
            </a:solidFill>
            <a:prstDash val="solid"/>
            <a:headEnd type="none" len="sm" w="sm"/>
            <a:tailEnd type="triangle" len="med" w="lg"/>
          </a:ln>
        </p:spPr>
      </p:sp>
      <p:sp>
        <p:nvSpPr>
          <p:cNvPr name="AutoShape 19" id="19"/>
          <p:cNvSpPr/>
          <p:nvPr/>
        </p:nvSpPr>
        <p:spPr>
          <a:xfrm flipH="true" flipV="true">
            <a:off x="8313513" y="2070121"/>
            <a:ext cx="5398841" cy="6393133"/>
          </a:xfrm>
          <a:prstGeom prst="line">
            <a:avLst/>
          </a:prstGeom>
          <a:ln cap="flat" w="38100">
            <a:solidFill>
              <a:srgbClr val="000000"/>
            </a:solidFill>
            <a:prstDash val="solid"/>
            <a:headEnd type="none" len="sm" w="sm"/>
            <a:tailEnd type="triangle" len="med" w="lg"/>
          </a:ln>
        </p:spPr>
      </p:sp>
      <p:sp>
        <p:nvSpPr>
          <p:cNvPr name="AutoShape 20" id="20"/>
          <p:cNvSpPr/>
          <p:nvPr/>
        </p:nvSpPr>
        <p:spPr>
          <a:xfrm flipH="true" flipV="true">
            <a:off x="2501164" y="4894349"/>
            <a:ext cx="6913386" cy="2052050"/>
          </a:xfrm>
          <a:prstGeom prst="line">
            <a:avLst/>
          </a:prstGeom>
          <a:ln cap="flat" w="38100">
            <a:solidFill>
              <a:srgbClr val="000000"/>
            </a:solidFill>
            <a:prstDash val="solid"/>
            <a:headEnd type="none" len="sm" w="sm"/>
            <a:tailEnd type="triangle" len="med" w="lg"/>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37000" y="1283488"/>
            <a:ext cx="3032370" cy="1705708"/>
          </a:xfrm>
          <a:custGeom>
            <a:avLst/>
            <a:gdLst/>
            <a:ahLst/>
            <a:cxnLst/>
            <a:rect r="r" b="b" t="t" l="l"/>
            <a:pathLst>
              <a:path h="1705708" w="3032370">
                <a:moveTo>
                  <a:pt x="0" y="0"/>
                </a:moveTo>
                <a:lnTo>
                  <a:pt x="3032370" y="0"/>
                </a:lnTo>
                <a:lnTo>
                  <a:pt x="3032370" y="1705708"/>
                </a:lnTo>
                <a:lnTo>
                  <a:pt x="0" y="1705708"/>
                </a:lnTo>
                <a:lnTo>
                  <a:pt x="0" y="0"/>
                </a:lnTo>
                <a:close/>
              </a:path>
            </a:pathLst>
          </a:custGeom>
          <a:blipFill>
            <a:blip r:embed="rId3"/>
            <a:stretch>
              <a:fillRect l="0" t="0" r="0" b="0"/>
            </a:stretch>
          </a:blipFill>
        </p:spPr>
      </p:sp>
      <p:sp>
        <p:nvSpPr>
          <p:cNvPr name="Freeform 3" id="3"/>
          <p:cNvSpPr/>
          <p:nvPr/>
        </p:nvSpPr>
        <p:spPr>
          <a:xfrm flipH="false" flipV="false" rot="0">
            <a:off x="1746107" y="6092859"/>
            <a:ext cx="1707079" cy="1707079"/>
          </a:xfrm>
          <a:custGeom>
            <a:avLst/>
            <a:gdLst/>
            <a:ahLst/>
            <a:cxnLst/>
            <a:rect r="r" b="b" t="t" l="l"/>
            <a:pathLst>
              <a:path h="1707079" w="1707079">
                <a:moveTo>
                  <a:pt x="0" y="0"/>
                </a:moveTo>
                <a:lnTo>
                  <a:pt x="1707078" y="0"/>
                </a:lnTo>
                <a:lnTo>
                  <a:pt x="1707078" y="1707079"/>
                </a:lnTo>
                <a:lnTo>
                  <a:pt x="0" y="1707079"/>
                </a:lnTo>
                <a:lnTo>
                  <a:pt x="0" y="0"/>
                </a:lnTo>
                <a:close/>
              </a:path>
            </a:pathLst>
          </a:custGeom>
          <a:blipFill>
            <a:blip r:embed="rId4"/>
            <a:stretch>
              <a:fillRect l="0" t="0" r="0" b="0"/>
            </a:stretch>
          </a:blipFill>
        </p:spPr>
      </p:sp>
      <p:sp>
        <p:nvSpPr>
          <p:cNvPr name="Freeform 4" id="4"/>
          <p:cNvSpPr/>
          <p:nvPr/>
        </p:nvSpPr>
        <p:spPr>
          <a:xfrm flipH="false" flipV="false" rot="0">
            <a:off x="6051602" y="789836"/>
            <a:ext cx="4464556" cy="1188688"/>
          </a:xfrm>
          <a:custGeom>
            <a:avLst/>
            <a:gdLst/>
            <a:ahLst/>
            <a:cxnLst/>
            <a:rect r="r" b="b" t="t" l="l"/>
            <a:pathLst>
              <a:path h="1188688" w="4464556">
                <a:moveTo>
                  <a:pt x="0" y="0"/>
                </a:moveTo>
                <a:lnTo>
                  <a:pt x="4464556" y="0"/>
                </a:lnTo>
                <a:lnTo>
                  <a:pt x="4464556" y="1188688"/>
                </a:lnTo>
                <a:lnTo>
                  <a:pt x="0" y="1188688"/>
                </a:lnTo>
                <a:lnTo>
                  <a:pt x="0" y="0"/>
                </a:lnTo>
                <a:close/>
              </a:path>
            </a:pathLst>
          </a:custGeom>
          <a:blipFill>
            <a:blip r:embed="rId5"/>
            <a:stretch>
              <a:fillRect l="0" t="0" r="0" b="0"/>
            </a:stretch>
          </a:blipFill>
        </p:spPr>
      </p:sp>
      <p:sp>
        <p:nvSpPr>
          <p:cNvPr name="Freeform 5" id="5"/>
          <p:cNvSpPr/>
          <p:nvPr/>
        </p:nvSpPr>
        <p:spPr>
          <a:xfrm flipH="false" flipV="false" rot="0">
            <a:off x="3942010" y="7790594"/>
            <a:ext cx="2807826" cy="2004086"/>
          </a:xfrm>
          <a:custGeom>
            <a:avLst/>
            <a:gdLst/>
            <a:ahLst/>
            <a:cxnLst/>
            <a:rect r="r" b="b" t="t" l="l"/>
            <a:pathLst>
              <a:path h="2004086" w="2807826">
                <a:moveTo>
                  <a:pt x="0" y="0"/>
                </a:moveTo>
                <a:lnTo>
                  <a:pt x="2807827" y="0"/>
                </a:lnTo>
                <a:lnTo>
                  <a:pt x="2807827" y="2004086"/>
                </a:lnTo>
                <a:lnTo>
                  <a:pt x="0" y="2004086"/>
                </a:lnTo>
                <a:lnTo>
                  <a:pt x="0" y="0"/>
                </a:lnTo>
                <a:close/>
              </a:path>
            </a:pathLst>
          </a:custGeom>
          <a:blipFill>
            <a:blip r:embed="rId6"/>
            <a:stretch>
              <a:fillRect l="0" t="0" r="0" b="0"/>
            </a:stretch>
          </a:blipFill>
        </p:spPr>
      </p:sp>
      <p:sp>
        <p:nvSpPr>
          <p:cNvPr name="Freeform 6" id="6"/>
          <p:cNvSpPr/>
          <p:nvPr/>
        </p:nvSpPr>
        <p:spPr>
          <a:xfrm flipH="false" flipV="false" rot="0">
            <a:off x="8042392" y="6946399"/>
            <a:ext cx="2744316" cy="1543678"/>
          </a:xfrm>
          <a:custGeom>
            <a:avLst/>
            <a:gdLst/>
            <a:ahLst/>
            <a:cxnLst/>
            <a:rect r="r" b="b" t="t" l="l"/>
            <a:pathLst>
              <a:path h="1543678" w="2744316">
                <a:moveTo>
                  <a:pt x="0" y="0"/>
                </a:moveTo>
                <a:lnTo>
                  <a:pt x="2744317" y="0"/>
                </a:lnTo>
                <a:lnTo>
                  <a:pt x="2744317" y="1543678"/>
                </a:lnTo>
                <a:lnTo>
                  <a:pt x="0" y="1543678"/>
                </a:lnTo>
                <a:lnTo>
                  <a:pt x="0" y="0"/>
                </a:lnTo>
                <a:close/>
              </a:path>
            </a:pathLst>
          </a:custGeom>
          <a:blipFill>
            <a:blip r:embed="rId7"/>
            <a:stretch>
              <a:fillRect l="0" t="0" r="0" b="0"/>
            </a:stretch>
          </a:blipFill>
        </p:spPr>
      </p:sp>
      <p:sp>
        <p:nvSpPr>
          <p:cNvPr name="Freeform 7" id="7"/>
          <p:cNvSpPr/>
          <p:nvPr/>
        </p:nvSpPr>
        <p:spPr>
          <a:xfrm flipH="false" flipV="false" rot="0">
            <a:off x="14697532" y="2989196"/>
            <a:ext cx="1559567" cy="1559567"/>
          </a:xfrm>
          <a:custGeom>
            <a:avLst/>
            <a:gdLst/>
            <a:ahLst/>
            <a:cxnLst/>
            <a:rect r="r" b="b" t="t" l="l"/>
            <a:pathLst>
              <a:path h="1559567" w="1559567">
                <a:moveTo>
                  <a:pt x="0" y="0"/>
                </a:moveTo>
                <a:lnTo>
                  <a:pt x="1559567" y="0"/>
                </a:lnTo>
                <a:lnTo>
                  <a:pt x="1559567" y="1559567"/>
                </a:lnTo>
                <a:lnTo>
                  <a:pt x="0" y="1559567"/>
                </a:lnTo>
                <a:lnTo>
                  <a:pt x="0" y="0"/>
                </a:lnTo>
                <a:close/>
              </a:path>
            </a:pathLst>
          </a:custGeom>
          <a:blipFill>
            <a:blip r:embed="rId8"/>
            <a:stretch>
              <a:fillRect l="0" t="0" r="0" b="0"/>
            </a:stretch>
          </a:blipFill>
        </p:spPr>
      </p:sp>
      <p:sp>
        <p:nvSpPr>
          <p:cNvPr name="Freeform 8" id="8"/>
          <p:cNvSpPr/>
          <p:nvPr/>
        </p:nvSpPr>
        <p:spPr>
          <a:xfrm flipH="false" flipV="false" rot="0">
            <a:off x="13550986" y="5802939"/>
            <a:ext cx="1682988" cy="1685094"/>
          </a:xfrm>
          <a:custGeom>
            <a:avLst/>
            <a:gdLst/>
            <a:ahLst/>
            <a:cxnLst/>
            <a:rect r="r" b="b" t="t" l="l"/>
            <a:pathLst>
              <a:path h="1685094" w="1682988">
                <a:moveTo>
                  <a:pt x="0" y="0"/>
                </a:moveTo>
                <a:lnTo>
                  <a:pt x="1682988" y="0"/>
                </a:lnTo>
                <a:lnTo>
                  <a:pt x="1682988" y="1685095"/>
                </a:lnTo>
                <a:lnTo>
                  <a:pt x="0" y="1685095"/>
                </a:lnTo>
                <a:lnTo>
                  <a:pt x="0" y="0"/>
                </a:lnTo>
                <a:close/>
              </a:path>
            </a:pathLst>
          </a:custGeom>
          <a:blipFill>
            <a:blip r:embed="rId9"/>
            <a:stretch>
              <a:fillRect l="0" t="0" r="0" b="0"/>
            </a:stretch>
          </a:blipFill>
        </p:spPr>
      </p:sp>
      <p:sp>
        <p:nvSpPr>
          <p:cNvPr name="Freeform 9" id="9"/>
          <p:cNvSpPr/>
          <p:nvPr/>
        </p:nvSpPr>
        <p:spPr>
          <a:xfrm flipH="false" flipV="false" rot="0">
            <a:off x="12390235" y="885382"/>
            <a:ext cx="1571354" cy="1961050"/>
          </a:xfrm>
          <a:custGeom>
            <a:avLst/>
            <a:gdLst/>
            <a:ahLst/>
            <a:cxnLst/>
            <a:rect r="r" b="b" t="t" l="l"/>
            <a:pathLst>
              <a:path h="1961050" w="1571354">
                <a:moveTo>
                  <a:pt x="0" y="0"/>
                </a:moveTo>
                <a:lnTo>
                  <a:pt x="1571353" y="0"/>
                </a:lnTo>
                <a:lnTo>
                  <a:pt x="1571353" y="1961049"/>
                </a:lnTo>
                <a:lnTo>
                  <a:pt x="0" y="1961049"/>
                </a:lnTo>
                <a:lnTo>
                  <a:pt x="0" y="0"/>
                </a:lnTo>
                <a:close/>
              </a:path>
            </a:pathLst>
          </a:custGeom>
          <a:blipFill>
            <a:blip r:embed="rId10"/>
            <a:stretch>
              <a:fillRect l="0" t="0" r="0" b="0"/>
            </a:stretch>
          </a:blipFill>
        </p:spPr>
      </p:sp>
      <p:sp>
        <p:nvSpPr>
          <p:cNvPr name="Freeform 10" id="10"/>
          <p:cNvSpPr/>
          <p:nvPr/>
        </p:nvSpPr>
        <p:spPr>
          <a:xfrm flipH="false" flipV="false" rot="0">
            <a:off x="12190734" y="8463254"/>
            <a:ext cx="3043240" cy="1590093"/>
          </a:xfrm>
          <a:custGeom>
            <a:avLst/>
            <a:gdLst/>
            <a:ahLst/>
            <a:cxnLst/>
            <a:rect r="r" b="b" t="t" l="l"/>
            <a:pathLst>
              <a:path h="1590093" w="3043240">
                <a:moveTo>
                  <a:pt x="0" y="0"/>
                </a:moveTo>
                <a:lnTo>
                  <a:pt x="3043240" y="0"/>
                </a:lnTo>
                <a:lnTo>
                  <a:pt x="3043240" y="1590092"/>
                </a:lnTo>
                <a:lnTo>
                  <a:pt x="0" y="1590092"/>
                </a:lnTo>
                <a:lnTo>
                  <a:pt x="0" y="0"/>
                </a:lnTo>
                <a:close/>
              </a:path>
            </a:pathLst>
          </a:custGeom>
          <a:blipFill>
            <a:blip r:embed="rId11"/>
            <a:stretch>
              <a:fillRect l="0" t="0" r="0" b="0"/>
            </a:stretch>
          </a:blipFill>
        </p:spPr>
      </p:sp>
      <p:sp>
        <p:nvSpPr>
          <p:cNvPr name="Freeform 11" id="11"/>
          <p:cNvSpPr/>
          <p:nvPr/>
        </p:nvSpPr>
        <p:spPr>
          <a:xfrm flipH="false" flipV="false" rot="0">
            <a:off x="632445" y="3473212"/>
            <a:ext cx="3562849" cy="1421136"/>
          </a:xfrm>
          <a:custGeom>
            <a:avLst/>
            <a:gdLst/>
            <a:ahLst/>
            <a:cxnLst/>
            <a:rect r="r" b="b" t="t" l="l"/>
            <a:pathLst>
              <a:path h="1421136" w="3562849">
                <a:moveTo>
                  <a:pt x="0" y="0"/>
                </a:moveTo>
                <a:lnTo>
                  <a:pt x="3562849" y="0"/>
                </a:lnTo>
                <a:lnTo>
                  <a:pt x="3562849" y="1421137"/>
                </a:lnTo>
                <a:lnTo>
                  <a:pt x="0" y="1421137"/>
                </a:lnTo>
                <a:lnTo>
                  <a:pt x="0" y="0"/>
                </a:lnTo>
                <a:close/>
              </a:path>
            </a:pathLst>
          </a:custGeom>
          <a:blipFill>
            <a:blip r:embed="rId12"/>
            <a:stretch>
              <a:fillRect l="0" t="0" r="0" b="0"/>
            </a:stretch>
          </a:blipFill>
        </p:spPr>
      </p:sp>
      <p:grpSp>
        <p:nvGrpSpPr>
          <p:cNvPr name="Group 12" id="12"/>
          <p:cNvGrpSpPr/>
          <p:nvPr/>
        </p:nvGrpSpPr>
        <p:grpSpPr>
          <a:xfrm rot="0">
            <a:off x="7728344" y="3666570"/>
            <a:ext cx="2146570" cy="1764388"/>
            <a:chOff x="0" y="0"/>
            <a:chExt cx="565352" cy="464695"/>
          </a:xfrm>
        </p:grpSpPr>
        <p:sp>
          <p:nvSpPr>
            <p:cNvPr name="Freeform 13" id="13"/>
            <p:cNvSpPr/>
            <p:nvPr/>
          </p:nvSpPr>
          <p:spPr>
            <a:xfrm flipH="false" flipV="false" rot="0">
              <a:off x="0" y="0"/>
              <a:ext cx="565352" cy="464695"/>
            </a:xfrm>
            <a:custGeom>
              <a:avLst/>
              <a:gdLst/>
              <a:ahLst/>
              <a:cxnLst/>
              <a:rect r="r" b="b" t="t" l="l"/>
              <a:pathLst>
                <a:path h="464695" w="565352">
                  <a:moveTo>
                    <a:pt x="0" y="0"/>
                  </a:moveTo>
                  <a:lnTo>
                    <a:pt x="565352" y="0"/>
                  </a:lnTo>
                  <a:lnTo>
                    <a:pt x="565352" y="464695"/>
                  </a:lnTo>
                  <a:lnTo>
                    <a:pt x="0" y="464695"/>
                  </a:lnTo>
                  <a:close/>
                </a:path>
              </a:pathLst>
            </a:custGeom>
            <a:solidFill>
              <a:srgbClr val="333333"/>
            </a:solidFill>
          </p:spPr>
        </p:sp>
        <p:sp>
          <p:nvSpPr>
            <p:cNvPr name="TextBox 14" id="14"/>
            <p:cNvSpPr txBox="true"/>
            <p:nvPr/>
          </p:nvSpPr>
          <p:spPr>
            <a:xfrm>
              <a:off x="0" y="-38100"/>
              <a:ext cx="565352" cy="502795"/>
            </a:xfrm>
            <a:prstGeom prst="rect">
              <a:avLst/>
            </a:prstGeom>
          </p:spPr>
          <p:txBody>
            <a:bodyPr anchor="ctr" rtlCol="false" tIns="50800" lIns="50800" bIns="50800" rIns="50800"/>
            <a:lstStyle/>
            <a:p>
              <a:pPr algn="ctr">
                <a:lnSpc>
                  <a:spcPts val="2659"/>
                </a:lnSpc>
              </a:pPr>
              <a:r>
                <a:rPr lang="en-US" sz="1899">
                  <a:solidFill>
                    <a:srgbClr val="FFFFFF"/>
                  </a:solidFill>
                  <a:latin typeface="Lato"/>
                  <a:ea typeface="Lato"/>
                  <a:cs typeface="Lato"/>
                  <a:sym typeface="Lato"/>
                </a:rPr>
                <a:t>Central Data Repository</a:t>
              </a:r>
            </a:p>
          </p:txBody>
        </p:sp>
      </p:grpSp>
      <p:sp>
        <p:nvSpPr>
          <p:cNvPr name="AutoShape 15" id="15"/>
          <p:cNvSpPr/>
          <p:nvPr/>
        </p:nvSpPr>
        <p:spPr>
          <a:xfrm>
            <a:off x="4195294" y="4183781"/>
            <a:ext cx="3497173" cy="402371"/>
          </a:xfrm>
          <a:prstGeom prst="line">
            <a:avLst/>
          </a:prstGeom>
          <a:ln cap="flat" w="38100">
            <a:solidFill>
              <a:srgbClr val="000000"/>
            </a:solidFill>
            <a:prstDash val="solid"/>
            <a:headEnd type="arrow" len="sm" w="med"/>
            <a:tailEnd type="arrow" len="sm" w="med"/>
          </a:ln>
        </p:spPr>
      </p:sp>
      <p:sp>
        <p:nvSpPr>
          <p:cNvPr name="AutoShape 16" id="16"/>
          <p:cNvSpPr/>
          <p:nvPr/>
        </p:nvSpPr>
        <p:spPr>
          <a:xfrm flipV="true">
            <a:off x="3453185" y="5430957"/>
            <a:ext cx="4175586" cy="1257195"/>
          </a:xfrm>
          <a:prstGeom prst="line">
            <a:avLst/>
          </a:prstGeom>
          <a:ln cap="flat" w="38100">
            <a:solidFill>
              <a:srgbClr val="000000"/>
            </a:solidFill>
            <a:prstDash val="solid"/>
            <a:headEnd type="arrow" len="sm" w="med"/>
            <a:tailEnd type="arrow" len="sm" w="med"/>
          </a:ln>
        </p:spPr>
      </p:sp>
      <p:sp>
        <p:nvSpPr>
          <p:cNvPr name="AutoShape 17" id="17"/>
          <p:cNvSpPr/>
          <p:nvPr/>
        </p:nvSpPr>
        <p:spPr>
          <a:xfrm flipV="true">
            <a:off x="5345923" y="5509758"/>
            <a:ext cx="2824272" cy="2280837"/>
          </a:xfrm>
          <a:prstGeom prst="line">
            <a:avLst/>
          </a:prstGeom>
          <a:ln cap="flat" w="38100">
            <a:solidFill>
              <a:srgbClr val="000000"/>
            </a:solidFill>
            <a:prstDash val="solid"/>
            <a:headEnd type="arrow" len="sm" w="med"/>
            <a:tailEnd type="arrow" len="sm" w="med"/>
          </a:ln>
        </p:spPr>
      </p:sp>
      <p:sp>
        <p:nvSpPr>
          <p:cNvPr name="AutoShape 18" id="18"/>
          <p:cNvSpPr/>
          <p:nvPr/>
        </p:nvSpPr>
        <p:spPr>
          <a:xfrm flipH="true" flipV="true">
            <a:off x="8950483" y="5541606"/>
            <a:ext cx="464067" cy="1103880"/>
          </a:xfrm>
          <a:prstGeom prst="line">
            <a:avLst/>
          </a:prstGeom>
          <a:ln cap="flat" w="38100">
            <a:solidFill>
              <a:srgbClr val="000000"/>
            </a:solidFill>
            <a:prstDash val="solid"/>
            <a:headEnd type="arrow" len="sm" w="med"/>
            <a:tailEnd type="arrow" len="sm" w="med"/>
          </a:ln>
        </p:spPr>
      </p:sp>
      <p:sp>
        <p:nvSpPr>
          <p:cNvPr name="AutoShape 19" id="19"/>
          <p:cNvSpPr/>
          <p:nvPr/>
        </p:nvSpPr>
        <p:spPr>
          <a:xfrm flipH="true" flipV="true">
            <a:off x="9682998" y="5477909"/>
            <a:ext cx="4029356" cy="2985344"/>
          </a:xfrm>
          <a:prstGeom prst="line">
            <a:avLst/>
          </a:prstGeom>
          <a:ln cap="flat" w="38100">
            <a:solidFill>
              <a:srgbClr val="000000"/>
            </a:solidFill>
            <a:prstDash val="solid"/>
            <a:headEnd type="arrow" len="sm" w="med"/>
            <a:tailEnd type="arrow" len="sm" w="med"/>
          </a:ln>
        </p:spPr>
      </p:sp>
      <p:sp>
        <p:nvSpPr>
          <p:cNvPr name="AutoShape 20" id="20"/>
          <p:cNvSpPr/>
          <p:nvPr/>
        </p:nvSpPr>
        <p:spPr>
          <a:xfrm flipH="true" flipV="true">
            <a:off x="9950857" y="4548763"/>
            <a:ext cx="3600129" cy="2096723"/>
          </a:xfrm>
          <a:prstGeom prst="line">
            <a:avLst/>
          </a:prstGeom>
          <a:ln cap="flat" w="38100">
            <a:solidFill>
              <a:srgbClr val="000000"/>
            </a:solidFill>
            <a:prstDash val="solid"/>
            <a:headEnd type="arrow" len="sm" w="med"/>
            <a:tailEnd type="arrow" len="sm" w="med"/>
          </a:ln>
        </p:spPr>
      </p:sp>
      <p:sp>
        <p:nvSpPr>
          <p:cNvPr name="AutoShape 21" id="21"/>
          <p:cNvSpPr/>
          <p:nvPr/>
        </p:nvSpPr>
        <p:spPr>
          <a:xfrm flipH="true">
            <a:off x="9874914" y="3768980"/>
            <a:ext cx="4822618" cy="434990"/>
          </a:xfrm>
          <a:prstGeom prst="line">
            <a:avLst/>
          </a:prstGeom>
          <a:ln cap="flat" w="38100">
            <a:solidFill>
              <a:srgbClr val="000000"/>
            </a:solidFill>
            <a:prstDash val="solid"/>
            <a:headEnd type="arrow" len="sm" w="med"/>
            <a:tailEnd type="arrow" len="sm" w="med"/>
          </a:ln>
        </p:spPr>
      </p:sp>
      <p:sp>
        <p:nvSpPr>
          <p:cNvPr name="AutoShape 22" id="22"/>
          <p:cNvSpPr/>
          <p:nvPr/>
        </p:nvSpPr>
        <p:spPr>
          <a:xfrm>
            <a:off x="3453185" y="2989196"/>
            <a:ext cx="4223358" cy="944061"/>
          </a:xfrm>
          <a:prstGeom prst="line">
            <a:avLst/>
          </a:prstGeom>
          <a:ln cap="flat" w="38100">
            <a:solidFill>
              <a:srgbClr val="000000"/>
            </a:solidFill>
            <a:prstDash val="solid"/>
            <a:headEnd type="arrow" len="sm" w="med"/>
            <a:tailEnd type="arrow" len="sm" w="med"/>
          </a:ln>
        </p:spPr>
      </p:sp>
      <p:sp>
        <p:nvSpPr>
          <p:cNvPr name="AutoShape 23" id="23"/>
          <p:cNvSpPr/>
          <p:nvPr/>
        </p:nvSpPr>
        <p:spPr>
          <a:xfrm>
            <a:off x="8283880" y="1978524"/>
            <a:ext cx="157027" cy="1668097"/>
          </a:xfrm>
          <a:prstGeom prst="line">
            <a:avLst/>
          </a:prstGeom>
          <a:ln cap="flat" w="38100">
            <a:solidFill>
              <a:srgbClr val="000000"/>
            </a:solidFill>
            <a:prstDash val="solid"/>
            <a:headEnd type="arrow" len="sm" w="med"/>
            <a:tailEnd type="arrow" len="sm" w="med"/>
          </a:ln>
        </p:spPr>
      </p:sp>
      <p:sp>
        <p:nvSpPr>
          <p:cNvPr name="AutoShape 24" id="24"/>
          <p:cNvSpPr/>
          <p:nvPr/>
        </p:nvSpPr>
        <p:spPr>
          <a:xfrm flipH="true">
            <a:off x="9874914" y="1865907"/>
            <a:ext cx="2515321" cy="1780714"/>
          </a:xfrm>
          <a:prstGeom prst="line">
            <a:avLst/>
          </a:prstGeom>
          <a:ln cap="flat" w="38100">
            <a:solidFill>
              <a:srgbClr val="000000"/>
            </a:solidFill>
            <a:prstDash val="solid"/>
            <a:headEnd type="arrow" len="sm" w="med"/>
            <a:tailEnd type="arrow" len="sm" w="med"/>
          </a:ln>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147972"/>
            <a:ext cx="7692689" cy="4407222"/>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Think</a:t>
            </a:r>
            <a:r>
              <a:rPr lang="en-US" sz="2631">
                <a:solidFill>
                  <a:srgbClr val="FFFFFF"/>
                </a:solidFill>
                <a:latin typeface="Open Sans"/>
                <a:ea typeface="Open Sans"/>
                <a:cs typeface="Open Sans"/>
                <a:sym typeface="Open Sans"/>
              </a:rPr>
              <a:t> of it like a waiter in a restaurant.</a:t>
            </a:r>
          </a:p>
          <a:p>
            <a:pPr algn="l">
              <a:lnSpc>
                <a:spcPts val="3947"/>
              </a:lnSpc>
            </a:pPr>
          </a:p>
          <a:p>
            <a:pPr algn="l">
              <a:lnSpc>
                <a:spcPts val="3947"/>
              </a:lnSpc>
            </a:pPr>
            <a:r>
              <a:rPr lang="en-US" sz="2631">
                <a:solidFill>
                  <a:srgbClr val="FFFFFF"/>
                </a:solidFill>
                <a:latin typeface="Open Sans"/>
                <a:ea typeface="Open Sans"/>
                <a:cs typeface="Open Sans"/>
                <a:sym typeface="Open Sans"/>
              </a:rPr>
              <a:t>You place an o</a:t>
            </a:r>
            <a:r>
              <a:rPr lang="en-US" sz="2631">
                <a:solidFill>
                  <a:srgbClr val="FFFFFF"/>
                </a:solidFill>
                <a:latin typeface="Open Sans"/>
                <a:ea typeface="Open Sans"/>
                <a:cs typeface="Open Sans"/>
                <a:sym typeface="Open Sans"/>
              </a:rPr>
              <a:t>rd</a:t>
            </a:r>
            <a:r>
              <a:rPr lang="en-US" sz="2631">
                <a:solidFill>
                  <a:srgbClr val="FFFFFF"/>
                </a:solidFill>
                <a:latin typeface="Open Sans"/>
                <a:ea typeface="Open Sans"/>
                <a:cs typeface="Open Sans"/>
                <a:sym typeface="Open Sans"/>
              </a:rPr>
              <a:t>er → the waiter takes it to the kitchen → the food comes back to you.</a:t>
            </a:r>
          </a:p>
          <a:p>
            <a:pPr algn="l">
              <a:lnSpc>
                <a:spcPts val="3947"/>
              </a:lnSpc>
            </a:pPr>
          </a:p>
          <a:p>
            <a:pPr algn="l">
              <a:lnSpc>
                <a:spcPts val="3947"/>
              </a:lnSpc>
            </a:pPr>
            <a:r>
              <a:rPr lang="en-US" sz="2631">
                <a:solidFill>
                  <a:srgbClr val="FFFFFF"/>
                </a:solidFill>
                <a:latin typeface="Open Sans"/>
                <a:ea typeface="Open Sans"/>
                <a:cs typeface="Open Sans"/>
                <a:sym typeface="Open Sans"/>
              </a:rPr>
              <a:t>An API works the same way for software.</a:t>
            </a:r>
          </a:p>
          <a:p>
            <a:pPr algn="l">
              <a:lnSpc>
                <a:spcPts val="3947"/>
              </a:lnSpc>
            </a:pPr>
          </a:p>
          <a:p>
            <a:pPr algn="l">
              <a:lnSpc>
                <a:spcPts val="3947"/>
              </a:lnSpc>
              <a:spcBef>
                <a:spcPct val="0"/>
              </a:spcBef>
            </a:pPr>
            <a:r>
              <a:rPr lang="en-US" sz="2631">
                <a:solidFill>
                  <a:srgbClr val="FFFFFF"/>
                </a:solidFill>
                <a:latin typeface="Open Sans"/>
                <a:ea typeface="Open Sans"/>
                <a:cs typeface="Open Sans"/>
                <a:sym typeface="Open Sans"/>
              </a:rPr>
              <a:t>It lets one system ask another system for information and receive a response.</a:t>
            </a:r>
          </a:p>
        </p:txBody>
      </p:sp>
      <p:sp>
        <p:nvSpPr>
          <p:cNvPr name="TextBox 3" id="3"/>
          <p:cNvSpPr txBox="true"/>
          <p:nvPr/>
        </p:nvSpPr>
        <p:spPr>
          <a:xfrm rot="0">
            <a:off x="1028700" y="1028700"/>
            <a:ext cx="7870052" cy="9144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What is an API?</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343" t="0" r="20343" b="0"/>
            <a:stretch>
              <a:fillRect/>
            </a:stretch>
          </p:blipFill>
          <p:spPr>
            <a:xfrm flipH="false" flipV="false">
              <a:off x="0" y="0"/>
              <a:ext cx="12192000" cy="13716000"/>
            </a:xfrm>
            <a:prstGeom prst="rect">
              <a:avLst/>
            </a:prstGeom>
          </p:spPr>
        </p:pic>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147972"/>
            <a:ext cx="7692689" cy="443363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Don’t just ask:</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 Is it cheap?</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 Does it do the job well?</a:t>
            </a:r>
          </a:p>
          <a:p>
            <a:pPr algn="l">
              <a:lnSpc>
                <a:spcPts val="3947"/>
              </a:lnSpc>
            </a:pPr>
          </a:p>
          <a:p>
            <a:pPr algn="l">
              <a:lnSpc>
                <a:spcPts val="3947"/>
              </a:lnSpc>
            </a:pPr>
            <a:r>
              <a:rPr lang="en-US" sz="2631">
                <a:solidFill>
                  <a:srgbClr val="FFFFFF"/>
                </a:solidFill>
                <a:latin typeface="Open Sans"/>
                <a:ea typeface="Open Sans"/>
                <a:cs typeface="Open Sans"/>
                <a:sym typeface="Open Sans"/>
              </a:rPr>
              <a:t>A</a:t>
            </a:r>
            <a:r>
              <a:rPr lang="en-US" sz="2631">
                <a:solidFill>
                  <a:srgbClr val="FFFFFF"/>
                </a:solidFill>
                <a:latin typeface="Open Sans"/>
                <a:ea typeface="Open Sans"/>
                <a:cs typeface="Open Sans"/>
                <a:sym typeface="Open Sans"/>
              </a:rPr>
              <a:t>lso ask:</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Can it integrate with our other systems?</a:t>
            </a:r>
          </a:p>
          <a:p>
            <a:pPr algn="l">
              <a:lnSpc>
                <a:spcPts val="3947"/>
              </a:lnSpc>
            </a:pPr>
          </a:p>
          <a:p>
            <a:pPr algn="l">
              <a:lnSpc>
                <a:spcPts val="3947"/>
              </a:lnSpc>
              <a:spcBef>
                <a:spcPct val="0"/>
              </a:spcBef>
            </a:pPr>
            <a:r>
              <a:rPr lang="en-US" sz="2631">
                <a:solidFill>
                  <a:srgbClr val="FFFFFF"/>
                </a:solidFill>
                <a:latin typeface="Open Sans"/>
                <a:ea typeface="Open Sans"/>
                <a:cs typeface="Open Sans"/>
                <a:sym typeface="Open Sans"/>
              </a:rPr>
              <a:t>If </a:t>
            </a:r>
            <a:r>
              <a:rPr lang="en-US" sz="2631">
                <a:solidFill>
                  <a:srgbClr val="FFFFFF"/>
                </a:solidFill>
                <a:latin typeface="Open Sans"/>
                <a:ea typeface="Open Sans"/>
                <a:cs typeface="Open Sans"/>
                <a:sym typeface="Open Sans"/>
              </a:rPr>
              <a:t>a system can’t easily share data, it can create data silos and manual work.</a:t>
            </a:r>
          </a:p>
        </p:txBody>
      </p:sp>
      <p:sp>
        <p:nvSpPr>
          <p:cNvPr name="TextBox 3" id="3"/>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Evaluating New Systems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343" t="0" r="20343" b="0"/>
            <a:stretch>
              <a:fillRect/>
            </a:stretch>
          </p:blipFill>
          <p:spPr>
            <a:xfrm flipH="false" flipV="false">
              <a:off x="0" y="0"/>
              <a:ext cx="12192000" cy="13716000"/>
            </a:xfrm>
            <a:prstGeom prst="rect">
              <a:avLst/>
            </a:prstGeom>
          </p:spPr>
        </p:pic>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Why is all this so Important?</a:t>
            </a:r>
          </a:p>
        </p:txBody>
      </p:sp>
      <p:grpSp>
        <p:nvGrpSpPr>
          <p:cNvPr name="Group 3" id="3"/>
          <p:cNvGrpSpPr/>
          <p:nvPr/>
        </p:nvGrpSpPr>
        <p:grpSpPr>
          <a:xfrm rot="0">
            <a:off x="9144000" y="0"/>
            <a:ext cx="9144000" cy="10287000"/>
            <a:chOff x="0" y="0"/>
            <a:chExt cx="12192000" cy="13716000"/>
          </a:xfrm>
        </p:grpSpPr>
        <p:pic>
          <p:nvPicPr>
            <p:cNvPr name="Picture 4" id="4"/>
            <p:cNvPicPr>
              <a:picLocks noChangeAspect="true"/>
            </p:cNvPicPr>
            <p:nvPr/>
          </p:nvPicPr>
          <p:blipFill>
            <a:blip r:embed="rId3"/>
            <a:srcRect l="20361" t="0" r="20361" b="0"/>
            <a:stretch>
              <a:fillRect/>
            </a:stretch>
          </p:blipFill>
          <p:spPr>
            <a:xfrm flipH="false" flipV="false">
              <a:off x="0" y="0"/>
              <a:ext cx="12192000" cy="13716000"/>
            </a:xfrm>
            <a:prstGeom prst="rect">
              <a:avLst/>
            </a:prstGeom>
          </p:spPr>
        </p:pic>
      </p:grpSp>
      <p:sp>
        <p:nvSpPr>
          <p:cNvPr name="TextBox 5" id="5"/>
          <p:cNvSpPr txBox="true"/>
          <p:nvPr/>
        </p:nvSpPr>
        <p:spPr>
          <a:xfrm rot="0">
            <a:off x="1028700" y="3147972"/>
            <a:ext cx="7692689" cy="591953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Aut</a:t>
            </a:r>
            <a:r>
              <a:rPr lang="en-US" sz="2631">
                <a:solidFill>
                  <a:srgbClr val="FFFFFF"/>
                </a:solidFill>
                <a:latin typeface="Open Sans"/>
                <a:ea typeface="Open Sans"/>
                <a:cs typeface="Open Sans"/>
                <a:sym typeface="Open Sans"/>
              </a:rPr>
              <a:t>omation only works when sy</a:t>
            </a:r>
            <a:r>
              <a:rPr lang="en-US" sz="2631">
                <a:solidFill>
                  <a:srgbClr val="FFFFFF"/>
                </a:solidFill>
                <a:latin typeface="Open Sans"/>
                <a:ea typeface="Open Sans"/>
                <a:cs typeface="Open Sans"/>
                <a:sym typeface="Open Sans"/>
              </a:rPr>
              <a:t>stems can share data.</a:t>
            </a:r>
          </a:p>
          <a:p>
            <a:pPr algn="l">
              <a:lnSpc>
                <a:spcPts val="3947"/>
              </a:lnSpc>
            </a:pPr>
          </a:p>
          <a:p>
            <a:pPr algn="l">
              <a:lnSpc>
                <a:spcPts val="3947"/>
              </a:lnSpc>
            </a:pPr>
            <a:r>
              <a:rPr lang="en-US" sz="2631">
                <a:solidFill>
                  <a:srgbClr val="FFFFFF"/>
                </a:solidFill>
                <a:latin typeface="Open Sans"/>
                <a:ea typeface="Open Sans"/>
                <a:cs typeface="Open Sans"/>
                <a:sym typeface="Open Sans"/>
              </a:rPr>
              <a:t>When data is connected and centrali</a:t>
            </a:r>
            <a:r>
              <a:rPr lang="en-US" sz="2631">
                <a:solidFill>
                  <a:srgbClr val="FFFFFF"/>
                </a:solidFill>
                <a:latin typeface="Open Sans"/>
                <a:ea typeface="Open Sans"/>
                <a:cs typeface="Open Sans"/>
                <a:sym typeface="Open Sans"/>
              </a:rPr>
              <a:t>sed you can:</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Automate repetitive tasks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Remove manual data entry</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Create faster reporting</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Run more efficient operations</a:t>
            </a:r>
          </a:p>
          <a:p>
            <a:pPr algn="l">
              <a:lnSpc>
                <a:spcPts val="3947"/>
              </a:lnSpc>
            </a:pPr>
          </a:p>
          <a:p>
            <a:pPr algn="l">
              <a:lnSpc>
                <a:spcPts val="3947"/>
              </a:lnSpc>
            </a:pPr>
            <a:r>
              <a:rPr lang="en-US" sz="2631">
                <a:solidFill>
                  <a:srgbClr val="FFFFFF"/>
                </a:solidFill>
                <a:latin typeface="Open Sans"/>
                <a:ea typeface="Open Sans"/>
                <a:cs typeface="Open Sans"/>
                <a:sym typeface="Open Sans"/>
              </a:rPr>
              <a:t>Disconnected systems = manual work and inefficiency</a:t>
            </a:r>
          </a:p>
          <a:p>
            <a:pPr algn="l">
              <a:lnSpc>
                <a:spcPts val="3947"/>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1028700"/>
            <a:ext cx="7870052" cy="1828800"/>
          </a:xfrm>
          <a:prstGeom prst="rect">
            <a:avLst/>
          </a:prstGeom>
        </p:spPr>
        <p:txBody>
          <a:bodyPr anchor="t" rtlCol="false" tIns="0" lIns="0" bIns="0" rIns="0">
            <a:spAutoFit/>
          </a:bodyPr>
          <a:lstStyle/>
          <a:p>
            <a:pPr algn="l" marL="0" indent="0" lvl="0">
              <a:lnSpc>
                <a:spcPts val="7200"/>
              </a:lnSpc>
              <a:spcBef>
                <a:spcPct val="0"/>
              </a:spcBef>
            </a:pPr>
            <a:r>
              <a:rPr lang="en-US" b="true" sz="6000">
                <a:solidFill>
                  <a:srgbClr val="FFFFFF"/>
                </a:solidFill>
                <a:latin typeface="Open Sans Bold"/>
                <a:ea typeface="Open Sans Bold"/>
                <a:cs typeface="Open Sans Bold"/>
                <a:sym typeface="Open Sans Bold"/>
              </a:rPr>
              <a:t>What is a Central Data Repository?</a:t>
            </a:r>
          </a:p>
        </p:txBody>
      </p:sp>
      <p:grpSp>
        <p:nvGrpSpPr>
          <p:cNvPr name="Group 3" id="3"/>
          <p:cNvGrpSpPr/>
          <p:nvPr/>
        </p:nvGrpSpPr>
        <p:grpSpPr>
          <a:xfrm rot="0">
            <a:off x="9144000" y="0"/>
            <a:ext cx="9144000" cy="10287000"/>
            <a:chOff x="0" y="0"/>
            <a:chExt cx="12192000" cy="13716000"/>
          </a:xfrm>
        </p:grpSpPr>
        <p:pic>
          <p:nvPicPr>
            <p:cNvPr name="Picture 4" id="4"/>
            <p:cNvPicPr>
              <a:picLocks noChangeAspect="true"/>
            </p:cNvPicPr>
            <p:nvPr/>
          </p:nvPicPr>
          <p:blipFill>
            <a:blip r:embed="rId3"/>
            <a:srcRect l="20343" t="0" r="20343" b="0"/>
            <a:stretch>
              <a:fillRect/>
            </a:stretch>
          </p:blipFill>
          <p:spPr>
            <a:xfrm flipH="false" flipV="false">
              <a:off x="0" y="0"/>
              <a:ext cx="12192000" cy="13716000"/>
            </a:xfrm>
            <a:prstGeom prst="rect">
              <a:avLst/>
            </a:prstGeom>
          </p:spPr>
        </p:pic>
      </p:grpSp>
      <p:sp>
        <p:nvSpPr>
          <p:cNvPr name="TextBox 5" id="5"/>
          <p:cNvSpPr txBox="true"/>
          <p:nvPr/>
        </p:nvSpPr>
        <p:spPr>
          <a:xfrm rot="0">
            <a:off x="1028700" y="3147972"/>
            <a:ext cx="7692689" cy="4928937"/>
          </a:xfrm>
          <a:prstGeom prst="rect">
            <a:avLst/>
          </a:prstGeom>
        </p:spPr>
        <p:txBody>
          <a:bodyPr anchor="t" rtlCol="false" tIns="0" lIns="0" bIns="0" rIns="0">
            <a:spAutoFit/>
          </a:bodyPr>
          <a:lstStyle/>
          <a:p>
            <a:pPr algn="l">
              <a:lnSpc>
                <a:spcPts val="3947"/>
              </a:lnSpc>
            </a:pPr>
            <a:r>
              <a:rPr lang="en-US" sz="2631">
                <a:solidFill>
                  <a:srgbClr val="FFFFFF"/>
                </a:solidFill>
                <a:latin typeface="Open Sans"/>
                <a:ea typeface="Open Sans"/>
                <a:cs typeface="Open Sans"/>
                <a:sym typeface="Open Sans"/>
              </a:rPr>
              <a:t>A s</a:t>
            </a:r>
            <a:r>
              <a:rPr lang="en-US" sz="2631">
                <a:solidFill>
                  <a:srgbClr val="FFFFFF"/>
                </a:solidFill>
                <a:latin typeface="Open Sans"/>
                <a:ea typeface="Open Sans"/>
                <a:cs typeface="Open Sans"/>
                <a:sym typeface="Open Sans"/>
              </a:rPr>
              <a:t>ingle place in </a:t>
            </a:r>
            <a:r>
              <a:rPr lang="en-US" sz="2631">
                <a:solidFill>
                  <a:srgbClr val="FFFFFF"/>
                </a:solidFill>
                <a:latin typeface="Open Sans"/>
                <a:ea typeface="Open Sans"/>
                <a:cs typeface="Open Sans"/>
                <a:sym typeface="Open Sans"/>
              </a:rPr>
              <a:t>the cloud where all business data is stored in an organi</a:t>
            </a:r>
            <a:r>
              <a:rPr lang="en-US" sz="2631">
                <a:solidFill>
                  <a:srgbClr val="FFFFFF"/>
                </a:solidFill>
                <a:latin typeface="Open Sans"/>
                <a:ea typeface="Open Sans"/>
                <a:cs typeface="Open Sans"/>
                <a:sym typeface="Open Sans"/>
              </a:rPr>
              <a:t>sed way.</a:t>
            </a:r>
          </a:p>
          <a:p>
            <a:pPr algn="l">
              <a:lnSpc>
                <a:spcPts val="3947"/>
              </a:lnSpc>
            </a:pPr>
          </a:p>
          <a:p>
            <a:pPr algn="l">
              <a:lnSpc>
                <a:spcPts val="3947"/>
              </a:lnSpc>
            </a:pPr>
            <a:r>
              <a:rPr lang="en-US" sz="2631">
                <a:solidFill>
                  <a:srgbClr val="FFFFFF"/>
                </a:solidFill>
                <a:latin typeface="Open Sans"/>
                <a:ea typeface="Open Sans"/>
                <a:cs typeface="Open Sans"/>
                <a:sym typeface="Open Sans"/>
              </a:rPr>
              <a:t>Sys</a:t>
            </a:r>
            <a:r>
              <a:rPr lang="en-US" sz="2631">
                <a:solidFill>
                  <a:srgbClr val="FFFFFF"/>
                </a:solidFill>
                <a:latin typeface="Open Sans"/>
                <a:ea typeface="Open Sans"/>
                <a:cs typeface="Open Sans"/>
                <a:sym typeface="Open Sans"/>
              </a:rPr>
              <a:t>tems can easily:</a:t>
            </a:r>
          </a:p>
          <a:p>
            <a:pPr algn="l">
              <a:lnSpc>
                <a:spcPts val="3947"/>
              </a:lnSpc>
            </a:pPr>
            <a:r>
              <a:rPr lang="en-US" sz="2631">
                <a:solidFill>
                  <a:srgbClr val="FFFFFF"/>
                </a:solidFill>
                <a:latin typeface="Open Sans"/>
                <a:ea typeface="Open Sans"/>
                <a:cs typeface="Open Sans"/>
                <a:sym typeface="Open Sans"/>
              </a:rPr>
              <a:t> • Send data to it</a:t>
            </a:r>
          </a:p>
          <a:p>
            <a:pPr algn="l">
              <a:lnSpc>
                <a:spcPts val="3947"/>
              </a:lnSpc>
            </a:pPr>
            <a:r>
              <a:rPr lang="en-US" sz="2631">
                <a:solidFill>
                  <a:srgbClr val="FFFFFF"/>
                </a:solidFill>
                <a:latin typeface="Open Sans"/>
                <a:ea typeface="Open Sans"/>
                <a:cs typeface="Open Sans"/>
                <a:sym typeface="Open Sans"/>
              </a:rPr>
              <a:t> • Retrieve data from it</a:t>
            </a:r>
          </a:p>
          <a:p>
            <a:pPr algn="l">
              <a:lnSpc>
                <a:spcPts val="3947"/>
              </a:lnSpc>
            </a:pPr>
          </a:p>
          <a:p>
            <a:pPr algn="l">
              <a:lnSpc>
                <a:spcPts val="3947"/>
              </a:lnSpc>
            </a:pPr>
            <a:r>
              <a:rPr lang="en-US" sz="2631">
                <a:solidFill>
                  <a:srgbClr val="FFFFFF"/>
                </a:solidFill>
                <a:latin typeface="Open Sans"/>
                <a:ea typeface="Open Sans"/>
                <a:cs typeface="Open Sans"/>
                <a:sym typeface="Open Sans"/>
              </a:rPr>
              <a:t>It becomes the foundation for automat</a:t>
            </a:r>
            <a:r>
              <a:rPr lang="en-US" sz="2631">
                <a:solidFill>
                  <a:srgbClr val="FFFFFF"/>
                </a:solidFill>
                <a:latin typeface="Open Sans"/>
                <a:ea typeface="Open Sans"/>
                <a:cs typeface="Open Sans"/>
                <a:sym typeface="Open Sans"/>
              </a:rPr>
              <a:t>ion, reporting and AI.</a:t>
            </a:r>
          </a:p>
          <a:p>
            <a:pPr algn="l">
              <a:lnSpc>
                <a:spcPts val="3947"/>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91669" y="2260694"/>
            <a:ext cx="3032370" cy="1705708"/>
          </a:xfrm>
          <a:custGeom>
            <a:avLst/>
            <a:gdLst/>
            <a:ahLst/>
            <a:cxnLst/>
            <a:rect r="r" b="b" t="t" l="l"/>
            <a:pathLst>
              <a:path h="1705708" w="3032370">
                <a:moveTo>
                  <a:pt x="0" y="0"/>
                </a:moveTo>
                <a:lnTo>
                  <a:pt x="3032370" y="0"/>
                </a:lnTo>
                <a:lnTo>
                  <a:pt x="3032370" y="1705709"/>
                </a:lnTo>
                <a:lnTo>
                  <a:pt x="0" y="1705709"/>
                </a:lnTo>
                <a:lnTo>
                  <a:pt x="0" y="0"/>
                </a:lnTo>
                <a:close/>
              </a:path>
            </a:pathLst>
          </a:custGeom>
          <a:blipFill>
            <a:blip r:embed="rId3"/>
            <a:stretch>
              <a:fillRect l="0" t="0" r="0" b="0"/>
            </a:stretch>
          </a:blipFill>
        </p:spPr>
      </p:sp>
      <p:sp>
        <p:nvSpPr>
          <p:cNvPr name="Freeform 3" id="3"/>
          <p:cNvSpPr/>
          <p:nvPr/>
        </p:nvSpPr>
        <p:spPr>
          <a:xfrm flipH="false" flipV="false" rot="0">
            <a:off x="488091" y="7790594"/>
            <a:ext cx="1707079" cy="1707079"/>
          </a:xfrm>
          <a:custGeom>
            <a:avLst/>
            <a:gdLst/>
            <a:ahLst/>
            <a:cxnLst/>
            <a:rect r="r" b="b" t="t" l="l"/>
            <a:pathLst>
              <a:path h="1707079" w="1707079">
                <a:moveTo>
                  <a:pt x="0" y="0"/>
                </a:moveTo>
                <a:lnTo>
                  <a:pt x="1707079" y="0"/>
                </a:lnTo>
                <a:lnTo>
                  <a:pt x="1707079" y="1707079"/>
                </a:lnTo>
                <a:lnTo>
                  <a:pt x="0" y="1707079"/>
                </a:lnTo>
                <a:lnTo>
                  <a:pt x="0" y="0"/>
                </a:lnTo>
                <a:close/>
              </a:path>
            </a:pathLst>
          </a:custGeom>
          <a:blipFill>
            <a:blip r:embed="rId4"/>
            <a:stretch>
              <a:fillRect l="0" t="0" r="0" b="0"/>
            </a:stretch>
          </a:blipFill>
        </p:spPr>
      </p:sp>
      <p:sp>
        <p:nvSpPr>
          <p:cNvPr name="Freeform 4" id="4"/>
          <p:cNvSpPr/>
          <p:nvPr/>
        </p:nvSpPr>
        <p:spPr>
          <a:xfrm flipH="false" flipV="false" rot="0">
            <a:off x="543149" y="677219"/>
            <a:ext cx="4464556" cy="1188688"/>
          </a:xfrm>
          <a:custGeom>
            <a:avLst/>
            <a:gdLst/>
            <a:ahLst/>
            <a:cxnLst/>
            <a:rect r="r" b="b" t="t" l="l"/>
            <a:pathLst>
              <a:path h="1188688" w="4464556">
                <a:moveTo>
                  <a:pt x="0" y="0"/>
                </a:moveTo>
                <a:lnTo>
                  <a:pt x="4464556" y="0"/>
                </a:lnTo>
                <a:lnTo>
                  <a:pt x="4464556" y="1188688"/>
                </a:lnTo>
                <a:lnTo>
                  <a:pt x="0" y="1188688"/>
                </a:lnTo>
                <a:lnTo>
                  <a:pt x="0" y="0"/>
                </a:lnTo>
                <a:close/>
              </a:path>
            </a:pathLst>
          </a:custGeom>
          <a:blipFill>
            <a:blip r:embed="rId5"/>
            <a:stretch>
              <a:fillRect l="0" t="0" r="0" b="0"/>
            </a:stretch>
          </a:blipFill>
        </p:spPr>
      </p:sp>
      <p:sp>
        <p:nvSpPr>
          <p:cNvPr name="Freeform 5" id="5"/>
          <p:cNvSpPr/>
          <p:nvPr/>
        </p:nvSpPr>
        <p:spPr>
          <a:xfrm flipH="false" flipV="false" rot="0">
            <a:off x="2775427" y="7589342"/>
            <a:ext cx="2063500" cy="1472823"/>
          </a:xfrm>
          <a:custGeom>
            <a:avLst/>
            <a:gdLst/>
            <a:ahLst/>
            <a:cxnLst/>
            <a:rect r="r" b="b" t="t" l="l"/>
            <a:pathLst>
              <a:path h="1472823" w="2063500">
                <a:moveTo>
                  <a:pt x="0" y="0"/>
                </a:moveTo>
                <a:lnTo>
                  <a:pt x="2063500" y="0"/>
                </a:lnTo>
                <a:lnTo>
                  <a:pt x="2063500" y="1472823"/>
                </a:lnTo>
                <a:lnTo>
                  <a:pt x="0" y="1472823"/>
                </a:lnTo>
                <a:lnTo>
                  <a:pt x="0" y="0"/>
                </a:lnTo>
                <a:close/>
              </a:path>
            </a:pathLst>
          </a:custGeom>
          <a:blipFill>
            <a:blip r:embed="rId6"/>
            <a:stretch>
              <a:fillRect l="0" t="0" r="0" b="0"/>
            </a:stretch>
          </a:blipFill>
        </p:spPr>
      </p:sp>
      <p:sp>
        <p:nvSpPr>
          <p:cNvPr name="Freeform 6" id="6"/>
          <p:cNvSpPr/>
          <p:nvPr/>
        </p:nvSpPr>
        <p:spPr>
          <a:xfrm flipH="false" flipV="false" rot="0">
            <a:off x="488091" y="6213446"/>
            <a:ext cx="1985080" cy="1116607"/>
          </a:xfrm>
          <a:custGeom>
            <a:avLst/>
            <a:gdLst/>
            <a:ahLst/>
            <a:cxnLst/>
            <a:rect r="r" b="b" t="t" l="l"/>
            <a:pathLst>
              <a:path h="1116607" w="1985080">
                <a:moveTo>
                  <a:pt x="0" y="0"/>
                </a:moveTo>
                <a:lnTo>
                  <a:pt x="1985080" y="0"/>
                </a:lnTo>
                <a:lnTo>
                  <a:pt x="1985080" y="1116607"/>
                </a:lnTo>
                <a:lnTo>
                  <a:pt x="0" y="1116607"/>
                </a:lnTo>
                <a:lnTo>
                  <a:pt x="0" y="0"/>
                </a:lnTo>
                <a:close/>
              </a:path>
            </a:pathLst>
          </a:custGeom>
          <a:blipFill>
            <a:blip r:embed="rId7"/>
            <a:stretch>
              <a:fillRect l="0" t="0" r="0" b="0"/>
            </a:stretch>
          </a:blipFill>
        </p:spPr>
      </p:sp>
      <p:sp>
        <p:nvSpPr>
          <p:cNvPr name="Freeform 7" id="7"/>
          <p:cNvSpPr/>
          <p:nvPr/>
        </p:nvSpPr>
        <p:spPr>
          <a:xfrm flipH="false" flipV="false" rot="0">
            <a:off x="4717208" y="4047654"/>
            <a:ext cx="1002219" cy="1002219"/>
          </a:xfrm>
          <a:custGeom>
            <a:avLst/>
            <a:gdLst/>
            <a:ahLst/>
            <a:cxnLst/>
            <a:rect r="r" b="b" t="t" l="l"/>
            <a:pathLst>
              <a:path h="1002219" w="1002219">
                <a:moveTo>
                  <a:pt x="0" y="0"/>
                </a:moveTo>
                <a:lnTo>
                  <a:pt x="1002219" y="0"/>
                </a:lnTo>
                <a:lnTo>
                  <a:pt x="1002219" y="1002219"/>
                </a:lnTo>
                <a:lnTo>
                  <a:pt x="0" y="1002219"/>
                </a:lnTo>
                <a:lnTo>
                  <a:pt x="0" y="0"/>
                </a:lnTo>
                <a:close/>
              </a:path>
            </a:pathLst>
          </a:custGeom>
          <a:blipFill>
            <a:blip r:embed="rId8"/>
            <a:stretch>
              <a:fillRect l="0" t="0" r="0" b="0"/>
            </a:stretch>
          </a:blipFill>
        </p:spPr>
      </p:sp>
      <p:sp>
        <p:nvSpPr>
          <p:cNvPr name="Freeform 8" id="8"/>
          <p:cNvSpPr/>
          <p:nvPr/>
        </p:nvSpPr>
        <p:spPr>
          <a:xfrm flipH="false" flipV="false" rot="0">
            <a:off x="3027116" y="4361190"/>
            <a:ext cx="1115212" cy="1116607"/>
          </a:xfrm>
          <a:custGeom>
            <a:avLst/>
            <a:gdLst/>
            <a:ahLst/>
            <a:cxnLst/>
            <a:rect r="r" b="b" t="t" l="l"/>
            <a:pathLst>
              <a:path h="1116607" w="1115212">
                <a:moveTo>
                  <a:pt x="0" y="0"/>
                </a:moveTo>
                <a:lnTo>
                  <a:pt x="1115212" y="0"/>
                </a:lnTo>
                <a:lnTo>
                  <a:pt x="1115212" y="1116608"/>
                </a:lnTo>
                <a:lnTo>
                  <a:pt x="0" y="1116608"/>
                </a:lnTo>
                <a:lnTo>
                  <a:pt x="0" y="0"/>
                </a:lnTo>
                <a:close/>
              </a:path>
            </a:pathLst>
          </a:custGeom>
          <a:blipFill>
            <a:blip r:embed="rId9"/>
            <a:stretch>
              <a:fillRect l="0" t="0" r="0" b="0"/>
            </a:stretch>
          </a:blipFill>
        </p:spPr>
      </p:sp>
      <p:sp>
        <p:nvSpPr>
          <p:cNvPr name="Freeform 9" id="9"/>
          <p:cNvSpPr/>
          <p:nvPr/>
        </p:nvSpPr>
        <p:spPr>
          <a:xfrm flipH="false" flipV="false" rot="0">
            <a:off x="3803110" y="2198043"/>
            <a:ext cx="1123346" cy="1401936"/>
          </a:xfrm>
          <a:custGeom>
            <a:avLst/>
            <a:gdLst/>
            <a:ahLst/>
            <a:cxnLst/>
            <a:rect r="r" b="b" t="t" l="l"/>
            <a:pathLst>
              <a:path h="1401936" w="1123346">
                <a:moveTo>
                  <a:pt x="0" y="0"/>
                </a:moveTo>
                <a:lnTo>
                  <a:pt x="1123346" y="0"/>
                </a:lnTo>
                <a:lnTo>
                  <a:pt x="1123346" y="1401936"/>
                </a:lnTo>
                <a:lnTo>
                  <a:pt x="0" y="1401936"/>
                </a:lnTo>
                <a:lnTo>
                  <a:pt x="0" y="0"/>
                </a:lnTo>
                <a:close/>
              </a:path>
            </a:pathLst>
          </a:custGeom>
          <a:blipFill>
            <a:blip r:embed="rId10"/>
            <a:stretch>
              <a:fillRect l="0" t="0" r="0" b="0"/>
            </a:stretch>
          </a:blipFill>
        </p:spPr>
      </p:sp>
      <p:sp>
        <p:nvSpPr>
          <p:cNvPr name="Freeform 10" id="10"/>
          <p:cNvSpPr/>
          <p:nvPr/>
        </p:nvSpPr>
        <p:spPr>
          <a:xfrm flipH="false" flipV="false" rot="0">
            <a:off x="228944" y="4514908"/>
            <a:ext cx="2503374" cy="1308013"/>
          </a:xfrm>
          <a:custGeom>
            <a:avLst/>
            <a:gdLst/>
            <a:ahLst/>
            <a:cxnLst/>
            <a:rect r="r" b="b" t="t" l="l"/>
            <a:pathLst>
              <a:path h="1308013" w="2503374">
                <a:moveTo>
                  <a:pt x="0" y="0"/>
                </a:moveTo>
                <a:lnTo>
                  <a:pt x="2503374" y="0"/>
                </a:lnTo>
                <a:lnTo>
                  <a:pt x="2503374" y="1308013"/>
                </a:lnTo>
                <a:lnTo>
                  <a:pt x="0" y="1308013"/>
                </a:lnTo>
                <a:lnTo>
                  <a:pt x="0" y="0"/>
                </a:lnTo>
                <a:close/>
              </a:path>
            </a:pathLst>
          </a:custGeom>
          <a:blipFill>
            <a:blip r:embed="rId11"/>
            <a:stretch>
              <a:fillRect l="0" t="0" r="0" b="0"/>
            </a:stretch>
          </a:blipFill>
        </p:spPr>
      </p:sp>
      <p:sp>
        <p:nvSpPr>
          <p:cNvPr name="Freeform 11" id="11"/>
          <p:cNvSpPr/>
          <p:nvPr/>
        </p:nvSpPr>
        <p:spPr>
          <a:xfrm flipH="false" flipV="false" rot="0">
            <a:off x="2895042" y="6147974"/>
            <a:ext cx="2494570" cy="995025"/>
          </a:xfrm>
          <a:custGeom>
            <a:avLst/>
            <a:gdLst/>
            <a:ahLst/>
            <a:cxnLst/>
            <a:rect r="r" b="b" t="t" l="l"/>
            <a:pathLst>
              <a:path h="995025" w="2494570">
                <a:moveTo>
                  <a:pt x="0" y="0"/>
                </a:moveTo>
                <a:lnTo>
                  <a:pt x="2494571" y="0"/>
                </a:lnTo>
                <a:lnTo>
                  <a:pt x="2494571" y="995025"/>
                </a:lnTo>
                <a:lnTo>
                  <a:pt x="0" y="995025"/>
                </a:lnTo>
                <a:lnTo>
                  <a:pt x="0" y="0"/>
                </a:lnTo>
                <a:close/>
              </a:path>
            </a:pathLst>
          </a:custGeom>
          <a:blipFill>
            <a:blip r:embed="rId12"/>
            <a:stretch>
              <a:fillRect l="0" t="0" r="0" b="0"/>
            </a:stretch>
          </a:blipFill>
        </p:spPr>
      </p:sp>
      <p:sp>
        <p:nvSpPr>
          <p:cNvPr name="AutoShape 12" id="12"/>
          <p:cNvSpPr/>
          <p:nvPr/>
        </p:nvSpPr>
        <p:spPr>
          <a:xfrm>
            <a:off x="6117533" y="4548763"/>
            <a:ext cx="1332805" cy="0"/>
          </a:xfrm>
          <a:prstGeom prst="line">
            <a:avLst/>
          </a:prstGeom>
          <a:ln cap="flat" w="38100">
            <a:solidFill>
              <a:srgbClr val="000000"/>
            </a:solidFill>
            <a:prstDash val="solid"/>
            <a:headEnd type="arrow" len="sm" w="med"/>
            <a:tailEnd type="arrow" len="sm" w="med"/>
          </a:ln>
        </p:spPr>
      </p:sp>
      <p:sp>
        <p:nvSpPr>
          <p:cNvPr name="AutoShape 13" id="13"/>
          <p:cNvSpPr/>
          <p:nvPr/>
        </p:nvSpPr>
        <p:spPr>
          <a:xfrm flipH="true" flipV="true">
            <a:off x="5918480" y="639645"/>
            <a:ext cx="0" cy="8820454"/>
          </a:xfrm>
          <a:prstGeom prst="line">
            <a:avLst/>
          </a:prstGeom>
          <a:ln cap="flat" w="38100">
            <a:solidFill>
              <a:srgbClr val="000000"/>
            </a:solidFill>
            <a:prstDash val="solid"/>
            <a:headEnd type="none" len="sm" w="sm"/>
            <a:tailEnd type="none" len="sm" w="sm"/>
          </a:ln>
        </p:spPr>
      </p:sp>
      <p:sp>
        <p:nvSpPr>
          <p:cNvPr name="AutoShape 14" id="14"/>
          <p:cNvSpPr/>
          <p:nvPr/>
        </p:nvSpPr>
        <p:spPr>
          <a:xfrm flipH="true">
            <a:off x="4838927" y="9441050"/>
            <a:ext cx="1079552" cy="19050"/>
          </a:xfrm>
          <a:prstGeom prst="line">
            <a:avLst/>
          </a:prstGeom>
          <a:ln cap="flat" w="38100">
            <a:solidFill>
              <a:srgbClr val="000000"/>
            </a:solidFill>
            <a:prstDash val="solid"/>
            <a:headEnd type="none" len="sm" w="sm"/>
            <a:tailEnd type="none" len="sm" w="sm"/>
          </a:ln>
        </p:spPr>
      </p:sp>
      <p:sp>
        <p:nvSpPr>
          <p:cNvPr name="AutoShape 15" id="15"/>
          <p:cNvSpPr/>
          <p:nvPr/>
        </p:nvSpPr>
        <p:spPr>
          <a:xfrm flipH="true">
            <a:off x="4849837" y="639122"/>
            <a:ext cx="1079552" cy="19050"/>
          </a:xfrm>
          <a:prstGeom prst="line">
            <a:avLst/>
          </a:prstGeom>
          <a:ln cap="flat" w="38100">
            <a:solidFill>
              <a:srgbClr val="000000"/>
            </a:solidFill>
            <a:prstDash val="solid"/>
            <a:headEnd type="none" len="sm" w="sm"/>
            <a:tailEnd type="none" len="sm" w="sm"/>
          </a:ln>
        </p:spPr>
      </p:sp>
      <p:sp>
        <p:nvSpPr>
          <p:cNvPr name="AutoShape 16" id="16"/>
          <p:cNvSpPr/>
          <p:nvPr/>
        </p:nvSpPr>
        <p:spPr>
          <a:xfrm flipV="true">
            <a:off x="10485780" y="4495858"/>
            <a:ext cx="2017662" cy="19050"/>
          </a:xfrm>
          <a:prstGeom prst="line">
            <a:avLst/>
          </a:prstGeom>
          <a:ln cap="flat" w="38100">
            <a:solidFill>
              <a:srgbClr val="000000"/>
            </a:solidFill>
            <a:prstDash val="solid"/>
            <a:headEnd type="arrow" len="sm" w="med"/>
            <a:tailEnd type="arrow" len="sm" w="med"/>
          </a:ln>
        </p:spPr>
      </p:sp>
      <p:sp>
        <p:nvSpPr>
          <p:cNvPr name="Freeform 17" id="17"/>
          <p:cNvSpPr/>
          <p:nvPr/>
        </p:nvSpPr>
        <p:spPr>
          <a:xfrm flipH="false" flipV="false" rot="0">
            <a:off x="7870138" y="3852093"/>
            <a:ext cx="2195661" cy="1325630"/>
          </a:xfrm>
          <a:custGeom>
            <a:avLst/>
            <a:gdLst/>
            <a:ahLst/>
            <a:cxnLst/>
            <a:rect r="r" b="b" t="t" l="l"/>
            <a:pathLst>
              <a:path h="1325630" w="2195661">
                <a:moveTo>
                  <a:pt x="0" y="0"/>
                </a:moveTo>
                <a:lnTo>
                  <a:pt x="2195661" y="0"/>
                </a:lnTo>
                <a:lnTo>
                  <a:pt x="2195661" y="1325630"/>
                </a:lnTo>
                <a:lnTo>
                  <a:pt x="0" y="132563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8" id="18"/>
          <p:cNvSpPr/>
          <p:nvPr/>
        </p:nvSpPr>
        <p:spPr>
          <a:xfrm flipH="false" flipV="false" rot="0">
            <a:off x="13092835" y="1500674"/>
            <a:ext cx="2351419" cy="2351419"/>
          </a:xfrm>
          <a:custGeom>
            <a:avLst/>
            <a:gdLst/>
            <a:ahLst/>
            <a:cxnLst/>
            <a:rect r="r" b="b" t="t" l="l"/>
            <a:pathLst>
              <a:path h="2351419" w="2351419">
                <a:moveTo>
                  <a:pt x="0" y="0"/>
                </a:moveTo>
                <a:lnTo>
                  <a:pt x="2351419" y="0"/>
                </a:lnTo>
                <a:lnTo>
                  <a:pt x="2351419" y="2351419"/>
                </a:lnTo>
                <a:lnTo>
                  <a:pt x="0" y="235141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9" id="19"/>
          <p:cNvSpPr/>
          <p:nvPr/>
        </p:nvSpPr>
        <p:spPr>
          <a:xfrm flipH="false" flipV="false" rot="0">
            <a:off x="12969571" y="5143500"/>
            <a:ext cx="2597947" cy="2341400"/>
          </a:xfrm>
          <a:custGeom>
            <a:avLst/>
            <a:gdLst/>
            <a:ahLst/>
            <a:cxnLst/>
            <a:rect r="r" b="b" t="t" l="l"/>
            <a:pathLst>
              <a:path h="2341400" w="2597947">
                <a:moveTo>
                  <a:pt x="0" y="0"/>
                </a:moveTo>
                <a:lnTo>
                  <a:pt x="2597947" y="0"/>
                </a:lnTo>
                <a:lnTo>
                  <a:pt x="2597947" y="2341400"/>
                </a:lnTo>
                <a:lnTo>
                  <a:pt x="0" y="234140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DAHB2IQ0PyI</dc:identifier>
  <dcterms:modified xsi:type="dcterms:W3CDTF">2011-08-01T06:04:30Z</dcterms:modified>
  <cp:revision>1</cp:revision>
  <dc:title>Data Integration &amp; Centralisation </dc:title>
</cp:coreProperties>
</file>