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FS Albert Arabic Bold" charset="1" panose="020B0803040502020804"/>
      <p:regular r:id="rId25"/>
    </p:embeddedFont>
    <p:embeddedFont>
      <p:font typeface="Open Sans" charset="1" panose="020B0606030504020204"/>
      <p:regular r:id="rId27"/>
    </p:embeddedFont>
    <p:embeddedFont>
      <p:font typeface="Open Sans Bold" charset="1" panose="020B0806030504020204"/>
      <p:regular r:id="rId28"/>
    </p:embeddedFont>
    <p:embeddedFont>
      <p:font typeface="FS Albert Arabic" charset="1" panose="020B0503040502020804"/>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notesMasters/notesMaster1.xml" Type="http://schemas.openxmlformats.org/officeDocument/2006/relationships/notesMaster"/><Relationship Id="rId23" Target="theme/theme2.xml" Type="http://schemas.openxmlformats.org/officeDocument/2006/relationships/theme"/><Relationship Id="rId24" Target="notesSlides/notesSlide1.xml" Type="http://schemas.openxmlformats.org/officeDocument/2006/relationships/notesSlide"/><Relationship Id="rId25" Target="fonts/font25.fntdata" Type="http://schemas.openxmlformats.org/officeDocument/2006/relationships/font"/><Relationship Id="rId26" Target="notesSlides/notesSlide2.xml" Type="http://schemas.openxmlformats.org/officeDocument/2006/relationships/notesSlide"/><Relationship Id="rId27" Target="fonts/font27.fntdata" Type="http://schemas.openxmlformats.org/officeDocument/2006/relationships/font"/><Relationship Id="rId28" Target="fonts/font28.fntdata" Type="http://schemas.openxmlformats.org/officeDocument/2006/relationships/font"/><Relationship Id="rId29" Target="notesSlides/notesSlide3.xml" Type="http://schemas.openxmlformats.org/officeDocument/2006/relationships/notesSlide"/><Relationship Id="rId3" Target="viewProps.xml" Type="http://schemas.openxmlformats.org/officeDocument/2006/relationships/viewProps"/><Relationship Id="rId30" Target="notesSlides/notesSlide4.xml" Type="http://schemas.openxmlformats.org/officeDocument/2006/relationships/notesSlide"/><Relationship Id="rId31" Target="notesSlides/notesSlide5.xml" Type="http://schemas.openxmlformats.org/officeDocument/2006/relationships/notesSlide"/><Relationship Id="rId32" Target="notesSlides/notesSlide6.xml" Type="http://schemas.openxmlformats.org/officeDocument/2006/relationships/notesSlide"/><Relationship Id="rId33" Target="notesSlides/notesSlide7.xml" Type="http://schemas.openxmlformats.org/officeDocument/2006/relationships/notesSlide"/><Relationship Id="rId34" Target="notesSlides/notesSlide8.xml" Type="http://schemas.openxmlformats.org/officeDocument/2006/relationships/notesSlide"/><Relationship Id="rId35" Target="notesSlides/notesSlide9.xml" Type="http://schemas.openxmlformats.org/officeDocument/2006/relationships/notesSlide"/><Relationship Id="rId36" Target="notesSlides/notesSlide10.xml" Type="http://schemas.openxmlformats.org/officeDocument/2006/relationships/notesSlide"/><Relationship Id="rId37" Target="notesSlides/notesSlide11.xml" Type="http://schemas.openxmlformats.org/officeDocument/2006/relationships/notesSlide"/><Relationship Id="rId38" Target="notesSlides/notesSlide12.xml" Type="http://schemas.openxmlformats.org/officeDocument/2006/relationships/notesSlide"/><Relationship Id="rId39" Target="notesSlides/notesSlide13.xml" Type="http://schemas.openxmlformats.org/officeDocument/2006/relationships/notesSlide"/><Relationship Id="rId4" Target="theme/theme1.xml" Type="http://schemas.openxmlformats.org/officeDocument/2006/relationships/theme"/><Relationship Id="rId40" Target="notesSlides/notesSlide14.xml" Type="http://schemas.openxmlformats.org/officeDocument/2006/relationships/notesSlide"/><Relationship Id="rId41" Target="notesSlides/notesSlide15.xml" Type="http://schemas.openxmlformats.org/officeDocument/2006/relationships/notesSlide"/><Relationship Id="rId42" Target="notesSlides/notesSlide16.xml" Type="http://schemas.openxmlformats.org/officeDocument/2006/relationships/notesSlide"/><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5.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Freeform 2" id="2"/>
          <p:cNvSpPr/>
          <p:nvPr/>
        </p:nvSpPr>
        <p:spPr>
          <a:xfrm flipH="false" flipV="false" rot="0">
            <a:off x="-12157165" y="0"/>
            <a:ext cx="30445165" cy="13167534"/>
          </a:xfrm>
          <a:custGeom>
            <a:avLst/>
            <a:gdLst/>
            <a:ahLst/>
            <a:cxnLst/>
            <a:rect r="r" b="b" t="t" l="l"/>
            <a:pathLst>
              <a:path h="13167534" w="30445165">
                <a:moveTo>
                  <a:pt x="0" y="0"/>
                </a:moveTo>
                <a:lnTo>
                  <a:pt x="30445165" y="0"/>
                </a:lnTo>
                <a:lnTo>
                  <a:pt x="30445165" y="13167534"/>
                </a:lnTo>
                <a:lnTo>
                  <a:pt x="0" y="13167534"/>
                </a:lnTo>
                <a:lnTo>
                  <a:pt x="0" y="0"/>
                </a:lnTo>
                <a:close/>
              </a:path>
            </a:pathLst>
          </a:custGeom>
          <a:blipFill>
            <a:blip r:embed="rId3"/>
            <a:stretch>
              <a:fillRect l="0" t="0" r="0" b="0"/>
            </a:stretch>
          </a:blipFill>
        </p:spPr>
      </p:sp>
      <p:sp>
        <p:nvSpPr>
          <p:cNvPr name="Freeform 3" id="3"/>
          <p:cNvSpPr/>
          <p:nvPr/>
        </p:nvSpPr>
        <p:spPr>
          <a:xfrm flipH="false" flipV="false" rot="0">
            <a:off x="13534639" y="1028700"/>
            <a:ext cx="3724661" cy="781695"/>
          </a:xfrm>
          <a:custGeom>
            <a:avLst/>
            <a:gdLst/>
            <a:ahLst/>
            <a:cxnLst/>
            <a:rect r="r" b="b" t="t" l="l"/>
            <a:pathLst>
              <a:path h="781695" w="3724661">
                <a:moveTo>
                  <a:pt x="0" y="0"/>
                </a:moveTo>
                <a:lnTo>
                  <a:pt x="3724661" y="0"/>
                </a:lnTo>
                <a:lnTo>
                  <a:pt x="3724661" y="781695"/>
                </a:lnTo>
                <a:lnTo>
                  <a:pt x="0" y="781695"/>
                </a:lnTo>
                <a:lnTo>
                  <a:pt x="0" y="0"/>
                </a:lnTo>
                <a:close/>
              </a:path>
            </a:pathLst>
          </a:custGeom>
          <a:blipFill>
            <a:blip r:embed="rId4"/>
            <a:stretch>
              <a:fillRect l="0" t="0" r="0" b="0"/>
            </a:stretch>
          </a:blipFill>
        </p:spPr>
      </p:sp>
      <p:sp>
        <p:nvSpPr>
          <p:cNvPr name="TextBox 4" id="4"/>
          <p:cNvSpPr txBox="true"/>
          <p:nvPr/>
        </p:nvSpPr>
        <p:spPr>
          <a:xfrm rot="0">
            <a:off x="1028700" y="2765423"/>
            <a:ext cx="14368269" cy="4718053"/>
          </a:xfrm>
          <a:prstGeom prst="rect">
            <a:avLst/>
          </a:prstGeom>
        </p:spPr>
        <p:txBody>
          <a:bodyPr anchor="t" rtlCol="false" tIns="0" lIns="0" bIns="0" rIns="0">
            <a:spAutoFit/>
          </a:bodyPr>
          <a:lstStyle/>
          <a:p>
            <a:pPr algn="l">
              <a:lnSpc>
                <a:spcPts val="12499"/>
              </a:lnSpc>
            </a:pPr>
            <a:r>
              <a:rPr lang="en-US" sz="9999" b="true">
                <a:solidFill>
                  <a:srgbClr val="FFFFFF"/>
                </a:solidFill>
                <a:latin typeface="FS Albert Arabic Bold"/>
                <a:ea typeface="FS Albert Arabic Bold"/>
                <a:cs typeface="FS Albert Arabic Bold"/>
                <a:sym typeface="FS Albert Arabic Bold"/>
              </a:rPr>
              <a:t>CRM Tools for SMEs (HubSpot, Pipedrive, Zoho)</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208571"/>
            <a:ext cx="7692689" cy="7747635"/>
          </a:xfrm>
          <a:prstGeom prst="rect">
            <a:avLst/>
          </a:prstGeom>
        </p:spPr>
        <p:txBody>
          <a:bodyPr anchor="t" rtlCol="false" tIns="0" lIns="0" bIns="0" rIns="0">
            <a:spAutoFit/>
          </a:bodyPr>
          <a:lstStyle/>
          <a:p>
            <a:pPr algn="l">
              <a:lnSpc>
                <a:spcPts val="3600"/>
              </a:lnSpc>
            </a:pPr>
            <a:r>
              <a:rPr lang="en-US" sz="2400">
                <a:solidFill>
                  <a:srgbClr val="FFFFFF"/>
                </a:solidFill>
                <a:latin typeface="Open Sans"/>
                <a:ea typeface="Open Sans"/>
                <a:cs typeface="Open Sans"/>
                <a:sym typeface="Open Sans"/>
              </a:rPr>
              <a:t>Doing more with the people already interested</a:t>
            </a:r>
          </a:p>
          <a:p>
            <a:pPr algn="l" marL="518160" indent="-259080" lvl="1">
              <a:lnSpc>
                <a:spcPts val="3600"/>
              </a:lnSpc>
              <a:buFont typeface="Arial"/>
              <a:buChar char="•"/>
            </a:pPr>
            <a:r>
              <a:rPr lang="en-US" sz="2400">
                <a:solidFill>
                  <a:srgbClr val="FFFFFF"/>
                </a:solidFill>
                <a:latin typeface="Open Sans"/>
                <a:ea typeface="Open Sans"/>
                <a:cs typeface="Open Sans"/>
                <a:sym typeface="Open Sans"/>
              </a:rPr>
              <a:t>Capture leads from your website, emails, and social media</a:t>
            </a:r>
          </a:p>
          <a:p>
            <a:pPr algn="l" marL="518160" indent="-259080" lvl="1">
              <a:lnSpc>
                <a:spcPts val="3600"/>
              </a:lnSpc>
              <a:buFont typeface="Arial"/>
              <a:buChar char="•"/>
            </a:pPr>
            <a:r>
              <a:rPr lang="en-US" sz="2400">
                <a:solidFill>
                  <a:srgbClr val="FFFFFF"/>
                </a:solidFill>
                <a:latin typeface="Open Sans"/>
                <a:ea typeface="Open Sans"/>
                <a:cs typeface="Open Sans"/>
                <a:sym typeface="Open Sans"/>
              </a:rPr>
              <a:t>Automatically send simple follow-ups and thank-you emails</a:t>
            </a:r>
          </a:p>
          <a:p>
            <a:pPr algn="l" marL="518160" indent="-259080" lvl="1">
              <a:lnSpc>
                <a:spcPts val="3600"/>
              </a:lnSpc>
              <a:buFont typeface="Arial"/>
              <a:buChar char="•"/>
            </a:pPr>
            <a:r>
              <a:rPr lang="en-US" sz="2400">
                <a:solidFill>
                  <a:srgbClr val="FFFFFF"/>
                </a:solidFill>
                <a:latin typeface="Open Sans"/>
                <a:ea typeface="Open Sans"/>
                <a:cs typeface="Open Sans"/>
                <a:sym typeface="Open Sans"/>
              </a:rPr>
              <a:t>Keep your business visible without constant manual chasing</a:t>
            </a:r>
          </a:p>
          <a:p>
            <a:pPr algn="l" marL="518160" indent="-259080" lvl="1">
              <a:lnSpc>
                <a:spcPts val="3600"/>
              </a:lnSpc>
              <a:buFont typeface="Arial"/>
              <a:buChar char="•"/>
            </a:pPr>
            <a:r>
              <a:rPr lang="en-US" sz="2400">
                <a:solidFill>
                  <a:srgbClr val="FFFFFF"/>
                </a:solidFill>
                <a:latin typeface="Open Sans"/>
                <a:ea typeface="Open Sans"/>
                <a:cs typeface="Open Sans"/>
                <a:sym typeface="Open Sans"/>
              </a:rPr>
              <a:t>Reuse messages that already work instead of starting from scratch</a:t>
            </a:r>
          </a:p>
          <a:p>
            <a:pPr algn="l">
              <a:lnSpc>
                <a:spcPts val="3600"/>
              </a:lnSpc>
            </a:pPr>
          </a:p>
          <a:p>
            <a:pPr algn="l">
              <a:lnSpc>
                <a:spcPts val="3600"/>
              </a:lnSpc>
            </a:pPr>
            <a:r>
              <a:rPr lang="en-US" sz="2400">
                <a:solidFill>
                  <a:srgbClr val="FFFFFF"/>
                </a:solidFill>
                <a:latin typeface="Open Sans"/>
                <a:ea typeface="Open Sans"/>
                <a:cs typeface="Open Sans"/>
                <a:sym typeface="Open Sans"/>
              </a:rPr>
              <a:t>What this means in reality:</a:t>
            </a:r>
          </a:p>
          <a:p>
            <a:pPr algn="l" marL="518160" indent="-259080" lvl="1">
              <a:lnSpc>
                <a:spcPts val="3600"/>
              </a:lnSpc>
              <a:buFont typeface="Arial"/>
              <a:buChar char="•"/>
            </a:pPr>
            <a:r>
              <a:rPr lang="en-US" sz="2400">
                <a:solidFill>
                  <a:srgbClr val="FFFFFF"/>
                </a:solidFill>
                <a:latin typeface="Open Sans"/>
                <a:ea typeface="Open Sans"/>
                <a:cs typeface="Open Sans"/>
                <a:sym typeface="Open Sans"/>
              </a:rPr>
              <a:t>More touchpoints, less effort</a:t>
            </a:r>
          </a:p>
          <a:p>
            <a:pPr algn="l" marL="518160" indent="-259080" lvl="1">
              <a:lnSpc>
                <a:spcPts val="3600"/>
              </a:lnSpc>
              <a:buFont typeface="Arial"/>
              <a:buChar char="•"/>
            </a:pPr>
            <a:r>
              <a:rPr lang="en-US" sz="2400">
                <a:solidFill>
                  <a:srgbClr val="FFFFFF"/>
                </a:solidFill>
                <a:latin typeface="Open Sans"/>
                <a:ea typeface="Open Sans"/>
                <a:cs typeface="Open Sans"/>
                <a:sym typeface="Open Sans"/>
              </a:rPr>
              <a:t>Staying front of mind without being pushy</a:t>
            </a:r>
          </a:p>
          <a:p>
            <a:pPr algn="l" marL="518160" indent="-259080" lvl="1">
              <a:lnSpc>
                <a:spcPts val="3600"/>
              </a:lnSpc>
              <a:buFont typeface="Arial"/>
              <a:buChar char="•"/>
            </a:pPr>
            <a:r>
              <a:rPr lang="en-US" sz="2400">
                <a:solidFill>
                  <a:srgbClr val="FFFFFF"/>
                </a:solidFill>
                <a:latin typeface="Open Sans"/>
                <a:ea typeface="Open Sans"/>
                <a:cs typeface="Open Sans"/>
                <a:sym typeface="Open Sans"/>
              </a:rPr>
              <a:t>No need for big marketing budgets or agencies</a:t>
            </a:r>
          </a:p>
          <a:p>
            <a:pPr algn="l">
              <a:lnSpc>
                <a:spcPts val="3600"/>
              </a:lnSpc>
            </a:pPr>
          </a:p>
          <a:p>
            <a:pPr algn="l">
              <a:lnSpc>
                <a:spcPts val="3600"/>
              </a:lnSpc>
              <a:spcBef>
                <a:spcPct val="0"/>
              </a:spcBef>
            </a:pPr>
            <a:r>
              <a:rPr lang="en-US" sz="2400">
                <a:solidFill>
                  <a:srgbClr val="FFFFFF"/>
                </a:solidFill>
                <a:latin typeface="Open Sans"/>
                <a:ea typeface="Open Sans"/>
                <a:cs typeface="Open Sans"/>
                <a:sym typeface="Open Sans"/>
              </a:rPr>
              <a:t>It’s not about spamming people it’s about staying in the conversation.</a:t>
            </a: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Increasing Reach</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
        <p:nvSpPr>
          <p:cNvPr name="TextBox 4" id="4"/>
          <p:cNvSpPr txBox="true"/>
          <p:nvPr/>
        </p:nvSpPr>
        <p:spPr>
          <a:xfrm rot="0">
            <a:off x="1028700" y="3147972"/>
            <a:ext cx="7692689" cy="489958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P</a:t>
            </a:r>
            <a:r>
              <a:rPr lang="en-US" sz="2631">
                <a:solidFill>
                  <a:srgbClr val="FFFFFF"/>
                </a:solidFill>
                <a:latin typeface="Open Sans"/>
                <a:ea typeface="Open Sans"/>
                <a:cs typeface="Open Sans"/>
                <a:sym typeface="Open Sans"/>
              </a:rPr>
              <a:t>eople buy when it feels relevant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Remember what they asked for</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Reference past</a:t>
            </a:r>
            <a:r>
              <a:rPr lang="en-US" sz="2631">
                <a:solidFill>
                  <a:srgbClr val="FFFFFF"/>
                </a:solidFill>
                <a:latin typeface="Open Sans"/>
                <a:ea typeface="Open Sans"/>
                <a:cs typeface="Open Sans"/>
                <a:sym typeface="Open Sans"/>
              </a:rPr>
              <a:t> conversations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Tailor follow ups to their needs</a:t>
            </a:r>
          </a:p>
          <a:p>
            <a:pPr algn="l">
              <a:lnSpc>
                <a:spcPts val="3947"/>
              </a:lnSpc>
            </a:pPr>
          </a:p>
          <a:p>
            <a:pPr algn="l">
              <a:lnSpc>
                <a:spcPts val="3947"/>
              </a:lnSpc>
            </a:pPr>
            <a:r>
              <a:rPr lang="en-US" sz="2631">
                <a:solidFill>
                  <a:srgbClr val="FFFFFF"/>
                </a:solidFill>
                <a:latin typeface="Open Sans"/>
                <a:ea typeface="Open Sans"/>
                <a:cs typeface="Open Sans"/>
                <a:sym typeface="Open Sans"/>
              </a:rPr>
              <a:t>CRM impact: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Context before every call</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N</a:t>
            </a:r>
            <a:r>
              <a:rPr lang="en-US" sz="2631">
                <a:solidFill>
                  <a:srgbClr val="FFFFFF"/>
                </a:solidFill>
                <a:latin typeface="Open Sans"/>
                <a:ea typeface="Open Sans"/>
                <a:cs typeface="Open Sans"/>
                <a:sym typeface="Open Sans"/>
              </a:rPr>
              <a:t>otes visible to the whole team</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Customers feel listened to</a:t>
            </a:r>
          </a:p>
          <a:p>
            <a:pPr algn="l" marL="568159" indent="-284079" lvl="1">
              <a:lnSpc>
                <a:spcPts val="3947"/>
              </a:lnSpc>
              <a:spcBef>
                <a:spcPct val="0"/>
              </a:spcBef>
              <a:buFont typeface="Arial"/>
              <a:buChar char="•"/>
            </a:pPr>
            <a:r>
              <a:rPr lang="en-US" sz="2631">
                <a:solidFill>
                  <a:srgbClr val="FFFFFF"/>
                </a:solidFill>
                <a:latin typeface="Open Sans"/>
                <a:ea typeface="Open Sans"/>
                <a:cs typeface="Open Sans"/>
                <a:sym typeface="Open Sans"/>
              </a:rPr>
              <a:t>Personalised sales and marketing emails</a:t>
            </a:r>
          </a:p>
        </p:txBody>
      </p:sp>
      <p:sp>
        <p:nvSpPr>
          <p:cNvPr name="TextBox 5" id="5"/>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Personalising the Conversation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3422492"/>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Small impr</a:t>
            </a:r>
            <a:r>
              <a:rPr lang="en-US" sz="2631">
                <a:solidFill>
                  <a:srgbClr val="FFFFFF"/>
                </a:solidFill>
                <a:latin typeface="Open Sans"/>
                <a:ea typeface="Open Sans"/>
                <a:cs typeface="Open Sans"/>
                <a:sym typeface="Open Sans"/>
              </a:rPr>
              <a:t>ovements compound</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See where deals get stuck</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L</a:t>
            </a:r>
            <a:r>
              <a:rPr lang="en-US" sz="2631">
                <a:solidFill>
                  <a:srgbClr val="FFFFFF"/>
                </a:solidFill>
                <a:latin typeface="Open Sans"/>
                <a:ea typeface="Open Sans"/>
                <a:cs typeface="Open Sans"/>
                <a:sym typeface="Open Sans"/>
              </a:rPr>
              <a:t>earn which follow ups work best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a:t>
            </a:r>
            <a:r>
              <a:rPr lang="en-US" sz="2631">
                <a:solidFill>
                  <a:srgbClr val="FFFFFF"/>
                </a:solidFill>
                <a:latin typeface="Open Sans"/>
                <a:ea typeface="Open Sans"/>
                <a:cs typeface="Open Sans"/>
                <a:sym typeface="Open Sans"/>
              </a:rPr>
              <a:t>ompare results over time</a:t>
            </a:r>
          </a:p>
          <a:p>
            <a:pPr algn="l">
              <a:lnSpc>
                <a:spcPts val="3947"/>
              </a:lnSpc>
            </a:pPr>
          </a:p>
          <a:p>
            <a:pPr algn="l">
              <a:lnSpc>
                <a:spcPts val="3947"/>
              </a:lnSpc>
            </a:pPr>
            <a:r>
              <a:rPr lang="en-US" sz="2631">
                <a:solidFill>
                  <a:srgbClr val="FFFFFF"/>
                </a:solidFill>
                <a:latin typeface="Open Sans"/>
                <a:ea typeface="Open Sans"/>
                <a:cs typeface="Open Sans"/>
                <a:sym typeface="Open Sans"/>
              </a:rPr>
              <a:t>Without a CRM: guessing</a:t>
            </a:r>
          </a:p>
          <a:p>
            <a:pPr algn="l">
              <a:lnSpc>
                <a:spcPts val="3947"/>
              </a:lnSpc>
              <a:spcBef>
                <a:spcPct val="0"/>
              </a:spcBef>
            </a:pPr>
            <a:r>
              <a:rPr lang="en-US" sz="2631">
                <a:solidFill>
                  <a:srgbClr val="FFFFFF"/>
                </a:solidFill>
                <a:latin typeface="Open Sans"/>
                <a:ea typeface="Open Sans"/>
                <a:cs typeface="Open Sans"/>
                <a:sym typeface="Open Sans"/>
              </a:rPr>
              <a:t>With a CRM: evidence</a:t>
            </a: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Improving Conversion Rates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7777" t="0" r="27777" b="0"/>
            <a:stretch>
              <a:fillRect/>
            </a:stretch>
          </p:blipFill>
          <p:spPr>
            <a:xfrm flipH="false" flipV="false">
              <a:off x="0" y="0"/>
              <a:ext cx="12192000" cy="13716000"/>
            </a:xfrm>
            <a:prstGeom prst="rect">
              <a:avLst/>
            </a:prstGeom>
          </p:spPr>
        </p:pic>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064554"/>
            <a:ext cx="7692689" cy="3422492"/>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Confidence replac</a:t>
            </a:r>
            <a:r>
              <a:rPr lang="en-US" sz="2631">
                <a:solidFill>
                  <a:srgbClr val="FFFFFF"/>
                </a:solidFill>
                <a:latin typeface="Open Sans"/>
                <a:ea typeface="Open Sans"/>
                <a:cs typeface="Open Sans"/>
                <a:sym typeface="Open Sans"/>
              </a:rPr>
              <a:t>es uncertainty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Are quicker replies improving sales?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Are certain services converting better?</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Is your new sales approach paying off?</a:t>
            </a:r>
          </a:p>
          <a:p>
            <a:pPr algn="l">
              <a:lnSpc>
                <a:spcPts val="3947"/>
              </a:lnSpc>
            </a:pPr>
          </a:p>
          <a:p>
            <a:pPr algn="l">
              <a:lnSpc>
                <a:spcPts val="3947"/>
              </a:lnSpc>
              <a:spcBef>
                <a:spcPct val="0"/>
              </a:spcBef>
            </a:pPr>
            <a:r>
              <a:rPr lang="en-US" sz="2631">
                <a:solidFill>
                  <a:srgbClr val="FFFFFF"/>
                </a:solidFill>
                <a:latin typeface="Open Sans"/>
                <a:ea typeface="Open Sans"/>
                <a:cs typeface="Open Sans"/>
                <a:sym typeface="Open Sans"/>
              </a:rPr>
              <a:t>CRMs turn opinions into insight.</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Knowing What’s Working (and What Isn’t)</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40337"/>
            <a:ext cx="7692689" cy="293012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Less str</a:t>
            </a:r>
            <a:r>
              <a:rPr lang="en-US" sz="2631">
                <a:solidFill>
                  <a:srgbClr val="FFFFFF"/>
                </a:solidFill>
                <a:latin typeface="Open Sans"/>
                <a:ea typeface="Open Sans"/>
                <a:cs typeface="Open Sans"/>
                <a:sym typeface="Open Sans"/>
              </a:rPr>
              <a:t>ess. More control. Better growth.</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P</a:t>
            </a:r>
            <a:r>
              <a:rPr lang="en-US" sz="2631">
                <a:solidFill>
                  <a:srgbClr val="FFFFFF"/>
                </a:solidFill>
                <a:latin typeface="Open Sans"/>
                <a:ea typeface="Open Sans"/>
                <a:cs typeface="Open Sans"/>
                <a:sym typeface="Open Sans"/>
              </a:rPr>
              <a:t>redictable sales pipeline</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M</a:t>
            </a:r>
            <a:r>
              <a:rPr lang="en-US" sz="2631">
                <a:solidFill>
                  <a:srgbClr val="FFFFFF"/>
                </a:solidFill>
                <a:latin typeface="Open Sans"/>
                <a:ea typeface="Open Sans"/>
                <a:cs typeface="Open Sans"/>
                <a:sym typeface="Open Sans"/>
              </a:rPr>
              <a:t>ore stable cashflow</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Bet</a:t>
            </a:r>
            <a:r>
              <a:rPr lang="en-US" sz="2631">
                <a:solidFill>
                  <a:srgbClr val="FFFFFF"/>
                </a:solidFill>
                <a:latin typeface="Open Sans"/>
                <a:ea typeface="Open Sans"/>
                <a:cs typeface="Open Sans"/>
                <a:sym typeface="Open Sans"/>
              </a:rPr>
              <a:t>ter decisions</a:t>
            </a:r>
          </a:p>
          <a:p>
            <a:pPr algn="l" marL="568159" indent="-284079" lvl="1">
              <a:lnSpc>
                <a:spcPts val="3947"/>
              </a:lnSpc>
              <a:spcBef>
                <a:spcPct val="0"/>
              </a:spcBef>
              <a:buFont typeface="Arial"/>
              <a:buChar char="•"/>
            </a:pPr>
            <a:r>
              <a:rPr lang="en-US" sz="2631">
                <a:solidFill>
                  <a:srgbClr val="FFFFFF"/>
                </a:solidFill>
                <a:latin typeface="Open Sans"/>
                <a:ea typeface="Open Sans"/>
                <a:cs typeface="Open Sans"/>
                <a:sym typeface="Open Sans"/>
              </a:rPr>
              <a:t>A business that scales without chaos</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Why This Matters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Freeform 2" id="2"/>
          <p:cNvSpPr/>
          <p:nvPr/>
        </p:nvSpPr>
        <p:spPr>
          <a:xfrm flipH="false" flipV="false" rot="0">
            <a:off x="-12157165" y="0"/>
            <a:ext cx="30445165" cy="13167534"/>
          </a:xfrm>
          <a:custGeom>
            <a:avLst/>
            <a:gdLst/>
            <a:ahLst/>
            <a:cxnLst/>
            <a:rect r="r" b="b" t="t" l="l"/>
            <a:pathLst>
              <a:path h="13167534" w="30445165">
                <a:moveTo>
                  <a:pt x="0" y="0"/>
                </a:moveTo>
                <a:lnTo>
                  <a:pt x="30445165" y="0"/>
                </a:lnTo>
                <a:lnTo>
                  <a:pt x="30445165" y="13167534"/>
                </a:lnTo>
                <a:lnTo>
                  <a:pt x="0" y="13167534"/>
                </a:lnTo>
                <a:lnTo>
                  <a:pt x="0" y="0"/>
                </a:lnTo>
                <a:close/>
              </a:path>
            </a:pathLst>
          </a:custGeom>
          <a:blipFill>
            <a:blip r:embed="rId3"/>
            <a:stretch>
              <a:fillRect l="0" t="0" r="0" b="0"/>
            </a:stretch>
          </a:blipFill>
        </p:spPr>
      </p:sp>
      <p:sp>
        <p:nvSpPr>
          <p:cNvPr name="Freeform 3" id="3"/>
          <p:cNvSpPr/>
          <p:nvPr/>
        </p:nvSpPr>
        <p:spPr>
          <a:xfrm flipH="false" flipV="false" rot="0">
            <a:off x="13534639" y="1028700"/>
            <a:ext cx="3724661" cy="781695"/>
          </a:xfrm>
          <a:custGeom>
            <a:avLst/>
            <a:gdLst/>
            <a:ahLst/>
            <a:cxnLst/>
            <a:rect r="r" b="b" t="t" l="l"/>
            <a:pathLst>
              <a:path h="781695" w="3724661">
                <a:moveTo>
                  <a:pt x="0" y="0"/>
                </a:moveTo>
                <a:lnTo>
                  <a:pt x="3724661" y="0"/>
                </a:lnTo>
                <a:lnTo>
                  <a:pt x="3724661" y="781695"/>
                </a:lnTo>
                <a:lnTo>
                  <a:pt x="0" y="781695"/>
                </a:lnTo>
                <a:lnTo>
                  <a:pt x="0" y="0"/>
                </a:lnTo>
                <a:close/>
              </a:path>
            </a:pathLst>
          </a:custGeom>
          <a:blipFill>
            <a:blip r:embed="rId4"/>
            <a:stretch>
              <a:fillRect l="0" t="0" r="0" b="0"/>
            </a:stretch>
          </a:blipFill>
        </p:spPr>
      </p:sp>
      <p:sp>
        <p:nvSpPr>
          <p:cNvPr name="TextBox 4" id="4"/>
          <p:cNvSpPr txBox="true"/>
          <p:nvPr/>
        </p:nvSpPr>
        <p:spPr>
          <a:xfrm rot="0">
            <a:off x="3354497" y="4097338"/>
            <a:ext cx="11579006" cy="1882774"/>
          </a:xfrm>
          <a:prstGeom prst="rect">
            <a:avLst/>
          </a:prstGeom>
        </p:spPr>
        <p:txBody>
          <a:bodyPr anchor="t" rtlCol="false" tIns="0" lIns="0" bIns="0" rIns="0">
            <a:spAutoFit/>
          </a:bodyPr>
          <a:lstStyle/>
          <a:p>
            <a:pPr algn="ctr">
              <a:lnSpc>
                <a:spcPts val="15400"/>
              </a:lnSpc>
            </a:pPr>
            <a:r>
              <a:rPr lang="en-US" sz="11000" b="true">
                <a:solidFill>
                  <a:srgbClr val="FFFFFF"/>
                </a:solidFill>
                <a:latin typeface="FS Albert Arabic Bold"/>
                <a:ea typeface="FS Albert Arabic Bold"/>
                <a:cs typeface="FS Albert Arabic Bold"/>
                <a:sym typeface="FS Albert Arabic Bold"/>
              </a:rPr>
              <a:t>Live Demo</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Freeform 2" id="2"/>
          <p:cNvSpPr/>
          <p:nvPr/>
        </p:nvSpPr>
        <p:spPr>
          <a:xfrm flipH="false" flipV="false" rot="0">
            <a:off x="-12157165" y="0"/>
            <a:ext cx="30445165" cy="13167534"/>
          </a:xfrm>
          <a:custGeom>
            <a:avLst/>
            <a:gdLst/>
            <a:ahLst/>
            <a:cxnLst/>
            <a:rect r="r" b="b" t="t" l="l"/>
            <a:pathLst>
              <a:path h="13167534" w="30445165">
                <a:moveTo>
                  <a:pt x="0" y="0"/>
                </a:moveTo>
                <a:lnTo>
                  <a:pt x="30445165" y="0"/>
                </a:lnTo>
                <a:lnTo>
                  <a:pt x="30445165" y="13167534"/>
                </a:lnTo>
                <a:lnTo>
                  <a:pt x="0" y="13167534"/>
                </a:lnTo>
                <a:lnTo>
                  <a:pt x="0" y="0"/>
                </a:lnTo>
                <a:close/>
              </a:path>
            </a:pathLst>
          </a:custGeom>
          <a:blipFill>
            <a:blip r:embed="rId3"/>
            <a:stretch>
              <a:fillRect l="0" t="0" r="0" b="0"/>
            </a:stretch>
          </a:blipFill>
        </p:spPr>
      </p:sp>
      <p:sp>
        <p:nvSpPr>
          <p:cNvPr name="Freeform 3" id="3"/>
          <p:cNvSpPr/>
          <p:nvPr/>
        </p:nvSpPr>
        <p:spPr>
          <a:xfrm flipH="false" flipV="false" rot="0">
            <a:off x="13534639" y="1028700"/>
            <a:ext cx="3724661" cy="781695"/>
          </a:xfrm>
          <a:custGeom>
            <a:avLst/>
            <a:gdLst/>
            <a:ahLst/>
            <a:cxnLst/>
            <a:rect r="r" b="b" t="t" l="l"/>
            <a:pathLst>
              <a:path h="781695" w="3724661">
                <a:moveTo>
                  <a:pt x="0" y="0"/>
                </a:moveTo>
                <a:lnTo>
                  <a:pt x="3724661" y="0"/>
                </a:lnTo>
                <a:lnTo>
                  <a:pt x="3724661" y="781695"/>
                </a:lnTo>
                <a:lnTo>
                  <a:pt x="0" y="781695"/>
                </a:lnTo>
                <a:lnTo>
                  <a:pt x="0" y="0"/>
                </a:lnTo>
                <a:close/>
              </a:path>
            </a:pathLst>
          </a:custGeom>
          <a:blipFill>
            <a:blip r:embed="rId4"/>
            <a:stretch>
              <a:fillRect l="0" t="0" r="0" b="0"/>
            </a:stretch>
          </a:blipFill>
        </p:spPr>
      </p:sp>
      <p:sp>
        <p:nvSpPr>
          <p:cNvPr name="TextBox 4" id="4"/>
          <p:cNvSpPr txBox="true"/>
          <p:nvPr/>
        </p:nvSpPr>
        <p:spPr>
          <a:xfrm rot="0">
            <a:off x="3354497" y="3121025"/>
            <a:ext cx="11579006" cy="3835399"/>
          </a:xfrm>
          <a:prstGeom prst="rect">
            <a:avLst/>
          </a:prstGeom>
        </p:spPr>
        <p:txBody>
          <a:bodyPr anchor="t" rtlCol="false" tIns="0" lIns="0" bIns="0" rIns="0">
            <a:spAutoFit/>
          </a:bodyPr>
          <a:lstStyle/>
          <a:p>
            <a:pPr algn="ctr">
              <a:lnSpc>
                <a:spcPts val="15400"/>
              </a:lnSpc>
            </a:pPr>
            <a:r>
              <a:rPr lang="en-US" sz="11000" b="true">
                <a:solidFill>
                  <a:srgbClr val="FFFFFF"/>
                </a:solidFill>
                <a:latin typeface="FS Albert Arabic Bold"/>
                <a:ea typeface="FS Albert Arabic Bold"/>
                <a:cs typeface="FS Albert Arabic Bold"/>
                <a:sym typeface="FS Albert Arabic Bold"/>
              </a:rPr>
              <a:t>Thank You</a:t>
            </a:r>
          </a:p>
          <a:p>
            <a:pPr algn="ctr">
              <a:lnSpc>
                <a:spcPts val="15400"/>
              </a:lnSpc>
            </a:pPr>
            <a:r>
              <a:rPr lang="en-US" sz="11000">
                <a:solidFill>
                  <a:srgbClr val="FFFFFF"/>
                </a:solidFill>
                <a:latin typeface="FS Albert Arabic"/>
                <a:ea typeface="FS Albert Arabic"/>
                <a:cs typeface="FS Albert Arabic"/>
                <a:sym typeface="FS Albert Arabic"/>
              </a:rPr>
              <a:t>Any Questions?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4407222"/>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Enquir</a:t>
            </a:r>
            <a:r>
              <a:rPr lang="en-US" sz="2631">
                <a:solidFill>
                  <a:srgbClr val="FFFFFF"/>
                </a:solidFill>
                <a:latin typeface="Open Sans"/>
                <a:ea typeface="Open Sans"/>
                <a:cs typeface="Open Sans"/>
                <a:sym typeface="Open Sans"/>
              </a:rPr>
              <a:t>ies come in… but follow-up is inconsistent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Sales lives in inboxes, phones, notebooks, and memory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No clear way to see what’s “in progress” v</a:t>
            </a:r>
            <a:r>
              <a:rPr lang="en-US" sz="2631">
                <a:solidFill>
                  <a:srgbClr val="FFFFFF"/>
                </a:solidFill>
                <a:latin typeface="Open Sans"/>
                <a:ea typeface="Open Sans"/>
                <a:cs typeface="Open Sans"/>
                <a:sym typeface="Open Sans"/>
              </a:rPr>
              <a:t>s</a:t>
            </a:r>
            <a:r>
              <a:rPr lang="en-US" sz="2631">
                <a:solidFill>
                  <a:srgbClr val="FFFFFF"/>
                </a:solidFill>
                <a:latin typeface="Open Sans"/>
                <a:ea typeface="Open Sans"/>
                <a:cs typeface="Open Sans"/>
                <a:sym typeface="Open Sans"/>
              </a:rPr>
              <a:t> “gone cold”</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You’re busy delivering work, not chasing leads.</a:t>
            </a:r>
          </a:p>
          <a:p>
            <a:pPr algn="l" marL="568159" indent="-284079" lvl="1">
              <a:lnSpc>
                <a:spcPts val="3947"/>
              </a:lnSpc>
              <a:spcBef>
                <a:spcPct val="0"/>
              </a:spcBef>
              <a:buFont typeface="Arial"/>
              <a:buChar char="•"/>
            </a:pPr>
            <a:r>
              <a:rPr lang="en-US" sz="2631">
                <a:solidFill>
                  <a:srgbClr val="FFFFFF"/>
                </a:solidFill>
                <a:latin typeface="Open Sans"/>
                <a:ea typeface="Open Sans"/>
                <a:cs typeface="Open Sans"/>
                <a:sym typeface="Open Sans"/>
              </a:rPr>
              <a:t>Past mistakes often repeated.</a:t>
            </a: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Reality for Small Businesses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77260"/>
            <a:ext cx="7692689" cy="6376682"/>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Mi</a:t>
            </a:r>
            <a:r>
              <a:rPr lang="en-US" sz="2631">
                <a:solidFill>
                  <a:srgbClr val="FFFFFF"/>
                </a:solidFill>
                <a:latin typeface="Open Sans"/>
                <a:ea typeface="Open Sans"/>
                <a:cs typeface="Open Sans"/>
                <a:sym typeface="Open Sans"/>
              </a:rPr>
              <a:t>ssed follow ups = missed revenue</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Unpredict</a:t>
            </a:r>
            <a:r>
              <a:rPr lang="en-US" sz="2631">
                <a:solidFill>
                  <a:srgbClr val="FFFFFF"/>
                </a:solidFill>
                <a:latin typeface="Open Sans"/>
                <a:ea typeface="Open Sans"/>
                <a:cs typeface="Open Sans"/>
                <a:sym typeface="Open Sans"/>
              </a:rPr>
              <a:t>able sales = unpredictable cashflow</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Cashflow pressure affects confidence and decisions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L</a:t>
            </a:r>
            <a:r>
              <a:rPr lang="en-US" sz="2631">
                <a:solidFill>
                  <a:srgbClr val="FFFFFF"/>
                </a:solidFill>
                <a:latin typeface="Open Sans"/>
                <a:ea typeface="Open Sans"/>
                <a:cs typeface="Open Sans"/>
                <a:sym typeface="Open Sans"/>
              </a:rPr>
              <a:t>ong gaps between jobs put survival at risk</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Missed opportunities for upselling and cross selling</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Cyclical sales process, sell - deliver - sell - deliver</a:t>
            </a:r>
          </a:p>
          <a:p>
            <a:pPr algn="l">
              <a:lnSpc>
                <a:spcPts val="3947"/>
              </a:lnSpc>
            </a:pPr>
          </a:p>
          <a:p>
            <a:pPr algn="l">
              <a:lnSpc>
                <a:spcPts val="3947"/>
              </a:lnSpc>
              <a:spcBef>
                <a:spcPct val="0"/>
              </a:spcBef>
            </a:pPr>
            <a:r>
              <a:rPr lang="en-US" sz="2631">
                <a:solidFill>
                  <a:srgbClr val="FFFFFF"/>
                </a:solidFill>
                <a:latin typeface="Open Sans"/>
                <a:ea typeface="Open Sans"/>
                <a:cs typeface="Open Sans"/>
                <a:sym typeface="Open Sans"/>
              </a:rPr>
              <a:t>A lot of small businesse</a:t>
            </a:r>
            <a:r>
              <a:rPr lang="en-US" sz="2631">
                <a:solidFill>
                  <a:srgbClr val="FFFFFF"/>
                </a:solidFill>
                <a:latin typeface="Open Sans"/>
                <a:ea typeface="Open Sans"/>
                <a:cs typeface="Open Sans"/>
                <a:sym typeface="Open Sans"/>
              </a:rPr>
              <a:t>s</a:t>
            </a:r>
            <a:r>
              <a:rPr lang="en-US" sz="2631">
                <a:solidFill>
                  <a:srgbClr val="FFFFFF"/>
                </a:solidFill>
                <a:latin typeface="Open Sans"/>
                <a:ea typeface="Open Sans"/>
                <a:cs typeface="Open Sans"/>
                <a:sym typeface="Open Sans"/>
              </a:rPr>
              <a:t> fail because income is inconsistent.</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When sales is messy, cashflow becomes fragile</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12465" r="0" b="12465"/>
            <a:stretch>
              <a:fillRect/>
            </a:stretch>
          </p:blipFill>
          <p:spPr>
            <a:xfrm flipH="false" flipV="false">
              <a:off x="0" y="0"/>
              <a:ext cx="12192000" cy="13716000"/>
            </a:xfrm>
            <a:prstGeom prst="rect">
              <a:avLst/>
            </a:prstGeom>
          </p:spPr>
        </p:pic>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4407222"/>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“I</a:t>
            </a:r>
            <a:r>
              <a:rPr lang="en-US" sz="2631">
                <a:solidFill>
                  <a:srgbClr val="FFFFFF"/>
                </a:solidFill>
                <a:latin typeface="Open Sans"/>
                <a:ea typeface="Open Sans"/>
                <a:cs typeface="Open Sans"/>
                <a:sym typeface="Open Sans"/>
              </a:rPr>
              <a:t> meant to get back to them…”</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“I</a:t>
            </a:r>
            <a:r>
              <a:rPr lang="en-US" sz="2631">
                <a:solidFill>
                  <a:srgbClr val="FFFFFF"/>
                </a:solidFill>
                <a:latin typeface="Open Sans"/>
                <a:ea typeface="Open Sans"/>
                <a:cs typeface="Open Sans"/>
                <a:sym typeface="Open Sans"/>
              </a:rPr>
              <a:t> know we spoke before, but I can’t remember when”</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“We’re getting enquiries, but not enough convert”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a:t>
            </a:r>
            <a:r>
              <a:rPr lang="en-US" sz="2631">
                <a:solidFill>
                  <a:srgbClr val="FFFFFF"/>
                </a:solidFill>
                <a:latin typeface="Open Sans"/>
                <a:ea typeface="Open Sans"/>
                <a:cs typeface="Open Sans"/>
                <a:sym typeface="Open Sans"/>
              </a:rPr>
              <a:t>ome customers take loads of time and never buy”</a:t>
            </a:r>
          </a:p>
          <a:p>
            <a:pPr algn="l" marL="568159" indent="-284079" lvl="1">
              <a:lnSpc>
                <a:spcPts val="3947"/>
              </a:lnSpc>
              <a:spcBef>
                <a:spcPct val="0"/>
              </a:spcBef>
              <a:buFont typeface="Arial"/>
              <a:buChar char="•"/>
            </a:pPr>
            <a:r>
              <a:rPr lang="en-US" sz="2631">
                <a:solidFill>
                  <a:srgbClr val="FFFFFF"/>
                </a:solidFill>
                <a:latin typeface="Open Sans"/>
                <a:ea typeface="Open Sans"/>
                <a:cs typeface="Open Sans"/>
                <a:sym typeface="Open Sans"/>
              </a:rPr>
              <a:t>“I struggle to balance selling and delivering to customers.”</a:t>
            </a: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Common Sales Pain Points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2930127"/>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Slow r</a:t>
            </a:r>
            <a:r>
              <a:rPr lang="en-US" sz="2631">
                <a:solidFill>
                  <a:srgbClr val="FFFFFF"/>
                </a:solidFill>
                <a:latin typeface="Open Sans"/>
                <a:ea typeface="Open Sans"/>
                <a:cs typeface="Open Sans"/>
                <a:sym typeface="Open Sans"/>
              </a:rPr>
              <a:t>esponses lose warm leads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Time wasted on poor fit prospects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No visibility on what’s actually working</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G</a:t>
            </a:r>
            <a:r>
              <a:rPr lang="en-US" sz="2631">
                <a:solidFill>
                  <a:srgbClr val="FFFFFF"/>
                </a:solidFill>
                <a:latin typeface="Open Sans"/>
                <a:ea typeface="Open Sans"/>
                <a:cs typeface="Open Sans"/>
                <a:sym typeface="Open Sans"/>
              </a:rPr>
              <a:t>rowth feels risky instead of controlled</a:t>
            </a:r>
          </a:p>
          <a:p>
            <a:pPr algn="l" marL="568159" indent="-284079" lvl="1">
              <a:lnSpc>
                <a:spcPts val="3947"/>
              </a:lnSpc>
              <a:spcBef>
                <a:spcPct val="0"/>
              </a:spcBef>
              <a:buFont typeface="Arial"/>
              <a:buChar char="•"/>
            </a:pPr>
            <a:r>
              <a:rPr lang="en-US" sz="2631">
                <a:solidFill>
                  <a:srgbClr val="FFFFFF"/>
                </a:solidFill>
                <a:latin typeface="Open Sans"/>
                <a:ea typeface="Open Sans"/>
                <a:cs typeface="Open Sans"/>
                <a:sym typeface="Open Sans"/>
              </a:rPr>
              <a:t>When you need sales the most, you start the sales processes again</a:t>
            </a: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Cost of Disorganisation</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293012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A CRM </a:t>
            </a:r>
            <a:r>
              <a:rPr lang="en-US" sz="2631">
                <a:solidFill>
                  <a:srgbClr val="FFFFFF"/>
                </a:solidFill>
                <a:latin typeface="Open Sans"/>
                <a:ea typeface="Open Sans"/>
                <a:cs typeface="Open Sans"/>
                <a:sym typeface="Open Sans"/>
              </a:rPr>
              <a:t>is a...</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customer relationship management tool.</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place to track all enquiries and customers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shared memory for your business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system that reminds you to follow up</a:t>
            </a:r>
          </a:p>
          <a:p>
            <a:pPr algn="l" marL="568159" indent="-284079" lvl="1">
              <a:lnSpc>
                <a:spcPts val="3947"/>
              </a:lnSpc>
              <a:spcBef>
                <a:spcPct val="0"/>
              </a:spcBef>
              <a:buFont typeface="Arial"/>
              <a:buChar char="•"/>
            </a:pPr>
            <a:r>
              <a:rPr lang="en-US" sz="2631">
                <a:solidFill>
                  <a:srgbClr val="FFFFFF"/>
                </a:solidFill>
                <a:latin typeface="Open Sans"/>
                <a:ea typeface="Open Sans"/>
                <a:cs typeface="Open Sans"/>
                <a:sym typeface="Open Sans"/>
              </a:rPr>
              <a:t>way to turn interest into income</a:t>
            </a: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So… What Is a CRM?</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4407222"/>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Capturing enquir</a:t>
            </a:r>
            <a:r>
              <a:rPr lang="en-US" sz="2631">
                <a:solidFill>
                  <a:srgbClr val="FFFFFF"/>
                </a:solidFill>
                <a:latin typeface="Open Sans"/>
                <a:ea typeface="Open Sans"/>
                <a:cs typeface="Open Sans"/>
                <a:sym typeface="Open Sans"/>
              </a:rPr>
              <a:t>ies automatically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Tracking conversations and follow ups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Seeing who’s likely to buy and who isn’t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Managing</a:t>
            </a:r>
            <a:r>
              <a:rPr lang="en-US" sz="2631">
                <a:solidFill>
                  <a:srgbClr val="FFFFFF"/>
                </a:solidFill>
                <a:latin typeface="Open Sans"/>
                <a:ea typeface="Open Sans"/>
                <a:cs typeface="Open Sans"/>
                <a:sym typeface="Open Sans"/>
              </a:rPr>
              <a:t> deals from “new lead” to “paid”</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Automating sales tasks to enhance sales processes</a:t>
            </a:r>
          </a:p>
          <a:p>
            <a:pPr algn="l">
              <a:lnSpc>
                <a:spcPts val="3947"/>
              </a:lnSpc>
            </a:pPr>
          </a:p>
          <a:p>
            <a:pPr algn="l">
              <a:lnSpc>
                <a:spcPts val="3947"/>
              </a:lnSpc>
              <a:spcBef>
                <a:spcPct val="0"/>
              </a:spcBef>
            </a:pPr>
            <a:r>
              <a:rPr lang="en-US" sz="2631">
                <a:solidFill>
                  <a:srgbClr val="FFFFFF"/>
                </a:solidFill>
                <a:latin typeface="Open Sans"/>
                <a:ea typeface="Open Sans"/>
                <a:cs typeface="Open Sans"/>
                <a:sym typeface="Open Sans"/>
              </a:rPr>
              <a:t>Tools like Pipedrive and HubSpot are built specifically for this.</a:t>
            </a: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What CRMs Are Used For</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11444" t="0" r="11444" b="0"/>
            <a:stretch>
              <a:fillRect/>
            </a:stretch>
          </p:blipFill>
          <p:spPr>
            <a:xfrm flipH="false" flipV="false">
              <a:off x="0" y="0"/>
              <a:ext cx="12192000" cy="13716000"/>
            </a:xfrm>
            <a:prstGeom prst="rect">
              <a:avLst/>
            </a:prstGeom>
          </p:spPr>
        </p:pic>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5391952"/>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The fast</a:t>
            </a:r>
            <a:r>
              <a:rPr lang="en-US" sz="2631">
                <a:solidFill>
                  <a:srgbClr val="FFFFFF"/>
                </a:solidFill>
                <a:latin typeface="Open Sans"/>
                <a:ea typeface="Open Sans"/>
                <a:cs typeface="Open Sans"/>
                <a:sym typeface="Open Sans"/>
              </a:rPr>
              <a:t>est reply usually wins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A customer enquires on Monday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You reply Thursday, they’ve already decided</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Not because you’re worse, but because you were </a:t>
            </a:r>
            <a:r>
              <a:rPr lang="en-US" sz="2631">
                <a:solidFill>
                  <a:srgbClr val="FFFFFF"/>
                </a:solidFill>
                <a:latin typeface="Open Sans"/>
                <a:ea typeface="Open Sans"/>
                <a:cs typeface="Open Sans"/>
                <a:sym typeface="Open Sans"/>
              </a:rPr>
              <a:t>sl</a:t>
            </a:r>
            <a:r>
              <a:rPr lang="en-US" sz="2631">
                <a:solidFill>
                  <a:srgbClr val="FFFFFF"/>
                </a:solidFill>
                <a:latin typeface="Open Sans"/>
                <a:ea typeface="Open Sans"/>
                <a:cs typeface="Open Sans"/>
                <a:sym typeface="Open Sans"/>
              </a:rPr>
              <a:t>ower</a:t>
            </a:r>
          </a:p>
          <a:p>
            <a:pPr algn="l">
              <a:lnSpc>
                <a:spcPts val="3947"/>
              </a:lnSpc>
            </a:pPr>
          </a:p>
          <a:p>
            <a:pPr algn="l">
              <a:lnSpc>
                <a:spcPts val="3947"/>
              </a:lnSpc>
            </a:pPr>
            <a:r>
              <a:rPr lang="en-US" sz="2631">
                <a:solidFill>
                  <a:srgbClr val="FFFFFF"/>
                </a:solidFill>
                <a:latin typeface="Open Sans"/>
                <a:ea typeface="Open Sans"/>
                <a:cs typeface="Open Sans"/>
                <a:sym typeface="Open Sans"/>
              </a:rPr>
              <a:t>CRM impact: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Aut</a:t>
            </a:r>
            <a:r>
              <a:rPr lang="en-US" sz="2631">
                <a:solidFill>
                  <a:srgbClr val="FFFFFF"/>
                </a:solidFill>
                <a:latin typeface="Open Sans"/>
                <a:ea typeface="Open Sans"/>
                <a:cs typeface="Open Sans"/>
                <a:sym typeface="Open Sans"/>
              </a:rPr>
              <a:t>omatic reminders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Clear “next action”</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No leads forgotten</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Scenario: Slow Follow-Up</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47972"/>
            <a:ext cx="7692689" cy="5391952"/>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N</a:t>
            </a:r>
            <a:r>
              <a:rPr lang="en-US" sz="2631">
                <a:solidFill>
                  <a:srgbClr val="FFFFFF"/>
                </a:solidFill>
                <a:latin typeface="Open Sans"/>
                <a:ea typeface="Open Sans"/>
                <a:cs typeface="Open Sans"/>
                <a:sym typeface="Open Sans"/>
              </a:rPr>
              <a:t>ot all leads are equal</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Some prospects drain time</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Endless questions, no commitment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Others are ready but get delayed</a:t>
            </a:r>
          </a:p>
          <a:p>
            <a:pPr algn="l">
              <a:lnSpc>
                <a:spcPts val="3947"/>
              </a:lnSpc>
            </a:pPr>
          </a:p>
          <a:p>
            <a:pPr algn="l">
              <a:lnSpc>
                <a:spcPts val="3947"/>
              </a:lnSpc>
            </a:pPr>
            <a:r>
              <a:rPr lang="en-US" sz="2631">
                <a:solidFill>
                  <a:srgbClr val="FFFFFF"/>
                </a:solidFill>
                <a:latin typeface="Open Sans"/>
                <a:ea typeface="Open Sans"/>
                <a:cs typeface="Open Sans"/>
                <a:sym typeface="Open Sans"/>
              </a:rPr>
              <a:t>CRM impact:</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See enquiry history at a glance</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Spot patterns in who converts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F</a:t>
            </a:r>
            <a:r>
              <a:rPr lang="en-US" sz="2631">
                <a:solidFill>
                  <a:srgbClr val="FFFFFF"/>
                </a:solidFill>
                <a:latin typeface="Open Sans"/>
                <a:ea typeface="Open Sans"/>
                <a:cs typeface="Open Sans"/>
                <a:sym typeface="Open Sans"/>
              </a:rPr>
              <a:t>ocus energy where it matters</a:t>
            </a:r>
          </a:p>
          <a:p>
            <a:pPr algn="l" marL="568159" indent="-284079" lvl="1">
              <a:lnSpc>
                <a:spcPts val="3947"/>
              </a:lnSpc>
              <a:spcBef>
                <a:spcPct val="0"/>
              </a:spcBef>
              <a:buFont typeface="Arial"/>
              <a:buChar char="•"/>
            </a:pPr>
            <a:r>
              <a:rPr lang="en-US" sz="2631">
                <a:solidFill>
                  <a:srgbClr val="FFFFFF"/>
                </a:solidFill>
                <a:latin typeface="Open Sans"/>
                <a:ea typeface="Open Sans"/>
                <a:cs typeface="Open Sans"/>
                <a:sym typeface="Open Sans"/>
              </a:rPr>
              <a:t>Enrich insight to help influence your decisions.</a:t>
            </a: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Scenario: Time Wasters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5555" t="0" r="5555" b="0"/>
            <a:stretch>
              <a:fillRect/>
            </a:stretch>
          </p:blipFill>
          <p:spPr>
            <a:xfrm flipH="false" flipV="false">
              <a:off x="0" y="0"/>
              <a:ext cx="12192000" cy="1371600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DAHAh_zH8YI</dc:identifier>
  <dcterms:modified xsi:type="dcterms:W3CDTF">2011-08-01T06:04:30Z</dcterms:modified>
  <cp:revision>1</cp:revision>
  <dc:title>CRM Tools for SMEs (HubSpot, Pipedrive, Zoho)</dc:title>
</cp:coreProperties>
</file>