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9"/>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x="18288000" cy="10287000"/>
  <p:notesSz cx="6858000" cy="9144000"/>
  <p:embeddedFontLst>
    <p:embeddedFont>
      <p:font typeface="FS Albert Arabic Bold" charset="1" panose="020B0803040502020804"/>
      <p:regular r:id="rId42"/>
    </p:embeddedFont>
    <p:embeddedFont>
      <p:font typeface="Open Sans" charset="1" panose="020B0606030504020204"/>
      <p:regular r:id="rId44"/>
    </p:embeddedFont>
    <p:embeddedFont>
      <p:font typeface="Open Sans Bold" charset="1" panose="020B0806030504020204"/>
      <p:regular r:id="rId45"/>
    </p:embeddedFont>
    <p:embeddedFont>
      <p:font typeface="FS Albert Arabic" charset="1" panose="020B0503040502020804"/>
      <p:regular r:id="rId7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notesMasters/notesMaster1.xml" Type="http://schemas.openxmlformats.org/officeDocument/2006/relationships/notesMaster"/><Relationship Id="rId4" Target="theme/theme1.xml" Type="http://schemas.openxmlformats.org/officeDocument/2006/relationships/theme"/><Relationship Id="rId40" Target="theme/theme2.xml" Type="http://schemas.openxmlformats.org/officeDocument/2006/relationships/theme"/><Relationship Id="rId41" Target="notesSlides/notesSlide1.xml" Type="http://schemas.openxmlformats.org/officeDocument/2006/relationships/notesSlide"/><Relationship Id="rId42" Target="fonts/font42.fntdata" Type="http://schemas.openxmlformats.org/officeDocument/2006/relationships/font"/><Relationship Id="rId43" Target="notesSlides/notesSlide2.xml" Type="http://schemas.openxmlformats.org/officeDocument/2006/relationships/notesSlide"/><Relationship Id="rId44" Target="fonts/font44.fntdata" Type="http://schemas.openxmlformats.org/officeDocument/2006/relationships/font"/><Relationship Id="rId45" Target="fonts/font45.fntdata" Type="http://schemas.openxmlformats.org/officeDocument/2006/relationships/font"/><Relationship Id="rId46" Target="notesSlides/notesSlide3.xml" Type="http://schemas.openxmlformats.org/officeDocument/2006/relationships/notesSlide"/><Relationship Id="rId47" Target="notesSlides/notesSlide4.xml" Type="http://schemas.openxmlformats.org/officeDocument/2006/relationships/notesSlide"/><Relationship Id="rId48" Target="notesSlides/notesSlide5.xml" Type="http://schemas.openxmlformats.org/officeDocument/2006/relationships/notesSlide"/><Relationship Id="rId49" Target="notesSlides/notesSlide6.xml" Type="http://schemas.openxmlformats.org/officeDocument/2006/relationships/notesSlide"/><Relationship Id="rId5" Target="tableStyles.xml" Type="http://schemas.openxmlformats.org/officeDocument/2006/relationships/tableStyles"/><Relationship Id="rId50" Target="notesSlides/notesSlide7.xml" Type="http://schemas.openxmlformats.org/officeDocument/2006/relationships/notesSlide"/><Relationship Id="rId51" Target="notesSlides/notesSlide8.xml" Type="http://schemas.openxmlformats.org/officeDocument/2006/relationships/notesSlide"/><Relationship Id="rId52" Target="notesSlides/notesSlide9.xml" Type="http://schemas.openxmlformats.org/officeDocument/2006/relationships/notesSlide"/><Relationship Id="rId53" Target="notesSlides/notesSlide10.xml" Type="http://schemas.openxmlformats.org/officeDocument/2006/relationships/notesSlide"/><Relationship Id="rId54" Target="notesSlides/notesSlide11.xml" Type="http://schemas.openxmlformats.org/officeDocument/2006/relationships/notesSlide"/><Relationship Id="rId55" Target="notesSlides/notesSlide12.xml" Type="http://schemas.openxmlformats.org/officeDocument/2006/relationships/notesSlide"/><Relationship Id="rId56" Target="notesSlides/notesSlide13.xml" Type="http://schemas.openxmlformats.org/officeDocument/2006/relationships/notesSlide"/><Relationship Id="rId57" Target="notesSlides/notesSlide14.xml" Type="http://schemas.openxmlformats.org/officeDocument/2006/relationships/notesSlide"/><Relationship Id="rId58" Target="notesSlides/notesSlide15.xml" Type="http://schemas.openxmlformats.org/officeDocument/2006/relationships/notesSlide"/><Relationship Id="rId59" Target="notesSlides/notesSlide16.xml" Type="http://schemas.openxmlformats.org/officeDocument/2006/relationships/notesSlide"/><Relationship Id="rId6" Target="slides/slide1.xml" Type="http://schemas.openxmlformats.org/officeDocument/2006/relationships/slide"/><Relationship Id="rId60" Target="notesSlides/notesSlide17.xml" Type="http://schemas.openxmlformats.org/officeDocument/2006/relationships/notesSlide"/><Relationship Id="rId61" Target="notesSlides/notesSlide18.xml" Type="http://schemas.openxmlformats.org/officeDocument/2006/relationships/notesSlide"/><Relationship Id="rId62" Target="notesSlides/notesSlide19.xml" Type="http://schemas.openxmlformats.org/officeDocument/2006/relationships/notesSlide"/><Relationship Id="rId63" Target="notesSlides/notesSlide20.xml" Type="http://schemas.openxmlformats.org/officeDocument/2006/relationships/notesSlide"/><Relationship Id="rId64" Target="notesSlides/notesSlide21.xml" Type="http://schemas.openxmlformats.org/officeDocument/2006/relationships/notesSlide"/><Relationship Id="rId65" Target="notesSlides/notesSlide22.xml" Type="http://schemas.openxmlformats.org/officeDocument/2006/relationships/notesSlide"/><Relationship Id="rId66" Target="notesSlides/notesSlide23.xml" Type="http://schemas.openxmlformats.org/officeDocument/2006/relationships/notesSlide"/><Relationship Id="rId67" Target="notesSlides/notesSlide24.xml" Type="http://schemas.openxmlformats.org/officeDocument/2006/relationships/notesSlide"/><Relationship Id="rId68" Target="notesSlides/notesSlide25.xml" Type="http://schemas.openxmlformats.org/officeDocument/2006/relationships/notesSlide"/><Relationship Id="rId69" Target="notesSlides/notesSlide26.xml" Type="http://schemas.openxmlformats.org/officeDocument/2006/relationships/notesSlide"/><Relationship Id="rId7" Target="slides/slide2.xml" Type="http://schemas.openxmlformats.org/officeDocument/2006/relationships/slide"/><Relationship Id="rId70" Target="notesSlides/notesSlide27.xml" Type="http://schemas.openxmlformats.org/officeDocument/2006/relationships/notesSlide"/><Relationship Id="rId71" Target="notesSlides/notesSlide28.xml" Type="http://schemas.openxmlformats.org/officeDocument/2006/relationships/notesSlide"/><Relationship Id="rId72" Target="notesSlides/notesSlide29.xml" Type="http://schemas.openxmlformats.org/officeDocument/2006/relationships/notesSlide"/><Relationship Id="rId73" Target="notesSlides/notesSlide30.xml" Type="http://schemas.openxmlformats.org/officeDocument/2006/relationships/notesSlide"/><Relationship Id="rId74" Target="notesSlides/notesSlide31.xml" Type="http://schemas.openxmlformats.org/officeDocument/2006/relationships/notesSlide"/><Relationship Id="rId75" Target="notesSlides/notesSlide32.xml" Type="http://schemas.openxmlformats.org/officeDocument/2006/relationships/notesSlide"/><Relationship Id="rId76" Target="notesSlides/notesSlide33.xml" Type="http://schemas.openxmlformats.org/officeDocument/2006/relationships/notesSlide"/><Relationship Id="rId77" Target="fonts/font77.fntdata" Type="http://schemas.openxmlformats.org/officeDocument/2006/relationships/font"/><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6.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6.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7.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7.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7.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8.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8.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8.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8.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3.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8.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8.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8.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8.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8.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8.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8.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 Id="rId3" Target="../media/image8.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 Id="rId3" Target="../media/image8.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 Id="rId3" Target="../media/image8.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3.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 Id="rId3" Target="../media/image9.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2.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3.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3.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3.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4.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6.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6.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12157165" y="0"/>
            <a:ext cx="30445165" cy="13167534"/>
          </a:xfrm>
          <a:custGeom>
            <a:avLst/>
            <a:gdLst/>
            <a:ahLst/>
            <a:cxnLst/>
            <a:rect r="r" b="b" t="t" l="l"/>
            <a:pathLst>
              <a:path h="13167534" w="30445165">
                <a:moveTo>
                  <a:pt x="0" y="0"/>
                </a:moveTo>
                <a:lnTo>
                  <a:pt x="30445165" y="0"/>
                </a:lnTo>
                <a:lnTo>
                  <a:pt x="30445165" y="13167534"/>
                </a:lnTo>
                <a:lnTo>
                  <a:pt x="0" y="13167534"/>
                </a:lnTo>
                <a:lnTo>
                  <a:pt x="0" y="0"/>
                </a:lnTo>
                <a:close/>
              </a:path>
            </a:pathLst>
          </a:custGeom>
          <a:blipFill>
            <a:blip r:embed="rId3"/>
            <a:stretch>
              <a:fillRect l="0" t="0" r="0" b="0"/>
            </a:stretch>
          </a:blipFill>
        </p:spPr>
      </p:sp>
      <p:sp>
        <p:nvSpPr>
          <p:cNvPr name="Freeform 3" id="3"/>
          <p:cNvSpPr/>
          <p:nvPr/>
        </p:nvSpPr>
        <p:spPr>
          <a:xfrm flipH="false" flipV="false" rot="0">
            <a:off x="13534639" y="1028700"/>
            <a:ext cx="3724661" cy="781695"/>
          </a:xfrm>
          <a:custGeom>
            <a:avLst/>
            <a:gdLst/>
            <a:ahLst/>
            <a:cxnLst/>
            <a:rect r="r" b="b" t="t" l="l"/>
            <a:pathLst>
              <a:path h="781695" w="3724661">
                <a:moveTo>
                  <a:pt x="0" y="0"/>
                </a:moveTo>
                <a:lnTo>
                  <a:pt x="3724661" y="0"/>
                </a:lnTo>
                <a:lnTo>
                  <a:pt x="3724661" y="781695"/>
                </a:lnTo>
                <a:lnTo>
                  <a:pt x="0" y="781695"/>
                </a:lnTo>
                <a:lnTo>
                  <a:pt x="0" y="0"/>
                </a:lnTo>
                <a:close/>
              </a:path>
            </a:pathLst>
          </a:custGeom>
          <a:blipFill>
            <a:blip r:embed="rId4"/>
            <a:stretch>
              <a:fillRect l="0" t="0" r="0" b="0"/>
            </a:stretch>
          </a:blipFill>
        </p:spPr>
      </p:sp>
      <p:sp>
        <p:nvSpPr>
          <p:cNvPr name="TextBox 4" id="4"/>
          <p:cNvSpPr txBox="true"/>
          <p:nvPr/>
        </p:nvSpPr>
        <p:spPr>
          <a:xfrm rot="0">
            <a:off x="1028700" y="2765423"/>
            <a:ext cx="14368269" cy="4718053"/>
          </a:xfrm>
          <a:prstGeom prst="rect">
            <a:avLst/>
          </a:prstGeom>
        </p:spPr>
        <p:txBody>
          <a:bodyPr anchor="t" rtlCol="false" tIns="0" lIns="0" bIns="0" rIns="0">
            <a:spAutoFit/>
          </a:bodyPr>
          <a:lstStyle/>
          <a:p>
            <a:pPr algn="l">
              <a:lnSpc>
                <a:spcPts val="12499"/>
              </a:lnSpc>
            </a:pPr>
            <a:r>
              <a:rPr lang="en-US" sz="9999" b="true">
                <a:solidFill>
                  <a:srgbClr val="FFFFFF"/>
                </a:solidFill>
                <a:latin typeface="FS Albert Arabic Bold"/>
                <a:ea typeface="FS Albert Arabic Bold"/>
                <a:cs typeface="FS Albert Arabic Bold"/>
                <a:sym typeface="FS Albert Arabic Bold"/>
              </a:rPr>
              <a:t>Business Productivity Suites (MS365, Google Workspace)</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3373983"/>
            <a:ext cx="7692689" cy="6376682"/>
          </a:xfrm>
          <a:prstGeom prst="rect">
            <a:avLst/>
          </a:prstGeom>
        </p:spPr>
        <p:txBody>
          <a:bodyPr anchor="t" rtlCol="false" tIns="0" lIns="0" bIns="0" rIns="0">
            <a:spAutoFit/>
          </a:bodyPr>
          <a:lstStyle/>
          <a:p>
            <a:pPr algn="l" marL="568159" indent="-284079" lvl="1">
              <a:lnSpc>
                <a:spcPts val="3947"/>
              </a:lnSpc>
              <a:buFont typeface="Arial"/>
              <a:buChar char="•"/>
            </a:pPr>
            <a:r>
              <a:rPr lang="en-US" sz="2631">
                <a:solidFill>
                  <a:srgbClr val="FFFFFF"/>
                </a:solidFill>
                <a:latin typeface="Open Sans"/>
                <a:ea typeface="Open Sans"/>
                <a:cs typeface="Open Sans"/>
                <a:sym typeface="Open Sans"/>
              </a:rPr>
              <a:t>Real-time</a:t>
            </a:r>
            <a:r>
              <a:rPr lang="en-US" sz="2631">
                <a:solidFill>
                  <a:srgbClr val="FFFFFF"/>
                </a:solidFill>
                <a:latin typeface="Open Sans"/>
                <a:ea typeface="Open Sans"/>
                <a:cs typeface="Open Sans"/>
                <a:sym typeface="Open Sans"/>
              </a:rPr>
              <a:t> collaboration</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Multip</a:t>
            </a:r>
            <a:r>
              <a:rPr lang="en-US" sz="2631">
                <a:solidFill>
                  <a:srgbClr val="FFFFFF"/>
                </a:solidFill>
                <a:latin typeface="Open Sans"/>
                <a:ea typeface="Open Sans"/>
                <a:cs typeface="Open Sans"/>
                <a:sym typeface="Open Sans"/>
              </a:rPr>
              <a:t>l</a:t>
            </a:r>
            <a:r>
              <a:rPr lang="en-US" sz="2631">
                <a:solidFill>
                  <a:srgbClr val="FFFFFF"/>
                </a:solidFill>
                <a:latin typeface="Open Sans"/>
                <a:ea typeface="Open Sans"/>
                <a:cs typeface="Open Sans"/>
                <a:sym typeface="Open Sans"/>
              </a:rPr>
              <a:t>e people can open th</a:t>
            </a:r>
            <a:r>
              <a:rPr lang="en-US" sz="2631">
                <a:solidFill>
                  <a:srgbClr val="FFFFFF"/>
                </a:solidFill>
                <a:latin typeface="Open Sans"/>
                <a:ea typeface="Open Sans"/>
                <a:cs typeface="Open Sans"/>
                <a:sym typeface="Open Sans"/>
              </a:rPr>
              <a:t>e sam</a:t>
            </a:r>
            <a:r>
              <a:rPr lang="en-US" sz="2631">
                <a:solidFill>
                  <a:srgbClr val="FFFFFF"/>
                </a:solidFill>
                <a:latin typeface="Open Sans"/>
                <a:ea typeface="Open Sans"/>
                <a:cs typeface="Open Sans"/>
                <a:sym typeface="Open Sans"/>
              </a:rPr>
              <a:t>e document</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Changes</a:t>
            </a:r>
            <a:r>
              <a:rPr lang="en-US" sz="2631">
                <a:solidFill>
                  <a:srgbClr val="FFFFFF"/>
                </a:solidFill>
                <a:latin typeface="Open Sans"/>
                <a:ea typeface="Open Sans"/>
                <a:cs typeface="Open Sans"/>
                <a:sym typeface="Open Sans"/>
              </a:rPr>
              <a:t> appear instantly</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Comm</a:t>
            </a:r>
            <a:r>
              <a:rPr lang="en-US" sz="2631">
                <a:solidFill>
                  <a:srgbClr val="FFFFFF"/>
                </a:solidFill>
                <a:latin typeface="Open Sans"/>
                <a:ea typeface="Open Sans"/>
                <a:cs typeface="Open Sans"/>
                <a:sym typeface="Open Sans"/>
              </a:rPr>
              <a:t>ents and suggestions in context</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Why this matters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Faster turna</a:t>
            </a:r>
            <a:r>
              <a:rPr lang="en-US" sz="2631">
                <a:solidFill>
                  <a:srgbClr val="FFFFFF"/>
                </a:solidFill>
                <a:latin typeface="Open Sans"/>
                <a:ea typeface="Open Sans"/>
                <a:cs typeface="Open Sans"/>
                <a:sym typeface="Open Sans"/>
              </a:rPr>
              <a:t>r</a:t>
            </a:r>
            <a:r>
              <a:rPr lang="en-US" sz="2631">
                <a:solidFill>
                  <a:srgbClr val="FFFFFF"/>
                </a:solidFill>
                <a:latin typeface="Open Sans"/>
                <a:ea typeface="Open Sans"/>
                <a:cs typeface="Open Sans"/>
                <a:sym typeface="Open Sans"/>
              </a:rPr>
              <a:t>ound</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Less emailing</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Fewer meetings just to “sync up”</a:t>
            </a:r>
          </a:p>
          <a:p>
            <a:pPr algn="l">
              <a:lnSpc>
                <a:spcPts val="3947"/>
              </a:lnSpc>
            </a:pPr>
          </a:p>
          <a:p>
            <a:pPr algn="l">
              <a:lnSpc>
                <a:spcPts val="3947"/>
              </a:lnSpc>
            </a:pPr>
            <a:r>
              <a:rPr lang="en-US" sz="2631">
                <a:solidFill>
                  <a:srgbClr val="FFFFFF"/>
                </a:solidFill>
                <a:latin typeface="Open Sans"/>
                <a:ea typeface="Open Sans"/>
                <a:cs typeface="Open Sans"/>
                <a:sym typeface="Open Sans"/>
              </a:rPr>
              <a:t>Collaboration should happen inside the work, not around it.</a:t>
            </a:r>
          </a:p>
          <a:p>
            <a:pPr algn="l">
              <a:lnSpc>
                <a:spcPts val="3947"/>
              </a:lnSpc>
              <a:spcBef>
                <a:spcPct val="0"/>
              </a:spcBef>
            </a:pPr>
          </a:p>
        </p:txBody>
      </p:sp>
      <p:sp>
        <p:nvSpPr>
          <p:cNvPr name="TextBox 3" id="3"/>
          <p:cNvSpPr txBox="true"/>
          <p:nvPr/>
        </p:nvSpPr>
        <p:spPr>
          <a:xfrm rot="0">
            <a:off x="1028700" y="1028700"/>
            <a:ext cx="7870052" cy="18288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Working Together, At the Same Time</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25111" t="0" r="25111" b="0"/>
            <a:stretch>
              <a:fillRect/>
            </a:stretch>
          </p:blipFill>
          <p:spPr>
            <a:xfrm flipH="false" flipV="false">
              <a:off x="0" y="0"/>
              <a:ext cx="12192000" cy="13716000"/>
            </a:xfrm>
            <a:prstGeom prst="rect">
              <a:avLst/>
            </a:prstGeom>
          </p:spPr>
        </p:pic>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3373983"/>
            <a:ext cx="7692689" cy="4407222"/>
          </a:xfrm>
          <a:prstGeom prst="rect">
            <a:avLst/>
          </a:prstGeom>
        </p:spPr>
        <p:txBody>
          <a:bodyPr anchor="t" rtlCol="false" tIns="0" lIns="0" bIns="0" rIns="0">
            <a:spAutoFit/>
          </a:bodyPr>
          <a:lstStyle/>
          <a:p>
            <a:pPr algn="l" marL="568159" indent="-284079" lvl="1">
              <a:lnSpc>
                <a:spcPts val="3947"/>
              </a:lnSpc>
              <a:buFont typeface="Arial"/>
              <a:buChar char="•"/>
            </a:pPr>
            <a:r>
              <a:rPr lang="en-US" sz="2631">
                <a:solidFill>
                  <a:srgbClr val="FFFFFF"/>
                </a:solidFill>
                <a:latin typeface="Open Sans"/>
                <a:ea typeface="Open Sans"/>
                <a:cs typeface="Open Sans"/>
                <a:sym typeface="Open Sans"/>
              </a:rPr>
              <a:t>A</a:t>
            </a:r>
            <a:r>
              <a:rPr lang="en-US" sz="2631">
                <a:solidFill>
                  <a:srgbClr val="FFFFFF"/>
                </a:solidFill>
                <a:latin typeface="Open Sans"/>
                <a:ea typeface="Open Sans"/>
                <a:cs typeface="Open Sans"/>
                <a:sym typeface="Open Sans"/>
              </a:rPr>
              <a:t> smal</a:t>
            </a:r>
            <a:r>
              <a:rPr lang="en-US" sz="2631">
                <a:solidFill>
                  <a:srgbClr val="FFFFFF"/>
                </a:solidFill>
                <a:latin typeface="Open Sans"/>
                <a:ea typeface="Open Sans"/>
                <a:cs typeface="Open Sans"/>
                <a:sym typeface="Open Sans"/>
              </a:rPr>
              <a:t>l</a:t>
            </a:r>
            <a:r>
              <a:rPr lang="en-US" sz="2631">
                <a:solidFill>
                  <a:srgbClr val="FFFFFF"/>
                </a:solidFill>
                <a:latin typeface="Open Sans"/>
                <a:ea typeface="Open Sans"/>
                <a:cs typeface="Open Sans"/>
                <a:sym typeface="Open Sans"/>
              </a:rPr>
              <a:t> feature with</a:t>
            </a:r>
            <a:r>
              <a:rPr lang="en-US" sz="2631">
                <a:solidFill>
                  <a:srgbClr val="FFFFFF"/>
                </a:solidFill>
                <a:latin typeface="Open Sans"/>
                <a:ea typeface="Open Sans"/>
                <a:cs typeface="Open Sans"/>
                <a:sym typeface="Open Sans"/>
              </a:rPr>
              <a:t> a big impact</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Ev</a:t>
            </a:r>
            <a:r>
              <a:rPr lang="en-US" sz="2631">
                <a:solidFill>
                  <a:srgbClr val="FFFFFF"/>
                </a:solidFill>
                <a:latin typeface="Open Sans"/>
                <a:ea typeface="Open Sans"/>
                <a:cs typeface="Open Sans"/>
                <a:sym typeface="Open Sans"/>
              </a:rPr>
              <a:t>ery keystroke is</a:t>
            </a:r>
            <a:r>
              <a:rPr lang="en-US" sz="2631">
                <a:solidFill>
                  <a:srgbClr val="FFFFFF"/>
                </a:solidFill>
                <a:latin typeface="Open Sans"/>
                <a:ea typeface="Open Sans"/>
                <a:cs typeface="Open Sans"/>
                <a:sym typeface="Open Sans"/>
              </a:rPr>
              <a:t> saved automatically</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No “Did you save?” mom</a:t>
            </a:r>
            <a:r>
              <a:rPr lang="en-US" sz="2631">
                <a:solidFill>
                  <a:srgbClr val="FFFFFF"/>
                </a:solidFill>
                <a:latin typeface="Open Sans"/>
                <a:ea typeface="Open Sans"/>
                <a:cs typeface="Open Sans"/>
                <a:sym typeface="Open Sans"/>
              </a:rPr>
              <a:t>ents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No lost work due to crashes or power cuts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Why businesses unde</a:t>
            </a:r>
            <a:r>
              <a:rPr lang="en-US" sz="2631">
                <a:solidFill>
                  <a:srgbClr val="FFFFFF"/>
                </a:solidFill>
                <a:latin typeface="Open Sans"/>
                <a:ea typeface="Open Sans"/>
                <a:cs typeface="Open Sans"/>
                <a:sym typeface="Open Sans"/>
              </a:rPr>
              <a:t>r</a:t>
            </a:r>
            <a:r>
              <a:rPr lang="en-US" sz="2631">
                <a:solidFill>
                  <a:srgbClr val="FFFFFF"/>
                </a:solidFill>
                <a:latin typeface="Open Sans"/>
                <a:ea typeface="Open Sans"/>
                <a:cs typeface="Open Sans"/>
                <a:sym typeface="Open Sans"/>
              </a:rPr>
              <a:t>estimate this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Lost work isn’t visible on invoices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But it costs time, morale, and momentum</a:t>
            </a:r>
          </a:p>
          <a:p>
            <a:pPr algn="l">
              <a:lnSpc>
                <a:spcPts val="3947"/>
              </a:lnSpc>
              <a:spcBef>
                <a:spcPct val="0"/>
              </a:spcBef>
            </a:pPr>
          </a:p>
        </p:txBody>
      </p:sp>
      <p:sp>
        <p:nvSpPr>
          <p:cNvPr name="TextBox 3" id="3"/>
          <p:cNvSpPr txBox="true"/>
          <p:nvPr/>
        </p:nvSpPr>
        <p:spPr>
          <a:xfrm rot="0">
            <a:off x="1028700" y="1028700"/>
            <a:ext cx="7870052" cy="18288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Automatic Saving: No More Lost Work</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25111" t="0" r="25111" b="0"/>
            <a:stretch>
              <a:fillRect/>
            </a:stretch>
          </p:blipFill>
          <p:spPr>
            <a:xfrm flipH="false" flipV="false">
              <a:off x="0" y="0"/>
              <a:ext cx="12192000" cy="13716000"/>
            </a:xfrm>
            <a:prstGeom prst="rect">
              <a:avLst/>
            </a:prstGeom>
          </p:spPr>
        </p:pic>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3394154"/>
            <a:ext cx="7692689" cy="4899587"/>
          </a:xfrm>
          <a:prstGeom prst="rect">
            <a:avLst/>
          </a:prstGeom>
        </p:spPr>
        <p:txBody>
          <a:bodyPr anchor="t" rtlCol="false" tIns="0" lIns="0" bIns="0" rIns="0">
            <a:spAutoFit/>
          </a:bodyPr>
          <a:lstStyle/>
          <a:p>
            <a:pPr algn="l" marL="568159" indent="-284079" lvl="1">
              <a:lnSpc>
                <a:spcPts val="3947"/>
              </a:lnSpc>
              <a:buFont typeface="Arial"/>
              <a:buChar char="•"/>
            </a:pPr>
            <a:r>
              <a:rPr lang="en-US" sz="2631">
                <a:solidFill>
                  <a:srgbClr val="FFFFFF"/>
                </a:solidFill>
                <a:latin typeface="Open Sans"/>
                <a:ea typeface="Open Sans"/>
                <a:cs typeface="Open Sans"/>
                <a:sym typeface="Open Sans"/>
              </a:rPr>
              <a:t>What</a:t>
            </a:r>
            <a:r>
              <a:rPr lang="en-US" sz="2631">
                <a:solidFill>
                  <a:srgbClr val="FFFFFF"/>
                </a:solidFill>
                <a:latin typeface="Open Sans"/>
                <a:ea typeface="Open Sans"/>
                <a:cs typeface="Open Sans"/>
                <a:sym typeface="Open Sans"/>
              </a:rPr>
              <a:t> Microsoft Teams provides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Chat, video calls, and online meetings</a:t>
            </a:r>
            <a:r>
              <a:rPr lang="en-US" sz="2631">
                <a:solidFill>
                  <a:srgbClr val="FFFFFF"/>
                </a:solidFill>
                <a:latin typeface="Open Sans"/>
                <a:ea typeface="Open Sans"/>
                <a:cs typeface="Open Sans"/>
                <a:sym typeface="Open Sans"/>
              </a:rPr>
              <a:t> in one plac</a:t>
            </a:r>
            <a:r>
              <a:rPr lang="en-US" sz="2631">
                <a:solidFill>
                  <a:srgbClr val="FFFFFF"/>
                </a:solidFill>
                <a:latin typeface="Open Sans"/>
                <a:ea typeface="Open Sans"/>
                <a:cs typeface="Open Sans"/>
                <a:sym typeface="Open Sans"/>
              </a:rPr>
              <a:t>e</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Conversations linked directly to files, calendars, and tasks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Ch</a:t>
            </a:r>
            <a:r>
              <a:rPr lang="en-US" sz="2631">
                <a:solidFill>
                  <a:srgbClr val="FFFFFF"/>
                </a:solidFill>
                <a:latin typeface="Open Sans"/>
                <a:ea typeface="Open Sans"/>
                <a:cs typeface="Open Sans"/>
                <a:sym typeface="Open Sans"/>
              </a:rPr>
              <a:t>annels for teams, projects, or departments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A sh</a:t>
            </a:r>
            <a:r>
              <a:rPr lang="en-US" sz="2631">
                <a:solidFill>
                  <a:srgbClr val="FFFFFF"/>
                </a:solidFill>
                <a:latin typeface="Open Sans"/>
                <a:ea typeface="Open Sans"/>
                <a:cs typeface="Open Sans"/>
                <a:sym typeface="Open Sans"/>
              </a:rPr>
              <a:t>ared, searchable record of decisions and discussions</a:t>
            </a:r>
          </a:p>
          <a:p>
            <a:pPr algn="l">
              <a:lnSpc>
                <a:spcPts val="3947"/>
              </a:lnSpc>
              <a:spcBef>
                <a:spcPct val="0"/>
              </a:spcBef>
            </a:pPr>
          </a:p>
        </p:txBody>
      </p:sp>
      <p:sp>
        <p:nvSpPr>
          <p:cNvPr name="TextBox 3" id="3"/>
          <p:cNvSpPr txBox="true"/>
          <p:nvPr/>
        </p:nvSpPr>
        <p:spPr>
          <a:xfrm rot="0">
            <a:off x="1028700" y="1028700"/>
            <a:ext cx="7870052" cy="9144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Communication</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20343" t="0" r="20343" b="0"/>
            <a:stretch>
              <a:fillRect/>
            </a:stretch>
          </p:blipFill>
          <p:spPr>
            <a:xfrm flipH="false" flipV="false">
              <a:off x="0" y="0"/>
              <a:ext cx="12192000" cy="13716000"/>
            </a:xfrm>
            <a:prstGeom prst="rect">
              <a:avLst/>
            </a:prstGeom>
          </p:spPr>
        </p:pic>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3394154"/>
            <a:ext cx="7692689" cy="5391952"/>
          </a:xfrm>
          <a:prstGeom prst="rect">
            <a:avLst/>
          </a:prstGeom>
        </p:spPr>
        <p:txBody>
          <a:bodyPr anchor="t" rtlCol="false" tIns="0" lIns="0" bIns="0" rIns="0">
            <a:spAutoFit/>
          </a:bodyPr>
          <a:lstStyle/>
          <a:p>
            <a:pPr algn="l" marL="568159" indent="-284079" lvl="1">
              <a:lnSpc>
                <a:spcPts val="3947"/>
              </a:lnSpc>
              <a:buFont typeface="Arial"/>
              <a:buChar char="•"/>
            </a:pPr>
            <a:r>
              <a:rPr lang="en-US" sz="2631">
                <a:solidFill>
                  <a:srgbClr val="FFFFFF"/>
                </a:solidFill>
                <a:latin typeface="Open Sans"/>
                <a:ea typeface="Open Sans"/>
                <a:cs typeface="Open Sans"/>
                <a:sym typeface="Open Sans"/>
              </a:rPr>
              <a:t>Call</a:t>
            </a:r>
            <a:r>
              <a:rPr lang="en-US" sz="2631">
                <a:solidFill>
                  <a:srgbClr val="FFFFFF"/>
                </a:solidFill>
                <a:latin typeface="Open Sans"/>
                <a:ea typeface="Open Sans"/>
                <a:cs typeface="Open Sans"/>
                <a:sym typeface="Open Sans"/>
              </a:rPr>
              <a:t> recording for future reference</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Mee</a:t>
            </a:r>
            <a:r>
              <a:rPr lang="en-US" sz="2631">
                <a:solidFill>
                  <a:srgbClr val="FFFFFF"/>
                </a:solidFill>
                <a:latin typeface="Open Sans"/>
                <a:ea typeface="Open Sans"/>
                <a:cs typeface="Open Sans"/>
                <a:sym typeface="Open Sans"/>
              </a:rPr>
              <a:t>tings and calls can be recorded</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Recordings</a:t>
            </a:r>
            <a:r>
              <a:rPr lang="en-US" sz="2631">
                <a:solidFill>
                  <a:srgbClr val="FFFFFF"/>
                </a:solidFill>
                <a:latin typeface="Open Sans"/>
                <a:ea typeface="Open Sans"/>
                <a:cs typeface="Open Sans"/>
                <a:sym typeface="Open Sans"/>
              </a:rPr>
              <a:t> ar</a:t>
            </a:r>
            <a:r>
              <a:rPr lang="en-US" sz="2631">
                <a:solidFill>
                  <a:srgbClr val="FFFFFF"/>
                </a:solidFill>
                <a:latin typeface="Open Sans"/>
                <a:ea typeface="Open Sans"/>
                <a:cs typeface="Open Sans"/>
                <a:sym typeface="Open Sans"/>
              </a:rPr>
              <a:t>e stored securely in the cloud</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Easy to revisit key discussions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Busi</a:t>
            </a:r>
            <a:r>
              <a:rPr lang="en-US" sz="2631">
                <a:solidFill>
                  <a:srgbClr val="FFFFFF"/>
                </a:solidFill>
                <a:latin typeface="Open Sans"/>
                <a:ea typeface="Open Sans"/>
                <a:cs typeface="Open Sans"/>
                <a:sym typeface="Open Sans"/>
              </a:rPr>
              <a:t>ness benefit:</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No reliance on memory</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Less “I don’t</a:t>
            </a:r>
            <a:r>
              <a:rPr lang="en-US" sz="2631">
                <a:solidFill>
                  <a:srgbClr val="FFFFFF"/>
                </a:solidFill>
                <a:latin typeface="Open Sans"/>
                <a:ea typeface="Open Sans"/>
                <a:cs typeface="Open Sans"/>
                <a:sym typeface="Open Sans"/>
              </a:rPr>
              <a:t> </a:t>
            </a:r>
            <a:r>
              <a:rPr lang="en-US" sz="2631">
                <a:solidFill>
                  <a:srgbClr val="FFFFFF"/>
                </a:solidFill>
                <a:latin typeface="Open Sans"/>
                <a:ea typeface="Open Sans"/>
                <a:cs typeface="Open Sans"/>
                <a:sym typeface="Open Sans"/>
              </a:rPr>
              <a:t>remember that being agreed”</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Useful for training, handovers, and compliance</a:t>
            </a:r>
          </a:p>
          <a:p>
            <a:pPr algn="l">
              <a:lnSpc>
                <a:spcPts val="3947"/>
              </a:lnSpc>
              <a:spcBef>
                <a:spcPct val="0"/>
              </a:spcBef>
            </a:pPr>
          </a:p>
        </p:txBody>
      </p:sp>
      <p:sp>
        <p:nvSpPr>
          <p:cNvPr name="TextBox 3" id="3"/>
          <p:cNvSpPr txBox="true"/>
          <p:nvPr/>
        </p:nvSpPr>
        <p:spPr>
          <a:xfrm rot="0">
            <a:off x="1028700" y="1028700"/>
            <a:ext cx="7870052" cy="9144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Communication</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20343" t="0" r="20343" b="0"/>
            <a:stretch>
              <a:fillRect/>
            </a:stretch>
          </p:blipFill>
          <p:spPr>
            <a:xfrm flipH="false" flipV="false">
              <a:off x="0" y="0"/>
              <a:ext cx="12192000" cy="13716000"/>
            </a:xfrm>
            <a:prstGeom prst="rect">
              <a:avLst/>
            </a:prstGeom>
          </p:spPr>
        </p:pic>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2184864"/>
            <a:ext cx="7692689" cy="7853777"/>
          </a:xfrm>
          <a:prstGeom prst="rect">
            <a:avLst/>
          </a:prstGeom>
        </p:spPr>
        <p:txBody>
          <a:bodyPr anchor="t" rtlCol="false" tIns="0" lIns="0" bIns="0" rIns="0">
            <a:spAutoFit/>
          </a:bodyPr>
          <a:lstStyle/>
          <a:p>
            <a:pPr algn="l">
              <a:lnSpc>
                <a:spcPts val="3947"/>
              </a:lnSpc>
            </a:pPr>
            <a:r>
              <a:rPr lang="en-US" sz="2631">
                <a:solidFill>
                  <a:srgbClr val="FFFFFF"/>
                </a:solidFill>
                <a:latin typeface="Open Sans"/>
                <a:ea typeface="Open Sans"/>
                <a:cs typeface="Open Sans"/>
                <a:sym typeface="Open Sans"/>
              </a:rPr>
              <a:t>Automatic call</a:t>
            </a:r>
            <a:r>
              <a:rPr lang="en-US" sz="2631">
                <a:solidFill>
                  <a:srgbClr val="FFFFFF"/>
                </a:solidFill>
                <a:latin typeface="Open Sans"/>
                <a:ea typeface="Open Sans"/>
                <a:cs typeface="Open Sans"/>
                <a:sym typeface="Open Sans"/>
              </a:rPr>
              <a:t> transcription</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Conversations are converted into searchable text</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Quickly find:</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Decisions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Ac</a:t>
            </a:r>
            <a:r>
              <a:rPr lang="en-US" sz="2631">
                <a:solidFill>
                  <a:srgbClr val="FFFFFF"/>
                </a:solidFill>
                <a:latin typeface="Open Sans"/>
                <a:ea typeface="Open Sans"/>
                <a:cs typeface="Open Sans"/>
                <a:sym typeface="Open Sans"/>
              </a:rPr>
              <a:t>tion points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Names, dates, and figures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Effi</a:t>
            </a:r>
            <a:r>
              <a:rPr lang="en-US" sz="2631">
                <a:solidFill>
                  <a:srgbClr val="FFFFFF"/>
                </a:solidFill>
                <a:latin typeface="Open Sans"/>
                <a:ea typeface="Open Sans"/>
                <a:cs typeface="Open Sans"/>
                <a:sym typeface="Open Sans"/>
              </a:rPr>
              <a:t>ciency g</a:t>
            </a:r>
            <a:r>
              <a:rPr lang="en-US" sz="2631">
                <a:solidFill>
                  <a:srgbClr val="FFFFFF"/>
                </a:solidFill>
                <a:latin typeface="Open Sans"/>
                <a:ea typeface="Open Sans"/>
                <a:cs typeface="Open Sans"/>
                <a:sym typeface="Open Sans"/>
              </a:rPr>
              <a:t>ain:</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No n</a:t>
            </a:r>
            <a:r>
              <a:rPr lang="en-US" sz="2631">
                <a:solidFill>
                  <a:srgbClr val="FFFFFF"/>
                </a:solidFill>
                <a:latin typeface="Open Sans"/>
                <a:ea typeface="Open Sans"/>
                <a:cs typeface="Open Sans"/>
                <a:sym typeface="Open Sans"/>
              </a:rPr>
              <a:t>eed for manual note-taking</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Faster follow-ups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Cle</a:t>
            </a:r>
            <a:r>
              <a:rPr lang="en-US" sz="2631">
                <a:solidFill>
                  <a:srgbClr val="FFFFFF"/>
                </a:solidFill>
                <a:latin typeface="Open Sans"/>
                <a:ea typeface="Open Sans"/>
                <a:cs typeface="Open Sans"/>
                <a:sym typeface="Open Sans"/>
              </a:rPr>
              <a:t>arer accountability</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With</a:t>
            </a:r>
            <a:r>
              <a:rPr lang="en-US" sz="2631">
                <a:solidFill>
                  <a:srgbClr val="FFFFFF"/>
                </a:solidFill>
                <a:latin typeface="Open Sans"/>
                <a:ea typeface="Open Sans"/>
                <a:cs typeface="Open Sans"/>
                <a:sym typeface="Open Sans"/>
              </a:rPr>
              <a:t> recordings and transcripts, AI can:</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summa</a:t>
            </a:r>
            <a:r>
              <a:rPr lang="en-US" sz="2631">
                <a:solidFill>
                  <a:srgbClr val="FFFFFF"/>
                </a:solidFill>
                <a:latin typeface="Open Sans"/>
                <a:ea typeface="Open Sans"/>
                <a:cs typeface="Open Sans"/>
                <a:sym typeface="Open Sans"/>
              </a:rPr>
              <a:t>rise meetings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Highlight actions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Extract key points automatically</a:t>
            </a:r>
          </a:p>
          <a:p>
            <a:pPr algn="l">
              <a:lnSpc>
                <a:spcPts val="3947"/>
              </a:lnSpc>
              <a:spcBef>
                <a:spcPct val="0"/>
              </a:spcBef>
            </a:pPr>
          </a:p>
        </p:txBody>
      </p:sp>
      <p:sp>
        <p:nvSpPr>
          <p:cNvPr name="TextBox 3" id="3"/>
          <p:cNvSpPr txBox="true"/>
          <p:nvPr/>
        </p:nvSpPr>
        <p:spPr>
          <a:xfrm rot="0">
            <a:off x="1028700" y="1028700"/>
            <a:ext cx="7870052" cy="9144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Communication</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20343" t="0" r="20343" b="0"/>
            <a:stretch>
              <a:fillRect/>
            </a:stretch>
          </p:blipFill>
          <p:spPr>
            <a:xfrm flipH="false" flipV="false">
              <a:off x="0" y="0"/>
              <a:ext cx="12192000" cy="13716000"/>
            </a:xfrm>
            <a:prstGeom prst="rect">
              <a:avLst/>
            </a:prstGeom>
          </p:spPr>
        </p:pic>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grpSp>
        <p:nvGrpSpPr>
          <p:cNvPr name="Group 2" id="2"/>
          <p:cNvGrpSpPr/>
          <p:nvPr/>
        </p:nvGrpSpPr>
        <p:grpSpPr>
          <a:xfrm rot="0">
            <a:off x="9144000" y="0"/>
            <a:ext cx="9144000" cy="10287000"/>
            <a:chOff x="0" y="0"/>
            <a:chExt cx="12192000" cy="13716000"/>
          </a:xfrm>
        </p:grpSpPr>
        <p:pic>
          <p:nvPicPr>
            <p:cNvPr name="Picture 3" id="3"/>
            <p:cNvPicPr>
              <a:picLocks noChangeAspect="true"/>
            </p:cNvPicPr>
            <p:nvPr/>
          </p:nvPicPr>
          <p:blipFill>
            <a:blip r:embed="rId3"/>
            <a:srcRect l="5555" t="0" r="5555" b="0"/>
            <a:stretch>
              <a:fillRect/>
            </a:stretch>
          </p:blipFill>
          <p:spPr>
            <a:xfrm flipH="false" flipV="false">
              <a:off x="0" y="0"/>
              <a:ext cx="12192000" cy="13716000"/>
            </a:xfrm>
            <a:prstGeom prst="rect">
              <a:avLst/>
            </a:prstGeom>
          </p:spPr>
        </p:pic>
      </p:grpSp>
      <p:sp>
        <p:nvSpPr>
          <p:cNvPr name="TextBox 4" id="4"/>
          <p:cNvSpPr txBox="true"/>
          <p:nvPr/>
        </p:nvSpPr>
        <p:spPr>
          <a:xfrm rot="0">
            <a:off x="1028700" y="2409424"/>
            <a:ext cx="7692689" cy="5391952"/>
          </a:xfrm>
          <a:prstGeom prst="rect">
            <a:avLst/>
          </a:prstGeom>
        </p:spPr>
        <p:txBody>
          <a:bodyPr anchor="t" rtlCol="false" tIns="0" lIns="0" bIns="0" rIns="0">
            <a:spAutoFit/>
          </a:bodyPr>
          <a:lstStyle/>
          <a:p>
            <a:pPr algn="l">
              <a:lnSpc>
                <a:spcPts val="3947"/>
              </a:lnSpc>
            </a:pPr>
            <a:r>
              <a:rPr lang="en-US" sz="2631">
                <a:solidFill>
                  <a:srgbClr val="FFFFFF"/>
                </a:solidFill>
                <a:latin typeface="Open Sans"/>
                <a:ea typeface="Open Sans"/>
                <a:cs typeface="Open Sans"/>
                <a:sym typeface="Open Sans"/>
              </a:rPr>
              <a:t>The</a:t>
            </a:r>
            <a:r>
              <a:rPr lang="en-US" sz="2631">
                <a:solidFill>
                  <a:srgbClr val="FFFFFF"/>
                </a:solidFill>
                <a:latin typeface="Open Sans"/>
                <a:ea typeface="Open Sans"/>
                <a:cs typeface="Open Sans"/>
                <a:sym typeface="Open Sans"/>
              </a:rPr>
              <a:t> Power Platform turns Microsoft 365 into a pro</a:t>
            </a:r>
            <a:r>
              <a:rPr lang="en-US" sz="2631">
                <a:solidFill>
                  <a:srgbClr val="FFFFFF"/>
                </a:solidFill>
                <a:latin typeface="Open Sans"/>
                <a:ea typeface="Open Sans"/>
                <a:cs typeface="Open Sans"/>
                <a:sym typeface="Open Sans"/>
              </a:rPr>
              <a:t>duc</a:t>
            </a:r>
            <a:r>
              <a:rPr lang="en-US" sz="2631">
                <a:solidFill>
                  <a:srgbClr val="FFFFFF"/>
                </a:solidFill>
                <a:latin typeface="Open Sans"/>
                <a:ea typeface="Open Sans"/>
                <a:cs typeface="Open Sans"/>
                <a:sym typeface="Open Sans"/>
              </a:rPr>
              <a:t>tivity engine</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Inc</a:t>
            </a:r>
            <a:r>
              <a:rPr lang="en-US" sz="2631">
                <a:solidFill>
                  <a:srgbClr val="FFFFFF"/>
                </a:solidFill>
                <a:latin typeface="Open Sans"/>
                <a:ea typeface="Open Sans"/>
                <a:cs typeface="Open Sans"/>
                <a:sym typeface="Open Sans"/>
              </a:rPr>
              <a:t>ludes: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Power Automate</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Pow</a:t>
            </a:r>
            <a:r>
              <a:rPr lang="en-US" sz="2631">
                <a:solidFill>
                  <a:srgbClr val="FFFFFF"/>
                </a:solidFill>
                <a:latin typeface="Open Sans"/>
                <a:ea typeface="Open Sans"/>
                <a:cs typeface="Open Sans"/>
                <a:sym typeface="Open Sans"/>
              </a:rPr>
              <a:t>er Apps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Pow</a:t>
            </a:r>
            <a:r>
              <a:rPr lang="en-US" sz="2631">
                <a:solidFill>
                  <a:srgbClr val="FFFFFF"/>
                </a:solidFill>
                <a:latin typeface="Open Sans"/>
                <a:ea typeface="Open Sans"/>
                <a:cs typeface="Open Sans"/>
                <a:sym typeface="Open Sans"/>
              </a:rPr>
              <a:t>er BI</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Power Virtual </a:t>
            </a:r>
            <a:r>
              <a:rPr lang="en-US" sz="2631">
                <a:solidFill>
                  <a:srgbClr val="FFFFFF"/>
                </a:solidFill>
                <a:latin typeface="Open Sans"/>
                <a:ea typeface="Open Sans"/>
                <a:cs typeface="Open Sans"/>
                <a:sym typeface="Open Sans"/>
              </a:rPr>
              <a:t>Agents (Copilot Studio)</a:t>
            </a:r>
          </a:p>
          <a:p>
            <a:pPr algn="l">
              <a:lnSpc>
                <a:spcPts val="3947"/>
              </a:lnSpc>
            </a:pPr>
          </a:p>
          <a:p>
            <a:pPr algn="l">
              <a:lnSpc>
                <a:spcPts val="3947"/>
              </a:lnSpc>
            </a:pPr>
            <a:r>
              <a:rPr lang="en-US" sz="2631">
                <a:solidFill>
                  <a:srgbClr val="FFFFFF"/>
                </a:solidFill>
                <a:latin typeface="Open Sans"/>
                <a:ea typeface="Open Sans"/>
                <a:cs typeface="Open Sans"/>
                <a:sym typeface="Open Sans"/>
              </a:rPr>
              <a:t>This is where time-saving automation really happens.</a:t>
            </a:r>
          </a:p>
          <a:p>
            <a:pPr algn="l">
              <a:lnSpc>
                <a:spcPts val="3947"/>
              </a:lnSpc>
              <a:spcBef>
                <a:spcPct val="0"/>
              </a:spcBef>
            </a:pPr>
          </a:p>
        </p:txBody>
      </p:sp>
      <p:sp>
        <p:nvSpPr>
          <p:cNvPr name="TextBox 5" id="5"/>
          <p:cNvSpPr txBox="true"/>
          <p:nvPr/>
        </p:nvSpPr>
        <p:spPr>
          <a:xfrm rot="0">
            <a:off x="1028700" y="1028700"/>
            <a:ext cx="7870052" cy="9144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The Power Platform</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grpSp>
        <p:nvGrpSpPr>
          <p:cNvPr name="Group 2" id="2"/>
          <p:cNvGrpSpPr/>
          <p:nvPr/>
        </p:nvGrpSpPr>
        <p:grpSpPr>
          <a:xfrm rot="0">
            <a:off x="9144000" y="0"/>
            <a:ext cx="9144000" cy="10287000"/>
            <a:chOff x="0" y="0"/>
            <a:chExt cx="12192000" cy="13716000"/>
          </a:xfrm>
        </p:grpSpPr>
        <p:pic>
          <p:nvPicPr>
            <p:cNvPr name="Picture 3" id="3"/>
            <p:cNvPicPr>
              <a:picLocks noChangeAspect="true"/>
            </p:cNvPicPr>
            <p:nvPr/>
          </p:nvPicPr>
          <p:blipFill>
            <a:blip r:embed="rId3"/>
            <a:srcRect l="5555" t="0" r="5555" b="0"/>
            <a:stretch>
              <a:fillRect/>
            </a:stretch>
          </p:blipFill>
          <p:spPr>
            <a:xfrm flipH="false" flipV="false">
              <a:off x="0" y="0"/>
              <a:ext cx="12192000" cy="13716000"/>
            </a:xfrm>
            <a:prstGeom prst="rect">
              <a:avLst/>
            </a:prstGeom>
          </p:spPr>
        </p:pic>
      </p:grpSp>
      <p:sp>
        <p:nvSpPr>
          <p:cNvPr name="TextBox 4" id="4"/>
          <p:cNvSpPr txBox="true"/>
          <p:nvPr/>
        </p:nvSpPr>
        <p:spPr>
          <a:xfrm rot="0">
            <a:off x="1028700" y="2183690"/>
            <a:ext cx="7692689" cy="7853777"/>
          </a:xfrm>
          <a:prstGeom prst="rect">
            <a:avLst/>
          </a:prstGeom>
        </p:spPr>
        <p:txBody>
          <a:bodyPr anchor="t" rtlCol="false" tIns="0" lIns="0" bIns="0" rIns="0">
            <a:spAutoFit/>
          </a:bodyPr>
          <a:lstStyle/>
          <a:p>
            <a:pPr algn="l">
              <a:lnSpc>
                <a:spcPts val="3947"/>
              </a:lnSpc>
            </a:pPr>
            <a:r>
              <a:rPr lang="en-US" sz="2631">
                <a:solidFill>
                  <a:srgbClr val="FFFFFF"/>
                </a:solidFill>
                <a:latin typeface="Open Sans"/>
                <a:ea typeface="Open Sans"/>
                <a:cs typeface="Open Sans"/>
                <a:sym typeface="Open Sans"/>
              </a:rPr>
              <a:t>Power BI turns raw </a:t>
            </a:r>
            <a:r>
              <a:rPr lang="en-US" sz="2631">
                <a:solidFill>
                  <a:srgbClr val="FFFFFF"/>
                </a:solidFill>
                <a:latin typeface="Open Sans"/>
                <a:ea typeface="Open Sans"/>
                <a:cs typeface="Open Sans"/>
                <a:sym typeface="Open Sans"/>
              </a:rPr>
              <a:t>da</a:t>
            </a:r>
            <a:r>
              <a:rPr lang="en-US" sz="2631">
                <a:solidFill>
                  <a:srgbClr val="FFFFFF"/>
                </a:solidFill>
                <a:latin typeface="Open Sans"/>
                <a:ea typeface="Open Sans"/>
                <a:cs typeface="Open Sans"/>
                <a:sym typeface="Open Sans"/>
              </a:rPr>
              <a:t>ta into:</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Dashboards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R</a:t>
            </a:r>
            <a:r>
              <a:rPr lang="en-US" sz="2631">
                <a:solidFill>
                  <a:srgbClr val="FFFFFF"/>
                </a:solidFill>
                <a:latin typeface="Open Sans"/>
                <a:ea typeface="Open Sans"/>
                <a:cs typeface="Open Sans"/>
                <a:sym typeface="Open Sans"/>
              </a:rPr>
              <a:t>ep</a:t>
            </a:r>
            <a:r>
              <a:rPr lang="en-US" sz="2631">
                <a:solidFill>
                  <a:srgbClr val="FFFFFF"/>
                </a:solidFill>
                <a:latin typeface="Open Sans"/>
                <a:ea typeface="Open Sans"/>
                <a:cs typeface="Open Sans"/>
                <a:sym typeface="Open Sans"/>
              </a:rPr>
              <a:t>o</a:t>
            </a:r>
            <a:r>
              <a:rPr lang="en-US" sz="2631">
                <a:solidFill>
                  <a:srgbClr val="FFFFFF"/>
                </a:solidFill>
                <a:latin typeface="Open Sans"/>
                <a:ea typeface="Open Sans"/>
                <a:cs typeface="Open Sans"/>
                <a:sym typeface="Open Sans"/>
              </a:rPr>
              <a:t>rts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Cl</a:t>
            </a:r>
            <a:r>
              <a:rPr lang="en-US" sz="2631">
                <a:solidFill>
                  <a:srgbClr val="FFFFFF"/>
                </a:solidFill>
                <a:latin typeface="Open Sans"/>
                <a:ea typeface="Open Sans"/>
                <a:cs typeface="Open Sans"/>
                <a:sym typeface="Open Sans"/>
              </a:rPr>
              <a:t>ear, visual i</a:t>
            </a:r>
            <a:r>
              <a:rPr lang="en-US" sz="2631">
                <a:solidFill>
                  <a:srgbClr val="FFFFFF"/>
                </a:solidFill>
                <a:latin typeface="Open Sans"/>
                <a:ea typeface="Open Sans"/>
                <a:cs typeface="Open Sans"/>
                <a:sym typeface="Open Sans"/>
              </a:rPr>
              <a:t>nsights</a:t>
            </a:r>
          </a:p>
          <a:p>
            <a:pPr algn="l">
              <a:lnSpc>
                <a:spcPts val="3947"/>
              </a:lnSpc>
            </a:pPr>
          </a:p>
          <a:p>
            <a:pPr algn="l">
              <a:lnSpc>
                <a:spcPts val="3947"/>
              </a:lnSpc>
            </a:pPr>
            <a:r>
              <a:rPr lang="en-US" sz="2631">
                <a:solidFill>
                  <a:srgbClr val="FFFFFF"/>
                </a:solidFill>
                <a:latin typeface="Open Sans"/>
                <a:ea typeface="Open Sans"/>
                <a:cs typeface="Open Sans"/>
                <a:sym typeface="Open Sans"/>
              </a:rPr>
              <a:t>It connects to:</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Exc</a:t>
            </a:r>
            <a:r>
              <a:rPr lang="en-US" sz="2631">
                <a:solidFill>
                  <a:srgbClr val="FFFFFF"/>
                </a:solidFill>
                <a:latin typeface="Open Sans"/>
                <a:ea typeface="Open Sans"/>
                <a:cs typeface="Open Sans"/>
                <a:sym typeface="Open Sans"/>
              </a:rPr>
              <a:t>el</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Accounting systems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CRMs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Operational systems</a:t>
            </a:r>
          </a:p>
          <a:p>
            <a:pPr algn="l">
              <a:lnSpc>
                <a:spcPts val="3947"/>
              </a:lnSpc>
            </a:pPr>
          </a:p>
          <a:p>
            <a:pPr algn="l">
              <a:lnSpc>
                <a:spcPts val="3947"/>
              </a:lnSpc>
            </a:pPr>
            <a:r>
              <a:rPr lang="en-US" sz="2631">
                <a:solidFill>
                  <a:srgbClr val="FFFFFF"/>
                </a:solidFill>
                <a:latin typeface="Open Sans"/>
                <a:ea typeface="Open Sans"/>
                <a:cs typeface="Open Sans"/>
                <a:sym typeface="Open Sans"/>
              </a:rPr>
              <a:t>Why this matters for productivity</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Less time building reports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Less manual number crunching</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Everyone looks at the same figures</a:t>
            </a:r>
          </a:p>
          <a:p>
            <a:pPr algn="l">
              <a:lnSpc>
                <a:spcPts val="3947"/>
              </a:lnSpc>
              <a:spcBef>
                <a:spcPct val="0"/>
              </a:spcBef>
            </a:pPr>
          </a:p>
        </p:txBody>
      </p:sp>
      <p:sp>
        <p:nvSpPr>
          <p:cNvPr name="TextBox 5" id="5"/>
          <p:cNvSpPr txBox="true"/>
          <p:nvPr/>
        </p:nvSpPr>
        <p:spPr>
          <a:xfrm rot="0">
            <a:off x="1028700" y="1028700"/>
            <a:ext cx="7870052" cy="9144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PowerBI</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grpSp>
        <p:nvGrpSpPr>
          <p:cNvPr name="Group 2" id="2"/>
          <p:cNvGrpSpPr/>
          <p:nvPr/>
        </p:nvGrpSpPr>
        <p:grpSpPr>
          <a:xfrm rot="0">
            <a:off x="9144000" y="0"/>
            <a:ext cx="9144000" cy="10287000"/>
            <a:chOff x="0" y="0"/>
            <a:chExt cx="12192000" cy="13716000"/>
          </a:xfrm>
        </p:grpSpPr>
        <p:pic>
          <p:nvPicPr>
            <p:cNvPr name="Picture 3" id="3"/>
            <p:cNvPicPr>
              <a:picLocks noChangeAspect="true"/>
            </p:cNvPicPr>
            <p:nvPr/>
          </p:nvPicPr>
          <p:blipFill>
            <a:blip r:embed="rId3"/>
            <a:srcRect l="5555" t="0" r="5555" b="0"/>
            <a:stretch>
              <a:fillRect/>
            </a:stretch>
          </p:blipFill>
          <p:spPr>
            <a:xfrm flipH="false" flipV="false">
              <a:off x="0" y="0"/>
              <a:ext cx="12192000" cy="13716000"/>
            </a:xfrm>
            <a:prstGeom prst="rect">
              <a:avLst/>
            </a:prstGeom>
          </p:spPr>
        </p:pic>
      </p:grpSp>
      <p:sp>
        <p:nvSpPr>
          <p:cNvPr name="TextBox 4" id="4"/>
          <p:cNvSpPr txBox="true"/>
          <p:nvPr/>
        </p:nvSpPr>
        <p:spPr>
          <a:xfrm rot="0">
            <a:off x="1028700" y="2409424"/>
            <a:ext cx="7692689" cy="7853777"/>
          </a:xfrm>
          <a:prstGeom prst="rect">
            <a:avLst/>
          </a:prstGeom>
        </p:spPr>
        <p:txBody>
          <a:bodyPr anchor="t" rtlCol="false" tIns="0" lIns="0" bIns="0" rIns="0">
            <a:spAutoFit/>
          </a:bodyPr>
          <a:lstStyle/>
          <a:p>
            <a:pPr algn="l">
              <a:lnSpc>
                <a:spcPts val="3947"/>
              </a:lnSpc>
            </a:pPr>
            <a:r>
              <a:rPr lang="en-US" sz="2631">
                <a:solidFill>
                  <a:srgbClr val="FFFFFF"/>
                </a:solidFill>
                <a:latin typeface="Open Sans"/>
                <a:ea typeface="Open Sans"/>
                <a:cs typeface="Open Sans"/>
                <a:sym typeface="Open Sans"/>
              </a:rPr>
              <a:t>Power Apps allows you to create simple b</a:t>
            </a:r>
            <a:r>
              <a:rPr lang="en-US" sz="2631">
                <a:solidFill>
                  <a:srgbClr val="FFFFFF"/>
                </a:solidFill>
                <a:latin typeface="Open Sans"/>
                <a:ea typeface="Open Sans"/>
                <a:cs typeface="Open Sans"/>
                <a:sym typeface="Open Sans"/>
              </a:rPr>
              <a:t>us</a:t>
            </a:r>
            <a:r>
              <a:rPr lang="en-US" sz="2631">
                <a:solidFill>
                  <a:srgbClr val="FFFFFF"/>
                </a:solidFill>
                <a:latin typeface="Open Sans"/>
                <a:ea typeface="Open Sans"/>
                <a:cs typeface="Open Sans"/>
                <a:sym typeface="Open Sans"/>
              </a:rPr>
              <a:t>iness a</a:t>
            </a:r>
            <a:r>
              <a:rPr lang="en-US" sz="2631">
                <a:solidFill>
                  <a:srgbClr val="FFFFFF"/>
                </a:solidFill>
                <a:latin typeface="Open Sans"/>
                <a:ea typeface="Open Sans"/>
                <a:cs typeface="Open Sans"/>
                <a:sym typeface="Open Sans"/>
              </a:rPr>
              <a:t>pps: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Fo</a:t>
            </a:r>
            <a:r>
              <a:rPr lang="en-US" sz="2631">
                <a:solidFill>
                  <a:srgbClr val="FFFFFF"/>
                </a:solidFill>
                <a:latin typeface="Open Sans"/>
                <a:ea typeface="Open Sans"/>
                <a:cs typeface="Open Sans"/>
                <a:sym typeface="Open Sans"/>
              </a:rPr>
              <a:t>rms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Ch</a:t>
            </a:r>
            <a:r>
              <a:rPr lang="en-US" sz="2631">
                <a:solidFill>
                  <a:srgbClr val="FFFFFF"/>
                </a:solidFill>
                <a:latin typeface="Open Sans"/>
                <a:ea typeface="Open Sans"/>
                <a:cs typeface="Open Sans"/>
                <a:sym typeface="Open Sans"/>
              </a:rPr>
              <a:t>ecklists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Data </a:t>
            </a:r>
            <a:r>
              <a:rPr lang="en-US" sz="2631">
                <a:solidFill>
                  <a:srgbClr val="FFFFFF"/>
                </a:solidFill>
                <a:latin typeface="Open Sans"/>
                <a:ea typeface="Open Sans"/>
                <a:cs typeface="Open Sans"/>
                <a:sym typeface="Open Sans"/>
              </a:rPr>
              <a:t>entry tools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Internal systems</a:t>
            </a:r>
          </a:p>
          <a:p>
            <a:pPr algn="l">
              <a:lnSpc>
                <a:spcPts val="3947"/>
              </a:lnSpc>
            </a:pPr>
            <a:r>
              <a:rPr lang="en-US" sz="2631">
                <a:solidFill>
                  <a:srgbClr val="FFFFFF"/>
                </a:solidFill>
                <a:latin typeface="Open Sans"/>
                <a:ea typeface="Open Sans"/>
                <a:cs typeface="Open Sans"/>
                <a:sym typeface="Open Sans"/>
              </a:rPr>
              <a:t>All</a:t>
            </a:r>
            <a:r>
              <a:rPr lang="en-US" sz="2631">
                <a:solidFill>
                  <a:srgbClr val="FFFFFF"/>
                </a:solidFill>
                <a:latin typeface="Open Sans"/>
                <a:ea typeface="Open Sans"/>
                <a:cs typeface="Open Sans"/>
                <a:sym typeface="Open Sans"/>
              </a:rPr>
              <a:t> without building software from scratch.</a:t>
            </a:r>
          </a:p>
          <a:p>
            <a:pPr algn="l">
              <a:lnSpc>
                <a:spcPts val="3947"/>
              </a:lnSpc>
            </a:pPr>
          </a:p>
          <a:p>
            <a:pPr algn="l">
              <a:lnSpc>
                <a:spcPts val="3947"/>
              </a:lnSpc>
            </a:pPr>
            <a:r>
              <a:rPr lang="en-US" sz="2631">
                <a:solidFill>
                  <a:srgbClr val="FFFFFF"/>
                </a:solidFill>
                <a:latin typeface="Open Sans"/>
                <a:ea typeface="Open Sans"/>
                <a:cs typeface="Open Sans"/>
                <a:sym typeface="Open Sans"/>
              </a:rPr>
              <a:t>Common business examples: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Job tracking</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Site inspections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Asset registers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Customer request forms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Internal approval forms</a:t>
            </a:r>
          </a:p>
          <a:p>
            <a:pPr algn="l">
              <a:lnSpc>
                <a:spcPts val="3947"/>
              </a:lnSpc>
            </a:pPr>
          </a:p>
          <a:p>
            <a:pPr algn="l">
              <a:lnSpc>
                <a:spcPts val="3947"/>
              </a:lnSpc>
              <a:spcBef>
                <a:spcPct val="0"/>
              </a:spcBef>
            </a:pPr>
          </a:p>
        </p:txBody>
      </p:sp>
      <p:sp>
        <p:nvSpPr>
          <p:cNvPr name="TextBox 5" id="5"/>
          <p:cNvSpPr txBox="true"/>
          <p:nvPr/>
        </p:nvSpPr>
        <p:spPr>
          <a:xfrm rot="0">
            <a:off x="1028700" y="1028700"/>
            <a:ext cx="7870052" cy="9144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Power Apps</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grpSp>
        <p:nvGrpSpPr>
          <p:cNvPr name="Group 2" id="2"/>
          <p:cNvGrpSpPr/>
          <p:nvPr/>
        </p:nvGrpSpPr>
        <p:grpSpPr>
          <a:xfrm rot="0">
            <a:off x="9144000" y="0"/>
            <a:ext cx="9144000" cy="10287000"/>
            <a:chOff x="0" y="0"/>
            <a:chExt cx="12192000" cy="13716000"/>
          </a:xfrm>
        </p:grpSpPr>
        <p:pic>
          <p:nvPicPr>
            <p:cNvPr name="Picture 3" id="3"/>
            <p:cNvPicPr>
              <a:picLocks noChangeAspect="true"/>
            </p:cNvPicPr>
            <p:nvPr/>
          </p:nvPicPr>
          <p:blipFill>
            <a:blip r:embed="rId3"/>
            <a:srcRect l="5555" t="0" r="5555" b="0"/>
            <a:stretch>
              <a:fillRect/>
            </a:stretch>
          </p:blipFill>
          <p:spPr>
            <a:xfrm flipH="false" flipV="false">
              <a:off x="0" y="0"/>
              <a:ext cx="12192000" cy="13716000"/>
            </a:xfrm>
            <a:prstGeom prst="rect">
              <a:avLst/>
            </a:prstGeom>
          </p:spPr>
        </p:pic>
      </p:grpSp>
      <p:sp>
        <p:nvSpPr>
          <p:cNvPr name="TextBox 4" id="4"/>
          <p:cNvSpPr txBox="true"/>
          <p:nvPr/>
        </p:nvSpPr>
        <p:spPr>
          <a:xfrm rot="0">
            <a:off x="1028700" y="2409424"/>
            <a:ext cx="7692689" cy="3914857"/>
          </a:xfrm>
          <a:prstGeom prst="rect">
            <a:avLst/>
          </a:prstGeom>
        </p:spPr>
        <p:txBody>
          <a:bodyPr anchor="t" rtlCol="false" tIns="0" lIns="0" bIns="0" rIns="0">
            <a:spAutoFit/>
          </a:bodyPr>
          <a:lstStyle/>
          <a:p>
            <a:pPr algn="l">
              <a:lnSpc>
                <a:spcPts val="3947"/>
              </a:lnSpc>
            </a:pPr>
            <a:r>
              <a:rPr lang="en-US" sz="2631">
                <a:solidFill>
                  <a:srgbClr val="FFFFFF"/>
                </a:solidFill>
                <a:latin typeface="Open Sans"/>
                <a:ea typeface="Open Sans"/>
                <a:cs typeface="Open Sans"/>
                <a:sym typeface="Open Sans"/>
              </a:rPr>
              <a:t>Why</a:t>
            </a:r>
            <a:r>
              <a:rPr lang="en-US" sz="2631">
                <a:solidFill>
                  <a:srgbClr val="FFFFFF"/>
                </a:solidFill>
                <a:latin typeface="Open Sans"/>
                <a:ea typeface="Open Sans"/>
                <a:cs typeface="Open Sans"/>
                <a:sym typeface="Open Sans"/>
              </a:rPr>
              <a:t> this boosts efficiency</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Removes paper and email chains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R</a:t>
            </a:r>
            <a:r>
              <a:rPr lang="en-US" sz="2631">
                <a:solidFill>
                  <a:srgbClr val="FFFFFF"/>
                </a:solidFill>
                <a:latin typeface="Open Sans"/>
                <a:ea typeface="Open Sans"/>
                <a:cs typeface="Open Sans"/>
                <a:sym typeface="Open Sans"/>
              </a:rPr>
              <a:t>educes errors from manual </a:t>
            </a:r>
            <a:r>
              <a:rPr lang="en-US" sz="2631">
                <a:solidFill>
                  <a:srgbClr val="FFFFFF"/>
                </a:solidFill>
                <a:latin typeface="Open Sans"/>
                <a:ea typeface="Open Sans"/>
                <a:cs typeface="Open Sans"/>
                <a:sym typeface="Open Sans"/>
              </a:rPr>
              <a:t>entry</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S</a:t>
            </a:r>
            <a:r>
              <a:rPr lang="en-US" sz="2631">
                <a:solidFill>
                  <a:srgbClr val="FFFFFF"/>
                </a:solidFill>
                <a:latin typeface="Open Sans"/>
                <a:ea typeface="Open Sans"/>
                <a:cs typeface="Open Sans"/>
                <a:sym typeface="Open Sans"/>
              </a:rPr>
              <a:t>tandardises how data is captured</a:t>
            </a:r>
          </a:p>
          <a:p>
            <a:pPr algn="l">
              <a:lnSpc>
                <a:spcPts val="3947"/>
              </a:lnSpc>
            </a:pPr>
          </a:p>
          <a:p>
            <a:pPr algn="l">
              <a:lnSpc>
                <a:spcPts val="3947"/>
              </a:lnSpc>
            </a:pPr>
            <a:r>
              <a:rPr lang="en-US" sz="2631">
                <a:solidFill>
                  <a:srgbClr val="FFFFFF"/>
                </a:solidFill>
                <a:latin typeface="Open Sans"/>
                <a:ea typeface="Open Sans"/>
                <a:cs typeface="Open Sans"/>
                <a:sym typeface="Open Sans"/>
              </a:rPr>
              <a:t> If a process relies on emails and spreadsheets, it’s a candidate for a Power App.</a:t>
            </a:r>
          </a:p>
          <a:p>
            <a:pPr algn="l">
              <a:lnSpc>
                <a:spcPts val="3947"/>
              </a:lnSpc>
              <a:spcBef>
                <a:spcPct val="0"/>
              </a:spcBef>
            </a:pPr>
          </a:p>
        </p:txBody>
      </p:sp>
      <p:sp>
        <p:nvSpPr>
          <p:cNvPr name="TextBox 5" id="5"/>
          <p:cNvSpPr txBox="true"/>
          <p:nvPr/>
        </p:nvSpPr>
        <p:spPr>
          <a:xfrm rot="0">
            <a:off x="1028700" y="1028700"/>
            <a:ext cx="7870052" cy="9144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Power Apps</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grpSp>
        <p:nvGrpSpPr>
          <p:cNvPr name="Group 2" id="2"/>
          <p:cNvGrpSpPr/>
          <p:nvPr/>
        </p:nvGrpSpPr>
        <p:grpSpPr>
          <a:xfrm rot="0">
            <a:off x="9144000" y="0"/>
            <a:ext cx="9144000" cy="10287000"/>
            <a:chOff x="0" y="0"/>
            <a:chExt cx="12192000" cy="13716000"/>
          </a:xfrm>
        </p:grpSpPr>
        <p:pic>
          <p:nvPicPr>
            <p:cNvPr name="Picture 3" id="3"/>
            <p:cNvPicPr>
              <a:picLocks noChangeAspect="true"/>
            </p:cNvPicPr>
            <p:nvPr/>
          </p:nvPicPr>
          <p:blipFill>
            <a:blip r:embed="rId3"/>
            <a:srcRect l="5555" t="0" r="5555" b="0"/>
            <a:stretch>
              <a:fillRect/>
            </a:stretch>
          </p:blipFill>
          <p:spPr>
            <a:xfrm flipH="false" flipV="false">
              <a:off x="0" y="0"/>
              <a:ext cx="12192000" cy="13716000"/>
            </a:xfrm>
            <a:prstGeom prst="rect">
              <a:avLst/>
            </a:prstGeom>
          </p:spPr>
        </p:pic>
      </p:grpSp>
      <p:sp>
        <p:nvSpPr>
          <p:cNvPr name="TextBox 4" id="4"/>
          <p:cNvSpPr txBox="true"/>
          <p:nvPr/>
        </p:nvSpPr>
        <p:spPr>
          <a:xfrm rot="0">
            <a:off x="1028700" y="2409424"/>
            <a:ext cx="7692689" cy="6376682"/>
          </a:xfrm>
          <a:prstGeom prst="rect">
            <a:avLst/>
          </a:prstGeom>
        </p:spPr>
        <p:txBody>
          <a:bodyPr anchor="t" rtlCol="false" tIns="0" lIns="0" bIns="0" rIns="0">
            <a:spAutoFit/>
          </a:bodyPr>
          <a:lstStyle/>
          <a:p>
            <a:pPr algn="l">
              <a:lnSpc>
                <a:spcPts val="3947"/>
              </a:lnSpc>
            </a:pPr>
            <a:r>
              <a:rPr lang="en-US" sz="2631">
                <a:solidFill>
                  <a:srgbClr val="FFFFFF"/>
                </a:solidFill>
                <a:latin typeface="Open Sans"/>
                <a:ea typeface="Open Sans"/>
                <a:cs typeface="Open Sans"/>
                <a:sym typeface="Open Sans"/>
              </a:rPr>
              <a:t>Power Automate connects systems and a</a:t>
            </a:r>
            <a:r>
              <a:rPr lang="en-US" sz="2631">
                <a:solidFill>
                  <a:srgbClr val="FFFFFF"/>
                </a:solidFill>
                <a:latin typeface="Open Sans"/>
                <a:ea typeface="Open Sans"/>
                <a:cs typeface="Open Sans"/>
                <a:sym typeface="Open Sans"/>
              </a:rPr>
              <a:t>c</a:t>
            </a:r>
            <a:r>
              <a:rPr lang="en-US" sz="2631">
                <a:solidFill>
                  <a:srgbClr val="FFFFFF"/>
                </a:solidFill>
                <a:latin typeface="Open Sans"/>
                <a:ea typeface="Open Sans"/>
                <a:cs typeface="Open Sans"/>
                <a:sym typeface="Open Sans"/>
              </a:rPr>
              <a:t>tions together to:</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Trigger workfl</a:t>
            </a:r>
            <a:r>
              <a:rPr lang="en-US" sz="2631">
                <a:solidFill>
                  <a:srgbClr val="FFFFFF"/>
                </a:solidFill>
                <a:latin typeface="Open Sans"/>
                <a:ea typeface="Open Sans"/>
                <a:cs typeface="Open Sans"/>
                <a:sym typeface="Open Sans"/>
              </a:rPr>
              <a:t>ows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Move data automatically</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Send notifications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Handl</a:t>
            </a:r>
            <a:r>
              <a:rPr lang="en-US" sz="2631">
                <a:solidFill>
                  <a:srgbClr val="FFFFFF"/>
                </a:solidFill>
                <a:latin typeface="Open Sans"/>
                <a:ea typeface="Open Sans"/>
                <a:cs typeface="Open Sans"/>
                <a:sym typeface="Open Sans"/>
              </a:rPr>
              <a:t>e approvals</a:t>
            </a:r>
          </a:p>
          <a:p>
            <a:pPr algn="l">
              <a:lnSpc>
                <a:spcPts val="3947"/>
              </a:lnSpc>
            </a:pPr>
          </a:p>
          <a:p>
            <a:pPr algn="l">
              <a:lnSpc>
                <a:spcPts val="3947"/>
              </a:lnSpc>
            </a:pPr>
            <a:r>
              <a:rPr lang="en-US" sz="2631">
                <a:solidFill>
                  <a:srgbClr val="FFFFFF"/>
                </a:solidFill>
                <a:latin typeface="Open Sans"/>
                <a:ea typeface="Open Sans"/>
                <a:cs typeface="Open Sans"/>
                <a:sym typeface="Open Sans"/>
              </a:rPr>
              <a:t>Ev</a:t>
            </a:r>
            <a:r>
              <a:rPr lang="en-US" sz="2631">
                <a:solidFill>
                  <a:srgbClr val="FFFFFF"/>
                </a:solidFill>
                <a:latin typeface="Open Sans"/>
                <a:ea typeface="Open Sans"/>
                <a:cs typeface="Open Sans"/>
                <a:sym typeface="Open Sans"/>
              </a:rPr>
              <a:t>eryday examples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Sav</a:t>
            </a:r>
            <a:r>
              <a:rPr lang="en-US" sz="2631">
                <a:solidFill>
                  <a:srgbClr val="FFFFFF"/>
                </a:solidFill>
                <a:latin typeface="Open Sans"/>
                <a:ea typeface="Open Sans"/>
                <a:cs typeface="Open Sans"/>
                <a:sym typeface="Open Sans"/>
              </a:rPr>
              <a:t>e email attachm</a:t>
            </a:r>
            <a:r>
              <a:rPr lang="en-US" sz="2631">
                <a:solidFill>
                  <a:srgbClr val="FFFFFF"/>
                </a:solidFill>
                <a:latin typeface="Open Sans"/>
                <a:ea typeface="Open Sans"/>
                <a:cs typeface="Open Sans"/>
                <a:sym typeface="Open Sans"/>
              </a:rPr>
              <a:t>ents automatically</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Notify someone when a form is submitted</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Route invoices for approval</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Update multiple systems at once</a:t>
            </a:r>
          </a:p>
          <a:p>
            <a:pPr algn="l">
              <a:lnSpc>
                <a:spcPts val="3947"/>
              </a:lnSpc>
              <a:spcBef>
                <a:spcPct val="0"/>
              </a:spcBef>
            </a:pPr>
          </a:p>
        </p:txBody>
      </p:sp>
      <p:sp>
        <p:nvSpPr>
          <p:cNvPr name="TextBox 5" id="5"/>
          <p:cNvSpPr txBox="true"/>
          <p:nvPr/>
        </p:nvSpPr>
        <p:spPr>
          <a:xfrm rot="0">
            <a:off x="1028700" y="1028700"/>
            <a:ext cx="7870052" cy="9144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Power Automate</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3147972"/>
            <a:ext cx="7692689" cy="3914857"/>
          </a:xfrm>
          <a:prstGeom prst="rect">
            <a:avLst/>
          </a:prstGeom>
        </p:spPr>
        <p:txBody>
          <a:bodyPr anchor="t" rtlCol="false" tIns="0" lIns="0" bIns="0" rIns="0">
            <a:spAutoFit/>
          </a:bodyPr>
          <a:lstStyle/>
          <a:p>
            <a:pPr algn="l" marL="568159" indent="-284079" lvl="1">
              <a:lnSpc>
                <a:spcPts val="3947"/>
              </a:lnSpc>
              <a:buFont typeface="Arial"/>
              <a:buChar char="•"/>
            </a:pPr>
            <a:r>
              <a:rPr lang="en-US" sz="2631">
                <a:solidFill>
                  <a:srgbClr val="FFFFFF"/>
                </a:solidFill>
                <a:latin typeface="Open Sans"/>
                <a:ea typeface="Open Sans"/>
                <a:cs typeface="Open Sans"/>
                <a:sym typeface="Open Sans"/>
              </a:rPr>
              <a:t>Pr</a:t>
            </a:r>
            <a:r>
              <a:rPr lang="en-US" sz="2631">
                <a:solidFill>
                  <a:srgbClr val="FFFFFF"/>
                </a:solidFill>
                <a:latin typeface="Open Sans"/>
                <a:ea typeface="Open Sans"/>
                <a:cs typeface="Open Sans"/>
                <a:sym typeface="Open Sans"/>
              </a:rPr>
              <a:t>oductivity tools are no longer “office software”.</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They are the day to day operating system </a:t>
            </a:r>
            <a:r>
              <a:rPr lang="en-US" sz="2631">
                <a:solidFill>
                  <a:srgbClr val="FFFFFF"/>
                </a:solidFill>
                <a:latin typeface="Open Sans"/>
                <a:ea typeface="Open Sans"/>
                <a:cs typeface="Open Sans"/>
                <a:sym typeface="Open Sans"/>
              </a:rPr>
              <a:t>of your</a:t>
            </a:r>
            <a:r>
              <a:rPr lang="en-US" sz="2631">
                <a:solidFill>
                  <a:srgbClr val="FFFFFF"/>
                </a:solidFill>
                <a:latin typeface="Open Sans"/>
                <a:ea typeface="Open Sans"/>
                <a:cs typeface="Open Sans"/>
                <a:sym typeface="Open Sans"/>
              </a:rPr>
              <a:t> business.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Every email sent, file saved, task assigned, approval given, or report cre</a:t>
            </a:r>
            <a:r>
              <a:rPr lang="en-US" sz="2631">
                <a:solidFill>
                  <a:srgbClr val="FFFFFF"/>
                </a:solidFill>
                <a:latin typeface="Open Sans"/>
                <a:ea typeface="Open Sans"/>
                <a:cs typeface="Open Sans"/>
                <a:sym typeface="Open Sans"/>
              </a:rPr>
              <a:t>at</a:t>
            </a:r>
            <a:r>
              <a:rPr lang="en-US" sz="2631">
                <a:solidFill>
                  <a:srgbClr val="FFFFFF"/>
                </a:solidFill>
                <a:latin typeface="Open Sans"/>
                <a:ea typeface="Open Sans"/>
                <a:cs typeface="Open Sans"/>
                <a:sym typeface="Open Sans"/>
              </a:rPr>
              <a:t>ed flows through these tools.</a:t>
            </a:r>
          </a:p>
          <a:p>
            <a:pPr algn="l">
              <a:lnSpc>
                <a:spcPts val="3947"/>
              </a:lnSpc>
              <a:spcBef>
                <a:spcPct val="0"/>
              </a:spcBef>
            </a:pPr>
          </a:p>
        </p:txBody>
      </p:sp>
      <p:sp>
        <p:nvSpPr>
          <p:cNvPr name="TextBox 3" id="3"/>
          <p:cNvSpPr txBox="true"/>
          <p:nvPr/>
        </p:nvSpPr>
        <p:spPr>
          <a:xfrm rot="0">
            <a:off x="1028700" y="1028700"/>
            <a:ext cx="7870052" cy="18288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Why this session matters</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20444" t="0" r="20444" b="0"/>
            <a:stretch>
              <a:fillRect/>
            </a:stretch>
          </p:blipFill>
          <p:spPr>
            <a:xfrm flipH="false" flipV="false">
              <a:off x="0" y="0"/>
              <a:ext cx="12192000" cy="13716000"/>
            </a:xfrm>
            <a:prstGeom prst="rect">
              <a:avLst/>
            </a:prstGeom>
          </p:spPr>
        </p:pic>
      </p:gr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grpSp>
        <p:nvGrpSpPr>
          <p:cNvPr name="Group 2" id="2"/>
          <p:cNvGrpSpPr/>
          <p:nvPr/>
        </p:nvGrpSpPr>
        <p:grpSpPr>
          <a:xfrm rot="0">
            <a:off x="9144000" y="0"/>
            <a:ext cx="9144000" cy="10287000"/>
            <a:chOff x="0" y="0"/>
            <a:chExt cx="12192000" cy="13716000"/>
          </a:xfrm>
        </p:grpSpPr>
        <p:pic>
          <p:nvPicPr>
            <p:cNvPr name="Picture 3" id="3"/>
            <p:cNvPicPr>
              <a:picLocks noChangeAspect="true"/>
            </p:cNvPicPr>
            <p:nvPr/>
          </p:nvPicPr>
          <p:blipFill>
            <a:blip r:embed="rId3"/>
            <a:srcRect l="5555" t="0" r="5555" b="0"/>
            <a:stretch>
              <a:fillRect/>
            </a:stretch>
          </p:blipFill>
          <p:spPr>
            <a:xfrm flipH="false" flipV="false">
              <a:off x="0" y="0"/>
              <a:ext cx="12192000" cy="13716000"/>
            </a:xfrm>
            <a:prstGeom prst="rect">
              <a:avLst/>
            </a:prstGeom>
          </p:spPr>
        </p:pic>
      </p:grpSp>
      <p:sp>
        <p:nvSpPr>
          <p:cNvPr name="TextBox 4" id="4"/>
          <p:cNvSpPr txBox="true"/>
          <p:nvPr/>
        </p:nvSpPr>
        <p:spPr>
          <a:xfrm rot="0">
            <a:off x="1028700" y="4132702"/>
            <a:ext cx="7692689" cy="1945397"/>
          </a:xfrm>
          <a:prstGeom prst="rect">
            <a:avLst/>
          </a:prstGeom>
        </p:spPr>
        <p:txBody>
          <a:bodyPr anchor="t" rtlCol="false" tIns="0" lIns="0" bIns="0" rIns="0">
            <a:spAutoFit/>
          </a:bodyPr>
          <a:lstStyle/>
          <a:p>
            <a:pPr algn="l">
              <a:lnSpc>
                <a:spcPts val="3947"/>
              </a:lnSpc>
            </a:pPr>
            <a:r>
              <a:rPr lang="en-US" sz="2631">
                <a:solidFill>
                  <a:srgbClr val="FFFFFF"/>
                </a:solidFill>
                <a:latin typeface="Open Sans"/>
                <a:ea typeface="Open Sans"/>
                <a:cs typeface="Open Sans"/>
                <a:sym typeface="Open Sans"/>
              </a:rPr>
              <a:t>Productivity impact</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Less copying and pasting</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Fewer m</a:t>
            </a:r>
            <a:r>
              <a:rPr lang="en-US" sz="2631">
                <a:solidFill>
                  <a:srgbClr val="FFFFFF"/>
                </a:solidFill>
                <a:latin typeface="Open Sans"/>
                <a:ea typeface="Open Sans"/>
                <a:cs typeface="Open Sans"/>
                <a:sym typeface="Open Sans"/>
              </a:rPr>
              <a:t>is</a:t>
            </a:r>
            <a:r>
              <a:rPr lang="en-US" sz="2631">
                <a:solidFill>
                  <a:srgbClr val="FFFFFF"/>
                </a:solidFill>
                <a:latin typeface="Open Sans"/>
                <a:ea typeface="Open Sans"/>
                <a:cs typeface="Open Sans"/>
                <a:sym typeface="Open Sans"/>
              </a:rPr>
              <a:t>sed steps</a:t>
            </a:r>
          </a:p>
          <a:p>
            <a:pPr algn="l" marL="568159" indent="-284079" lvl="1">
              <a:lnSpc>
                <a:spcPts val="3947"/>
              </a:lnSpc>
              <a:spcBef>
                <a:spcPct val="0"/>
              </a:spcBef>
              <a:buFont typeface="Arial"/>
              <a:buChar char="•"/>
            </a:pPr>
            <a:r>
              <a:rPr lang="en-US" sz="2631">
                <a:solidFill>
                  <a:srgbClr val="FFFFFF"/>
                </a:solidFill>
                <a:latin typeface="Open Sans"/>
                <a:ea typeface="Open Sans"/>
                <a:cs typeface="Open Sans"/>
                <a:sym typeface="Open Sans"/>
              </a:rPr>
              <a:t>Faster turnarou</a:t>
            </a:r>
            <a:r>
              <a:rPr lang="en-US" sz="2631">
                <a:solidFill>
                  <a:srgbClr val="FFFFFF"/>
                </a:solidFill>
                <a:latin typeface="Open Sans"/>
                <a:ea typeface="Open Sans"/>
                <a:cs typeface="Open Sans"/>
                <a:sym typeface="Open Sans"/>
              </a:rPr>
              <a:t>nd</a:t>
            </a:r>
          </a:p>
        </p:txBody>
      </p:sp>
      <p:sp>
        <p:nvSpPr>
          <p:cNvPr name="TextBox 5" id="5"/>
          <p:cNvSpPr txBox="true"/>
          <p:nvPr/>
        </p:nvSpPr>
        <p:spPr>
          <a:xfrm rot="0">
            <a:off x="1028700" y="1028700"/>
            <a:ext cx="7870052" cy="9144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Power Automate</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grpSp>
        <p:nvGrpSpPr>
          <p:cNvPr name="Group 2" id="2"/>
          <p:cNvGrpSpPr/>
          <p:nvPr/>
        </p:nvGrpSpPr>
        <p:grpSpPr>
          <a:xfrm rot="0">
            <a:off x="9144000" y="0"/>
            <a:ext cx="9144000" cy="10287000"/>
            <a:chOff x="0" y="0"/>
            <a:chExt cx="12192000" cy="13716000"/>
          </a:xfrm>
        </p:grpSpPr>
        <p:pic>
          <p:nvPicPr>
            <p:cNvPr name="Picture 3" id="3"/>
            <p:cNvPicPr>
              <a:picLocks noChangeAspect="true"/>
            </p:cNvPicPr>
            <p:nvPr/>
          </p:nvPicPr>
          <p:blipFill>
            <a:blip r:embed="rId3"/>
            <a:srcRect l="5555" t="0" r="5555" b="0"/>
            <a:stretch>
              <a:fillRect/>
            </a:stretch>
          </p:blipFill>
          <p:spPr>
            <a:xfrm flipH="false" flipV="false">
              <a:off x="0" y="0"/>
              <a:ext cx="12192000" cy="13716000"/>
            </a:xfrm>
            <a:prstGeom prst="rect">
              <a:avLst/>
            </a:prstGeom>
          </p:spPr>
        </p:pic>
      </p:grpSp>
      <p:sp>
        <p:nvSpPr>
          <p:cNvPr name="TextBox 4" id="4"/>
          <p:cNvSpPr txBox="true"/>
          <p:nvPr/>
        </p:nvSpPr>
        <p:spPr>
          <a:xfrm rot="0">
            <a:off x="1028700" y="2881618"/>
            <a:ext cx="7692689" cy="5884317"/>
          </a:xfrm>
          <a:prstGeom prst="rect">
            <a:avLst/>
          </a:prstGeom>
        </p:spPr>
        <p:txBody>
          <a:bodyPr anchor="t" rtlCol="false" tIns="0" lIns="0" bIns="0" rIns="0">
            <a:spAutoFit/>
          </a:bodyPr>
          <a:lstStyle/>
          <a:p>
            <a:pPr algn="l">
              <a:lnSpc>
                <a:spcPts val="3947"/>
              </a:lnSpc>
            </a:pPr>
            <a:r>
              <a:rPr lang="en-US" sz="2631">
                <a:solidFill>
                  <a:srgbClr val="FFFFFF"/>
                </a:solidFill>
                <a:latin typeface="Open Sans"/>
                <a:ea typeface="Open Sans"/>
                <a:cs typeface="Open Sans"/>
                <a:sym typeface="Open Sans"/>
              </a:rPr>
              <a:t>C</a:t>
            </a:r>
            <a:r>
              <a:rPr lang="en-US" sz="2631">
                <a:solidFill>
                  <a:srgbClr val="FFFFFF"/>
                </a:solidFill>
                <a:latin typeface="Open Sans"/>
                <a:ea typeface="Open Sans"/>
                <a:cs typeface="Open Sans"/>
                <a:sym typeface="Open Sans"/>
              </a:rPr>
              <a:t>opilot Studio allows businesses to build AI assistants that:</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Answer questions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Guide users through processes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W</a:t>
            </a:r>
            <a:r>
              <a:rPr lang="en-US" sz="2631">
                <a:solidFill>
                  <a:srgbClr val="FFFFFF"/>
                </a:solidFill>
                <a:latin typeface="Open Sans"/>
                <a:ea typeface="Open Sans"/>
                <a:cs typeface="Open Sans"/>
                <a:sym typeface="Open Sans"/>
              </a:rPr>
              <a:t>o</a:t>
            </a:r>
            <a:r>
              <a:rPr lang="en-US" sz="2631">
                <a:solidFill>
                  <a:srgbClr val="FFFFFF"/>
                </a:solidFill>
                <a:latin typeface="Open Sans"/>
                <a:ea typeface="Open Sans"/>
                <a:cs typeface="Open Sans"/>
                <a:sym typeface="Open Sans"/>
              </a:rPr>
              <a:t>rk from company-app</a:t>
            </a:r>
            <a:r>
              <a:rPr lang="en-US" sz="2631">
                <a:solidFill>
                  <a:srgbClr val="FFFFFF"/>
                </a:solidFill>
                <a:latin typeface="Open Sans"/>
                <a:ea typeface="Open Sans"/>
                <a:cs typeface="Open Sans"/>
                <a:sym typeface="Open Sans"/>
              </a:rPr>
              <a:t>roved informa</a:t>
            </a:r>
            <a:r>
              <a:rPr lang="en-US" sz="2631">
                <a:solidFill>
                  <a:srgbClr val="FFFFFF"/>
                </a:solidFill>
                <a:latin typeface="Open Sans"/>
                <a:ea typeface="Open Sans"/>
                <a:cs typeface="Open Sans"/>
                <a:sym typeface="Open Sans"/>
              </a:rPr>
              <a:t>tion</a:t>
            </a:r>
          </a:p>
          <a:p>
            <a:pPr algn="l">
              <a:lnSpc>
                <a:spcPts val="3947"/>
              </a:lnSpc>
            </a:pPr>
            <a:r>
              <a:rPr lang="en-US" sz="2631">
                <a:solidFill>
                  <a:srgbClr val="FFFFFF"/>
                </a:solidFill>
                <a:latin typeface="Open Sans"/>
                <a:ea typeface="Open Sans"/>
                <a:cs typeface="Open Sans"/>
                <a:sym typeface="Open Sans"/>
              </a:rPr>
              <a:t>AI grounded in your business.</a:t>
            </a:r>
          </a:p>
          <a:p>
            <a:pPr algn="l">
              <a:lnSpc>
                <a:spcPts val="3947"/>
              </a:lnSpc>
            </a:pPr>
          </a:p>
          <a:p>
            <a:pPr algn="l">
              <a:lnSpc>
                <a:spcPts val="3947"/>
              </a:lnSpc>
            </a:pPr>
            <a:r>
              <a:rPr lang="en-US" sz="2631">
                <a:solidFill>
                  <a:srgbClr val="FFFFFF"/>
                </a:solidFill>
                <a:latin typeface="Open Sans"/>
                <a:ea typeface="Open Sans"/>
                <a:cs typeface="Open Sans"/>
                <a:sym typeface="Open Sans"/>
              </a:rPr>
              <a:t>Practical u</a:t>
            </a:r>
            <a:r>
              <a:rPr lang="en-US" sz="2631">
                <a:solidFill>
                  <a:srgbClr val="FFFFFF"/>
                </a:solidFill>
                <a:latin typeface="Open Sans"/>
                <a:ea typeface="Open Sans"/>
                <a:cs typeface="Open Sans"/>
                <a:sym typeface="Open Sans"/>
              </a:rPr>
              <a:t>se cases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Internal “how do I?” support</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H</a:t>
            </a:r>
            <a:r>
              <a:rPr lang="en-US" sz="2631">
                <a:solidFill>
                  <a:srgbClr val="FFFFFF"/>
                </a:solidFill>
                <a:latin typeface="Open Sans"/>
                <a:ea typeface="Open Sans"/>
                <a:cs typeface="Open Sans"/>
                <a:sym typeface="Open Sans"/>
              </a:rPr>
              <a:t>R and policy queries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IT and admin help</a:t>
            </a:r>
          </a:p>
          <a:p>
            <a:pPr algn="l" marL="568159" indent="-284079" lvl="1">
              <a:lnSpc>
                <a:spcPts val="3947"/>
              </a:lnSpc>
              <a:spcBef>
                <a:spcPct val="0"/>
              </a:spcBef>
              <a:buFont typeface="Arial"/>
              <a:buChar char="•"/>
            </a:pPr>
            <a:r>
              <a:rPr lang="en-US" sz="2631">
                <a:solidFill>
                  <a:srgbClr val="FFFFFF"/>
                </a:solidFill>
                <a:latin typeface="Open Sans"/>
                <a:ea typeface="Open Sans"/>
                <a:cs typeface="Open Sans"/>
                <a:sym typeface="Open Sans"/>
              </a:rPr>
              <a:t>Customer-facing FAQs</a:t>
            </a:r>
          </a:p>
        </p:txBody>
      </p:sp>
      <p:sp>
        <p:nvSpPr>
          <p:cNvPr name="TextBox 5" id="5"/>
          <p:cNvSpPr txBox="true"/>
          <p:nvPr/>
        </p:nvSpPr>
        <p:spPr>
          <a:xfrm rot="0">
            <a:off x="1028700" y="1028700"/>
            <a:ext cx="7870052" cy="9144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Copilot Studio</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grpSp>
        <p:nvGrpSpPr>
          <p:cNvPr name="Group 2" id="2"/>
          <p:cNvGrpSpPr/>
          <p:nvPr/>
        </p:nvGrpSpPr>
        <p:grpSpPr>
          <a:xfrm rot="0">
            <a:off x="9144000" y="0"/>
            <a:ext cx="9144000" cy="10287000"/>
            <a:chOff x="0" y="0"/>
            <a:chExt cx="12192000" cy="13716000"/>
          </a:xfrm>
        </p:grpSpPr>
        <p:pic>
          <p:nvPicPr>
            <p:cNvPr name="Picture 3" id="3"/>
            <p:cNvPicPr>
              <a:picLocks noChangeAspect="true"/>
            </p:cNvPicPr>
            <p:nvPr/>
          </p:nvPicPr>
          <p:blipFill>
            <a:blip r:embed="rId3"/>
            <a:srcRect l="5555" t="0" r="5555" b="0"/>
            <a:stretch>
              <a:fillRect/>
            </a:stretch>
          </p:blipFill>
          <p:spPr>
            <a:xfrm flipH="false" flipV="false">
              <a:off x="0" y="0"/>
              <a:ext cx="12192000" cy="13716000"/>
            </a:xfrm>
            <a:prstGeom prst="rect">
              <a:avLst/>
            </a:prstGeom>
          </p:spPr>
        </p:pic>
      </p:grpSp>
      <p:sp>
        <p:nvSpPr>
          <p:cNvPr name="TextBox 4" id="4"/>
          <p:cNvSpPr txBox="true"/>
          <p:nvPr/>
        </p:nvSpPr>
        <p:spPr>
          <a:xfrm rot="0">
            <a:off x="1028700" y="2881618"/>
            <a:ext cx="7692689" cy="3914857"/>
          </a:xfrm>
          <a:prstGeom prst="rect">
            <a:avLst/>
          </a:prstGeom>
        </p:spPr>
        <p:txBody>
          <a:bodyPr anchor="t" rtlCol="false" tIns="0" lIns="0" bIns="0" rIns="0">
            <a:spAutoFit/>
          </a:bodyPr>
          <a:lstStyle/>
          <a:p>
            <a:pPr algn="l">
              <a:lnSpc>
                <a:spcPts val="3947"/>
              </a:lnSpc>
            </a:pPr>
            <a:r>
              <a:rPr lang="en-US" sz="2631">
                <a:solidFill>
                  <a:srgbClr val="FFFFFF"/>
                </a:solidFill>
                <a:latin typeface="Open Sans"/>
                <a:ea typeface="Open Sans"/>
                <a:cs typeface="Open Sans"/>
                <a:sym typeface="Open Sans"/>
              </a:rPr>
              <a:t>Why</a:t>
            </a:r>
            <a:r>
              <a:rPr lang="en-US" sz="2631">
                <a:solidFill>
                  <a:srgbClr val="FFFFFF"/>
                </a:solidFill>
                <a:latin typeface="Open Sans"/>
                <a:ea typeface="Open Sans"/>
                <a:cs typeface="Open Sans"/>
                <a:sym typeface="Open Sans"/>
              </a:rPr>
              <a:t> this matters for efficiency</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Reduces interruptions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Fr</a:t>
            </a:r>
            <a:r>
              <a:rPr lang="en-US" sz="2631">
                <a:solidFill>
                  <a:srgbClr val="FFFFFF"/>
                </a:solidFill>
                <a:latin typeface="Open Sans"/>
                <a:ea typeface="Open Sans"/>
                <a:cs typeface="Open Sans"/>
                <a:sym typeface="Open Sans"/>
              </a:rPr>
              <a:t>ees up experienced staff</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Gives</a:t>
            </a:r>
            <a:r>
              <a:rPr lang="en-US" sz="2631">
                <a:solidFill>
                  <a:srgbClr val="FFFFFF"/>
                </a:solidFill>
                <a:latin typeface="Open Sans"/>
                <a:ea typeface="Open Sans"/>
                <a:cs typeface="Open Sans"/>
                <a:sym typeface="Open Sans"/>
              </a:rPr>
              <a:t> instant answe</a:t>
            </a:r>
            <a:r>
              <a:rPr lang="en-US" sz="2631">
                <a:solidFill>
                  <a:srgbClr val="FFFFFF"/>
                </a:solidFill>
                <a:latin typeface="Open Sans"/>
                <a:ea typeface="Open Sans"/>
                <a:cs typeface="Open Sans"/>
                <a:sym typeface="Open Sans"/>
              </a:rPr>
              <a:t>rs, 24/7</a:t>
            </a:r>
          </a:p>
          <a:p>
            <a:pPr algn="l">
              <a:lnSpc>
                <a:spcPts val="3947"/>
              </a:lnSpc>
            </a:pPr>
          </a:p>
          <a:p>
            <a:pPr algn="l">
              <a:lnSpc>
                <a:spcPts val="3947"/>
              </a:lnSpc>
            </a:pPr>
            <a:r>
              <a:rPr lang="en-US" sz="2631">
                <a:solidFill>
                  <a:srgbClr val="FFFFFF"/>
                </a:solidFill>
                <a:latin typeface="Open Sans"/>
                <a:ea typeface="Open Sans"/>
                <a:cs typeface="Open Sans"/>
                <a:sym typeface="Open Sans"/>
              </a:rPr>
              <a:t> </a:t>
            </a:r>
            <a:r>
              <a:rPr lang="en-US" sz="2631">
                <a:solidFill>
                  <a:srgbClr val="FFFFFF"/>
                </a:solidFill>
                <a:latin typeface="Open Sans"/>
                <a:ea typeface="Open Sans"/>
                <a:cs typeface="Open Sans"/>
                <a:sym typeface="Open Sans"/>
              </a:rPr>
              <a:t>AI becomes useful when it knows your rules, you</a:t>
            </a:r>
            <a:r>
              <a:rPr lang="en-US" sz="2631">
                <a:solidFill>
                  <a:srgbClr val="FFFFFF"/>
                </a:solidFill>
                <a:latin typeface="Open Sans"/>
                <a:ea typeface="Open Sans"/>
                <a:cs typeface="Open Sans"/>
                <a:sym typeface="Open Sans"/>
              </a:rPr>
              <a:t>r data </a:t>
            </a:r>
            <a:r>
              <a:rPr lang="en-US" sz="2631">
                <a:solidFill>
                  <a:srgbClr val="FFFFFF"/>
                </a:solidFill>
                <a:latin typeface="Open Sans"/>
                <a:ea typeface="Open Sans"/>
                <a:cs typeface="Open Sans"/>
                <a:sym typeface="Open Sans"/>
              </a:rPr>
              <a:t>and your processes.</a:t>
            </a:r>
          </a:p>
          <a:p>
            <a:pPr algn="l">
              <a:lnSpc>
                <a:spcPts val="3947"/>
              </a:lnSpc>
              <a:spcBef>
                <a:spcPct val="0"/>
              </a:spcBef>
            </a:pPr>
          </a:p>
        </p:txBody>
      </p:sp>
      <p:sp>
        <p:nvSpPr>
          <p:cNvPr name="TextBox 5" id="5"/>
          <p:cNvSpPr txBox="true"/>
          <p:nvPr/>
        </p:nvSpPr>
        <p:spPr>
          <a:xfrm rot="0">
            <a:off x="1028700" y="1028700"/>
            <a:ext cx="7870052" cy="9144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Copilot Studio</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grpSp>
        <p:nvGrpSpPr>
          <p:cNvPr name="Group 2" id="2"/>
          <p:cNvGrpSpPr/>
          <p:nvPr/>
        </p:nvGrpSpPr>
        <p:grpSpPr>
          <a:xfrm rot="0">
            <a:off x="9144000" y="0"/>
            <a:ext cx="9144000" cy="10287000"/>
            <a:chOff x="0" y="0"/>
            <a:chExt cx="12192000" cy="13716000"/>
          </a:xfrm>
        </p:grpSpPr>
        <p:pic>
          <p:nvPicPr>
            <p:cNvPr name="Picture 3" id="3"/>
            <p:cNvPicPr>
              <a:picLocks noChangeAspect="true"/>
            </p:cNvPicPr>
            <p:nvPr/>
          </p:nvPicPr>
          <p:blipFill>
            <a:blip r:embed="rId3"/>
            <a:srcRect l="5555" t="0" r="5555" b="0"/>
            <a:stretch>
              <a:fillRect/>
            </a:stretch>
          </p:blipFill>
          <p:spPr>
            <a:xfrm flipH="false" flipV="false">
              <a:off x="0" y="0"/>
              <a:ext cx="12192000" cy="13716000"/>
            </a:xfrm>
            <a:prstGeom prst="rect">
              <a:avLst/>
            </a:prstGeom>
          </p:spPr>
        </p:pic>
      </p:grpSp>
      <p:sp>
        <p:nvSpPr>
          <p:cNvPr name="TextBox 4" id="4"/>
          <p:cNvSpPr txBox="true"/>
          <p:nvPr/>
        </p:nvSpPr>
        <p:spPr>
          <a:xfrm rot="0">
            <a:off x="1028700" y="3205269"/>
            <a:ext cx="7692689" cy="5884317"/>
          </a:xfrm>
          <a:prstGeom prst="rect">
            <a:avLst/>
          </a:prstGeom>
        </p:spPr>
        <p:txBody>
          <a:bodyPr anchor="t" rtlCol="false" tIns="0" lIns="0" bIns="0" rIns="0">
            <a:spAutoFit/>
          </a:bodyPr>
          <a:lstStyle/>
          <a:p>
            <a:pPr algn="l">
              <a:lnSpc>
                <a:spcPts val="3947"/>
              </a:lnSpc>
            </a:pPr>
            <a:r>
              <a:rPr lang="en-US" sz="2631">
                <a:solidFill>
                  <a:srgbClr val="FFFFFF"/>
                </a:solidFill>
                <a:latin typeface="Open Sans"/>
                <a:ea typeface="Open Sans"/>
                <a:cs typeface="Open Sans"/>
                <a:sym typeface="Open Sans"/>
              </a:rPr>
              <a:t>A</a:t>
            </a:r>
            <a:r>
              <a:rPr lang="en-US" sz="2631">
                <a:solidFill>
                  <a:srgbClr val="FFFFFF"/>
                </a:solidFill>
                <a:latin typeface="Open Sans"/>
                <a:ea typeface="Open Sans"/>
                <a:cs typeface="Open Sans"/>
                <a:sym typeface="Open Sans"/>
              </a:rPr>
              <a:t> business manages jobs or internal req</a:t>
            </a:r>
            <a:r>
              <a:rPr lang="en-US" sz="2631">
                <a:solidFill>
                  <a:srgbClr val="FFFFFF"/>
                </a:solidFill>
                <a:latin typeface="Open Sans"/>
                <a:ea typeface="Open Sans"/>
                <a:cs typeface="Open Sans"/>
                <a:sym typeface="Open Sans"/>
              </a:rPr>
              <a:t>ues</a:t>
            </a:r>
            <a:r>
              <a:rPr lang="en-US" sz="2631">
                <a:solidFill>
                  <a:srgbClr val="FFFFFF"/>
                </a:solidFill>
                <a:latin typeface="Open Sans"/>
                <a:ea typeface="Open Sans"/>
                <a:cs typeface="Open Sans"/>
                <a:sym typeface="Open Sans"/>
              </a:rPr>
              <a:t>ts using:</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Emails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Sp</a:t>
            </a:r>
            <a:r>
              <a:rPr lang="en-US" sz="2631">
                <a:solidFill>
                  <a:srgbClr val="FFFFFF"/>
                </a:solidFill>
                <a:latin typeface="Open Sans"/>
                <a:ea typeface="Open Sans"/>
                <a:cs typeface="Open Sans"/>
                <a:sym typeface="Open Sans"/>
              </a:rPr>
              <a:t>readsheets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Phon</a:t>
            </a:r>
            <a:r>
              <a:rPr lang="en-US" sz="2631">
                <a:solidFill>
                  <a:srgbClr val="FFFFFF"/>
                </a:solidFill>
                <a:latin typeface="Open Sans"/>
                <a:ea typeface="Open Sans"/>
                <a:cs typeface="Open Sans"/>
                <a:sym typeface="Open Sans"/>
              </a:rPr>
              <a:t>e calls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Pap</a:t>
            </a:r>
            <a:r>
              <a:rPr lang="en-US" sz="2631">
                <a:solidFill>
                  <a:srgbClr val="FFFFFF"/>
                </a:solidFill>
                <a:latin typeface="Open Sans"/>
                <a:ea typeface="Open Sans"/>
                <a:cs typeface="Open Sans"/>
                <a:sym typeface="Open Sans"/>
              </a:rPr>
              <a:t>er notes</a:t>
            </a:r>
          </a:p>
          <a:p>
            <a:pPr algn="l">
              <a:lnSpc>
                <a:spcPts val="3947"/>
              </a:lnSpc>
            </a:pPr>
            <a:r>
              <a:rPr lang="en-US" sz="2631">
                <a:solidFill>
                  <a:srgbClr val="FFFFFF"/>
                </a:solidFill>
                <a:latin typeface="Open Sans"/>
                <a:ea typeface="Open Sans"/>
                <a:cs typeface="Open Sans"/>
                <a:sym typeface="Open Sans"/>
              </a:rPr>
              <a:t>Typical issues: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Requ</a:t>
            </a:r>
            <a:r>
              <a:rPr lang="en-US" sz="2631">
                <a:solidFill>
                  <a:srgbClr val="FFFFFF"/>
                </a:solidFill>
                <a:latin typeface="Open Sans"/>
                <a:ea typeface="Open Sans"/>
                <a:cs typeface="Open Sans"/>
                <a:sym typeface="Open Sans"/>
              </a:rPr>
              <a:t>ests get missed</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No clear status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Managers chase updates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Reporting is manual and delayed</a:t>
            </a:r>
          </a:p>
          <a:p>
            <a:pPr algn="l">
              <a:lnSpc>
                <a:spcPts val="3947"/>
              </a:lnSpc>
              <a:spcBef>
                <a:spcPct val="0"/>
              </a:spcBef>
            </a:pPr>
          </a:p>
        </p:txBody>
      </p:sp>
      <p:sp>
        <p:nvSpPr>
          <p:cNvPr name="TextBox 5" id="5"/>
          <p:cNvSpPr txBox="true"/>
          <p:nvPr/>
        </p:nvSpPr>
        <p:spPr>
          <a:xfrm rot="0">
            <a:off x="1028700" y="1028700"/>
            <a:ext cx="7870052" cy="18288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Power Platform Example</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grpSp>
        <p:nvGrpSpPr>
          <p:cNvPr name="Group 2" id="2"/>
          <p:cNvGrpSpPr/>
          <p:nvPr/>
        </p:nvGrpSpPr>
        <p:grpSpPr>
          <a:xfrm rot="0">
            <a:off x="9144000" y="0"/>
            <a:ext cx="9144000" cy="10287000"/>
            <a:chOff x="0" y="0"/>
            <a:chExt cx="12192000" cy="13716000"/>
          </a:xfrm>
        </p:grpSpPr>
        <p:pic>
          <p:nvPicPr>
            <p:cNvPr name="Picture 3" id="3"/>
            <p:cNvPicPr>
              <a:picLocks noChangeAspect="true"/>
            </p:cNvPicPr>
            <p:nvPr/>
          </p:nvPicPr>
          <p:blipFill>
            <a:blip r:embed="rId3"/>
            <a:srcRect l="5555" t="0" r="5555" b="0"/>
            <a:stretch>
              <a:fillRect/>
            </a:stretch>
          </p:blipFill>
          <p:spPr>
            <a:xfrm flipH="false" flipV="false">
              <a:off x="0" y="0"/>
              <a:ext cx="12192000" cy="13716000"/>
            </a:xfrm>
            <a:prstGeom prst="rect">
              <a:avLst/>
            </a:prstGeom>
          </p:spPr>
        </p:pic>
      </p:grpSp>
      <p:sp>
        <p:nvSpPr>
          <p:cNvPr name="TextBox 4" id="4"/>
          <p:cNvSpPr txBox="true"/>
          <p:nvPr/>
        </p:nvSpPr>
        <p:spPr>
          <a:xfrm rot="0">
            <a:off x="1028700" y="3205269"/>
            <a:ext cx="7692689" cy="5391952"/>
          </a:xfrm>
          <a:prstGeom prst="rect">
            <a:avLst/>
          </a:prstGeom>
        </p:spPr>
        <p:txBody>
          <a:bodyPr anchor="t" rtlCol="false" tIns="0" lIns="0" bIns="0" rIns="0">
            <a:spAutoFit/>
          </a:bodyPr>
          <a:lstStyle/>
          <a:p>
            <a:pPr algn="l">
              <a:lnSpc>
                <a:spcPts val="3947"/>
              </a:lnSpc>
            </a:pPr>
            <a:r>
              <a:rPr lang="en-US" sz="2631">
                <a:solidFill>
                  <a:srgbClr val="FFFFFF"/>
                </a:solidFill>
                <a:latin typeface="Open Sans"/>
                <a:ea typeface="Open Sans"/>
                <a:cs typeface="Open Sans"/>
                <a:sym typeface="Open Sans"/>
              </a:rPr>
              <a:t>Step</a:t>
            </a:r>
            <a:r>
              <a:rPr lang="en-US" sz="2631">
                <a:solidFill>
                  <a:srgbClr val="FFFFFF"/>
                </a:solidFill>
                <a:latin typeface="Open Sans"/>
                <a:ea typeface="Open Sans"/>
                <a:cs typeface="Open Sans"/>
                <a:sym typeface="Open Sans"/>
              </a:rPr>
              <a:t> 1: Power Apps – Capture the Req</a:t>
            </a:r>
            <a:r>
              <a:rPr lang="en-US" sz="2631">
                <a:solidFill>
                  <a:srgbClr val="FFFFFF"/>
                </a:solidFill>
                <a:latin typeface="Open Sans"/>
                <a:ea typeface="Open Sans"/>
                <a:cs typeface="Open Sans"/>
                <a:sym typeface="Open Sans"/>
              </a:rPr>
              <a:t>ues</a:t>
            </a:r>
            <a:r>
              <a:rPr lang="en-US" sz="2631">
                <a:solidFill>
                  <a:srgbClr val="FFFFFF"/>
                </a:solidFill>
                <a:latin typeface="Open Sans"/>
                <a:ea typeface="Open Sans"/>
                <a:cs typeface="Open Sans"/>
                <a:sym typeface="Open Sans"/>
              </a:rPr>
              <a:t>t</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A simple a</a:t>
            </a:r>
            <a:r>
              <a:rPr lang="en-US" sz="2631">
                <a:solidFill>
                  <a:srgbClr val="FFFFFF"/>
                </a:solidFill>
                <a:latin typeface="Open Sans"/>
                <a:ea typeface="Open Sans"/>
                <a:cs typeface="Open Sans"/>
                <a:sym typeface="Open Sans"/>
              </a:rPr>
              <a:t>pp </a:t>
            </a:r>
            <a:r>
              <a:rPr lang="en-US" sz="2631">
                <a:solidFill>
                  <a:srgbClr val="FFFFFF"/>
                </a:solidFill>
                <a:latin typeface="Open Sans"/>
                <a:ea typeface="Open Sans"/>
                <a:cs typeface="Open Sans"/>
                <a:sym typeface="Open Sans"/>
              </a:rPr>
              <a:t>replaces </a:t>
            </a:r>
            <a:r>
              <a:rPr lang="en-US" sz="2631">
                <a:solidFill>
                  <a:srgbClr val="FFFFFF"/>
                </a:solidFill>
                <a:latin typeface="Open Sans"/>
                <a:ea typeface="Open Sans"/>
                <a:cs typeface="Open Sans"/>
                <a:sym typeface="Open Sans"/>
              </a:rPr>
              <a:t>emails and p</a:t>
            </a:r>
            <a:r>
              <a:rPr lang="en-US" sz="2631">
                <a:solidFill>
                  <a:srgbClr val="FFFFFF"/>
                </a:solidFill>
                <a:latin typeface="Open Sans"/>
                <a:ea typeface="Open Sans"/>
                <a:cs typeface="Open Sans"/>
                <a:sym typeface="Open Sans"/>
              </a:rPr>
              <a:t>ap</a:t>
            </a:r>
            <a:r>
              <a:rPr lang="en-US" sz="2631">
                <a:solidFill>
                  <a:srgbClr val="FFFFFF"/>
                </a:solidFill>
                <a:latin typeface="Open Sans"/>
                <a:ea typeface="Open Sans"/>
                <a:cs typeface="Open Sans"/>
                <a:sym typeface="Open Sans"/>
              </a:rPr>
              <a:t>er forms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St</a:t>
            </a:r>
            <a:r>
              <a:rPr lang="en-US" sz="2631">
                <a:solidFill>
                  <a:srgbClr val="FFFFFF"/>
                </a:solidFill>
                <a:latin typeface="Open Sans"/>
                <a:ea typeface="Open Sans"/>
                <a:cs typeface="Open Sans"/>
                <a:sym typeface="Open Sans"/>
              </a:rPr>
              <a:t>aff submit:</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Job requ</a:t>
            </a:r>
            <a:r>
              <a:rPr lang="en-US" sz="2631">
                <a:solidFill>
                  <a:srgbClr val="FFFFFF"/>
                </a:solidFill>
                <a:latin typeface="Open Sans"/>
                <a:ea typeface="Open Sans"/>
                <a:cs typeface="Open Sans"/>
                <a:sym typeface="Open Sans"/>
              </a:rPr>
              <a:t>ests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Maintenance issues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Cust</a:t>
            </a:r>
            <a:r>
              <a:rPr lang="en-US" sz="2631">
                <a:solidFill>
                  <a:srgbClr val="FFFFFF"/>
                </a:solidFill>
                <a:latin typeface="Open Sans"/>
                <a:ea typeface="Open Sans"/>
                <a:cs typeface="Open Sans"/>
                <a:sym typeface="Open Sans"/>
              </a:rPr>
              <a:t>omer requests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R</a:t>
            </a:r>
            <a:r>
              <a:rPr lang="en-US" sz="2631">
                <a:solidFill>
                  <a:srgbClr val="FFFFFF"/>
                </a:solidFill>
                <a:latin typeface="Open Sans"/>
                <a:ea typeface="Open Sans"/>
                <a:cs typeface="Open Sans"/>
                <a:sym typeface="Open Sans"/>
              </a:rPr>
              <a:t>equired fields ensure consistent information</a:t>
            </a:r>
          </a:p>
          <a:p>
            <a:pPr algn="l">
              <a:lnSpc>
                <a:spcPts val="3947"/>
              </a:lnSpc>
            </a:pPr>
            <a:r>
              <a:rPr lang="en-US" sz="2631">
                <a:solidFill>
                  <a:srgbClr val="FFFFFF"/>
                </a:solidFill>
                <a:latin typeface="Open Sans"/>
                <a:ea typeface="Open Sans"/>
                <a:cs typeface="Open Sans"/>
                <a:sym typeface="Open Sans"/>
              </a:rPr>
              <a:t>Pr</a:t>
            </a:r>
            <a:r>
              <a:rPr lang="en-US" sz="2631">
                <a:solidFill>
                  <a:srgbClr val="FFFFFF"/>
                </a:solidFill>
                <a:latin typeface="Open Sans"/>
                <a:ea typeface="Open Sans"/>
                <a:cs typeface="Open Sans"/>
                <a:sym typeface="Open Sans"/>
              </a:rPr>
              <a:t>oductivity win:</a:t>
            </a:r>
          </a:p>
          <a:p>
            <a:pPr algn="l">
              <a:lnSpc>
                <a:spcPts val="3947"/>
              </a:lnSpc>
            </a:pPr>
            <a:r>
              <a:rPr lang="en-US" sz="2631">
                <a:solidFill>
                  <a:srgbClr val="FFFFFF"/>
                </a:solidFill>
                <a:latin typeface="Open Sans"/>
                <a:ea typeface="Open Sans"/>
                <a:cs typeface="Open Sans"/>
                <a:sym typeface="Open Sans"/>
              </a:rPr>
              <a:t>No back-and-forth asking for missing details.</a:t>
            </a:r>
          </a:p>
          <a:p>
            <a:pPr algn="l">
              <a:lnSpc>
                <a:spcPts val="3947"/>
              </a:lnSpc>
              <a:spcBef>
                <a:spcPct val="0"/>
              </a:spcBef>
            </a:pPr>
          </a:p>
        </p:txBody>
      </p:sp>
      <p:sp>
        <p:nvSpPr>
          <p:cNvPr name="TextBox 5" id="5"/>
          <p:cNvSpPr txBox="true"/>
          <p:nvPr/>
        </p:nvSpPr>
        <p:spPr>
          <a:xfrm rot="0">
            <a:off x="1028700" y="1028700"/>
            <a:ext cx="7870052" cy="18288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Power Platform Example</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grpSp>
        <p:nvGrpSpPr>
          <p:cNvPr name="Group 2" id="2"/>
          <p:cNvGrpSpPr/>
          <p:nvPr/>
        </p:nvGrpSpPr>
        <p:grpSpPr>
          <a:xfrm rot="0">
            <a:off x="9144000" y="0"/>
            <a:ext cx="9144000" cy="10287000"/>
            <a:chOff x="0" y="0"/>
            <a:chExt cx="12192000" cy="13716000"/>
          </a:xfrm>
        </p:grpSpPr>
        <p:pic>
          <p:nvPicPr>
            <p:cNvPr name="Picture 3" id="3"/>
            <p:cNvPicPr>
              <a:picLocks noChangeAspect="true"/>
            </p:cNvPicPr>
            <p:nvPr/>
          </p:nvPicPr>
          <p:blipFill>
            <a:blip r:embed="rId3"/>
            <a:srcRect l="5555" t="0" r="5555" b="0"/>
            <a:stretch>
              <a:fillRect/>
            </a:stretch>
          </p:blipFill>
          <p:spPr>
            <a:xfrm flipH="false" flipV="false">
              <a:off x="0" y="0"/>
              <a:ext cx="12192000" cy="13716000"/>
            </a:xfrm>
            <a:prstGeom prst="rect">
              <a:avLst/>
            </a:prstGeom>
          </p:spPr>
        </p:pic>
      </p:grpSp>
      <p:sp>
        <p:nvSpPr>
          <p:cNvPr name="TextBox 4" id="4"/>
          <p:cNvSpPr txBox="true"/>
          <p:nvPr/>
        </p:nvSpPr>
        <p:spPr>
          <a:xfrm rot="0">
            <a:off x="1028700" y="3205269"/>
            <a:ext cx="7692689" cy="4407222"/>
          </a:xfrm>
          <a:prstGeom prst="rect">
            <a:avLst/>
          </a:prstGeom>
        </p:spPr>
        <p:txBody>
          <a:bodyPr anchor="t" rtlCol="false" tIns="0" lIns="0" bIns="0" rIns="0">
            <a:spAutoFit/>
          </a:bodyPr>
          <a:lstStyle/>
          <a:p>
            <a:pPr algn="l">
              <a:lnSpc>
                <a:spcPts val="3947"/>
              </a:lnSpc>
            </a:pPr>
            <a:r>
              <a:rPr lang="en-US" sz="2631">
                <a:solidFill>
                  <a:srgbClr val="FFFFFF"/>
                </a:solidFill>
                <a:latin typeface="Open Sans"/>
                <a:ea typeface="Open Sans"/>
                <a:cs typeface="Open Sans"/>
                <a:sym typeface="Open Sans"/>
              </a:rPr>
              <a:t>Step</a:t>
            </a:r>
            <a:r>
              <a:rPr lang="en-US" sz="2631">
                <a:solidFill>
                  <a:srgbClr val="FFFFFF"/>
                </a:solidFill>
                <a:latin typeface="Open Sans"/>
                <a:ea typeface="Open Sans"/>
                <a:cs typeface="Open Sans"/>
                <a:sym typeface="Open Sans"/>
              </a:rPr>
              <a:t> 2: Power Automate – Move the Work Along</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S</a:t>
            </a:r>
            <a:r>
              <a:rPr lang="en-US" sz="2631">
                <a:solidFill>
                  <a:srgbClr val="FFFFFF"/>
                </a:solidFill>
                <a:latin typeface="Open Sans"/>
                <a:ea typeface="Open Sans"/>
                <a:cs typeface="Open Sans"/>
                <a:sym typeface="Open Sans"/>
              </a:rPr>
              <a:t>ubmis</a:t>
            </a:r>
            <a:r>
              <a:rPr lang="en-US" sz="2631">
                <a:solidFill>
                  <a:srgbClr val="FFFFFF"/>
                </a:solidFill>
                <a:latin typeface="Open Sans"/>
                <a:ea typeface="Open Sans"/>
                <a:cs typeface="Open Sans"/>
                <a:sym typeface="Open Sans"/>
              </a:rPr>
              <a:t>sion triggers </a:t>
            </a:r>
            <a:r>
              <a:rPr lang="en-US" sz="2631">
                <a:solidFill>
                  <a:srgbClr val="FFFFFF"/>
                </a:solidFill>
                <a:latin typeface="Open Sans"/>
                <a:ea typeface="Open Sans"/>
                <a:cs typeface="Open Sans"/>
                <a:sym typeface="Open Sans"/>
              </a:rPr>
              <a:t>an autom</a:t>
            </a:r>
            <a:r>
              <a:rPr lang="en-US" sz="2631">
                <a:solidFill>
                  <a:srgbClr val="FFFFFF"/>
                </a:solidFill>
                <a:latin typeface="Open Sans"/>
                <a:ea typeface="Open Sans"/>
                <a:cs typeface="Open Sans"/>
                <a:sym typeface="Open Sans"/>
              </a:rPr>
              <a:t>at</a:t>
            </a:r>
            <a:r>
              <a:rPr lang="en-US" sz="2631">
                <a:solidFill>
                  <a:srgbClr val="FFFFFF"/>
                </a:solidFill>
                <a:latin typeface="Open Sans"/>
                <a:ea typeface="Open Sans"/>
                <a:cs typeface="Open Sans"/>
                <a:sym typeface="Open Sans"/>
              </a:rPr>
              <a:t>ed workflow:</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N</a:t>
            </a:r>
            <a:r>
              <a:rPr lang="en-US" sz="2631">
                <a:solidFill>
                  <a:srgbClr val="FFFFFF"/>
                </a:solidFill>
                <a:latin typeface="Open Sans"/>
                <a:ea typeface="Open Sans"/>
                <a:cs typeface="Open Sans"/>
                <a:sym typeface="Open Sans"/>
              </a:rPr>
              <a:t>otifi</a:t>
            </a:r>
            <a:r>
              <a:rPr lang="en-US" sz="2631">
                <a:solidFill>
                  <a:srgbClr val="FFFFFF"/>
                </a:solidFill>
                <a:latin typeface="Open Sans"/>
                <a:ea typeface="Open Sans"/>
                <a:cs typeface="Open Sans"/>
                <a:sym typeface="Open Sans"/>
              </a:rPr>
              <a:t>es the right person</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C</a:t>
            </a:r>
            <a:r>
              <a:rPr lang="en-US" sz="2631">
                <a:solidFill>
                  <a:srgbClr val="FFFFFF"/>
                </a:solidFill>
                <a:latin typeface="Open Sans"/>
                <a:ea typeface="Open Sans"/>
                <a:cs typeface="Open Sans"/>
                <a:sym typeface="Open Sans"/>
              </a:rPr>
              <a:t>reates tasks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R</a:t>
            </a:r>
            <a:r>
              <a:rPr lang="en-US" sz="2631">
                <a:solidFill>
                  <a:srgbClr val="FFFFFF"/>
                </a:solidFill>
                <a:latin typeface="Open Sans"/>
                <a:ea typeface="Open Sans"/>
                <a:cs typeface="Open Sans"/>
                <a:sym typeface="Open Sans"/>
              </a:rPr>
              <a:t>equests approval if needed</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Status updates happen automatically</a:t>
            </a:r>
          </a:p>
          <a:p>
            <a:pPr algn="l">
              <a:lnSpc>
                <a:spcPts val="3947"/>
              </a:lnSpc>
            </a:pPr>
          </a:p>
          <a:p>
            <a:pPr algn="l">
              <a:lnSpc>
                <a:spcPts val="3947"/>
              </a:lnSpc>
            </a:pPr>
            <a:r>
              <a:rPr lang="en-US" sz="2631">
                <a:solidFill>
                  <a:srgbClr val="FFFFFF"/>
                </a:solidFill>
                <a:latin typeface="Open Sans"/>
                <a:ea typeface="Open Sans"/>
                <a:cs typeface="Open Sans"/>
                <a:sym typeface="Open Sans"/>
              </a:rPr>
              <a:t>Effi</a:t>
            </a:r>
            <a:r>
              <a:rPr lang="en-US" sz="2631">
                <a:solidFill>
                  <a:srgbClr val="FFFFFF"/>
                </a:solidFill>
                <a:latin typeface="Open Sans"/>
                <a:ea typeface="Open Sans"/>
                <a:cs typeface="Open Sans"/>
                <a:sym typeface="Open Sans"/>
              </a:rPr>
              <a:t>ciency win:</a:t>
            </a:r>
          </a:p>
          <a:p>
            <a:pPr algn="l">
              <a:lnSpc>
                <a:spcPts val="3947"/>
              </a:lnSpc>
              <a:spcBef>
                <a:spcPct val="0"/>
              </a:spcBef>
            </a:pPr>
            <a:r>
              <a:rPr lang="en-US" sz="2631">
                <a:solidFill>
                  <a:srgbClr val="FFFFFF"/>
                </a:solidFill>
                <a:latin typeface="Open Sans"/>
                <a:ea typeface="Open Sans"/>
                <a:cs typeface="Open Sans"/>
                <a:sym typeface="Open Sans"/>
              </a:rPr>
              <a:t>No manual chasing, fewer bottlenecks.</a:t>
            </a:r>
          </a:p>
        </p:txBody>
      </p:sp>
      <p:sp>
        <p:nvSpPr>
          <p:cNvPr name="TextBox 5" id="5"/>
          <p:cNvSpPr txBox="true"/>
          <p:nvPr/>
        </p:nvSpPr>
        <p:spPr>
          <a:xfrm rot="0">
            <a:off x="1028700" y="1028700"/>
            <a:ext cx="7870052" cy="18288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Power Platform Example</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grpSp>
        <p:nvGrpSpPr>
          <p:cNvPr name="Group 2" id="2"/>
          <p:cNvGrpSpPr/>
          <p:nvPr/>
        </p:nvGrpSpPr>
        <p:grpSpPr>
          <a:xfrm rot="0">
            <a:off x="9144000" y="0"/>
            <a:ext cx="9144000" cy="10287000"/>
            <a:chOff x="0" y="0"/>
            <a:chExt cx="12192000" cy="13716000"/>
          </a:xfrm>
        </p:grpSpPr>
        <p:pic>
          <p:nvPicPr>
            <p:cNvPr name="Picture 3" id="3"/>
            <p:cNvPicPr>
              <a:picLocks noChangeAspect="true"/>
            </p:cNvPicPr>
            <p:nvPr/>
          </p:nvPicPr>
          <p:blipFill>
            <a:blip r:embed="rId3"/>
            <a:srcRect l="5555" t="0" r="5555" b="0"/>
            <a:stretch>
              <a:fillRect/>
            </a:stretch>
          </p:blipFill>
          <p:spPr>
            <a:xfrm flipH="false" flipV="false">
              <a:off x="0" y="0"/>
              <a:ext cx="12192000" cy="13716000"/>
            </a:xfrm>
            <a:prstGeom prst="rect">
              <a:avLst/>
            </a:prstGeom>
          </p:spPr>
        </p:pic>
      </p:grpSp>
      <p:sp>
        <p:nvSpPr>
          <p:cNvPr name="TextBox 4" id="4"/>
          <p:cNvSpPr txBox="true"/>
          <p:nvPr/>
        </p:nvSpPr>
        <p:spPr>
          <a:xfrm rot="0">
            <a:off x="1028700" y="3205269"/>
            <a:ext cx="7692689" cy="3914857"/>
          </a:xfrm>
          <a:prstGeom prst="rect">
            <a:avLst/>
          </a:prstGeom>
        </p:spPr>
        <p:txBody>
          <a:bodyPr anchor="t" rtlCol="false" tIns="0" lIns="0" bIns="0" rIns="0">
            <a:spAutoFit/>
          </a:bodyPr>
          <a:lstStyle/>
          <a:p>
            <a:pPr algn="l">
              <a:lnSpc>
                <a:spcPts val="3947"/>
              </a:lnSpc>
            </a:pPr>
            <a:r>
              <a:rPr lang="en-US" sz="2631">
                <a:solidFill>
                  <a:srgbClr val="FFFFFF"/>
                </a:solidFill>
                <a:latin typeface="Open Sans"/>
                <a:ea typeface="Open Sans"/>
                <a:cs typeface="Open Sans"/>
                <a:sym typeface="Open Sans"/>
              </a:rPr>
              <a:t>Step</a:t>
            </a:r>
            <a:r>
              <a:rPr lang="en-US" sz="2631">
                <a:solidFill>
                  <a:srgbClr val="FFFFFF"/>
                </a:solidFill>
                <a:latin typeface="Open Sans"/>
                <a:ea typeface="Open Sans"/>
                <a:cs typeface="Open Sans"/>
                <a:sym typeface="Open Sans"/>
              </a:rPr>
              <a:t> 3: SharePoint / Dataverse – One Source of Truth</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All req</a:t>
            </a:r>
            <a:r>
              <a:rPr lang="en-US" sz="2631">
                <a:solidFill>
                  <a:srgbClr val="FFFFFF"/>
                </a:solidFill>
                <a:latin typeface="Open Sans"/>
                <a:ea typeface="Open Sans"/>
                <a:cs typeface="Open Sans"/>
                <a:sym typeface="Open Sans"/>
              </a:rPr>
              <a:t>uest</a:t>
            </a:r>
            <a:r>
              <a:rPr lang="en-US" sz="2631">
                <a:solidFill>
                  <a:srgbClr val="FFFFFF"/>
                </a:solidFill>
                <a:latin typeface="Open Sans"/>
                <a:ea typeface="Open Sans"/>
                <a:cs typeface="Open Sans"/>
                <a:sym typeface="Open Sans"/>
              </a:rPr>
              <a:t>s stored ce</a:t>
            </a:r>
            <a:r>
              <a:rPr lang="en-US" sz="2631">
                <a:solidFill>
                  <a:srgbClr val="FFFFFF"/>
                </a:solidFill>
                <a:latin typeface="Open Sans"/>
                <a:ea typeface="Open Sans"/>
                <a:cs typeface="Open Sans"/>
                <a:sym typeface="Open Sans"/>
              </a:rPr>
              <a:t>ntr</a:t>
            </a:r>
            <a:r>
              <a:rPr lang="en-US" sz="2631">
                <a:solidFill>
                  <a:srgbClr val="FFFFFF"/>
                </a:solidFill>
                <a:latin typeface="Open Sans"/>
                <a:ea typeface="Open Sans"/>
                <a:cs typeface="Open Sans"/>
                <a:sym typeface="Open Sans"/>
              </a:rPr>
              <a:t>ally</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Cl</a:t>
            </a:r>
            <a:r>
              <a:rPr lang="en-US" sz="2631">
                <a:solidFill>
                  <a:srgbClr val="FFFFFF"/>
                </a:solidFill>
                <a:latin typeface="Open Sans"/>
                <a:ea typeface="Open Sans"/>
                <a:cs typeface="Open Sans"/>
                <a:sym typeface="Open Sans"/>
              </a:rPr>
              <a:t>ear own</a:t>
            </a:r>
            <a:r>
              <a:rPr lang="en-US" sz="2631">
                <a:solidFill>
                  <a:srgbClr val="FFFFFF"/>
                </a:solidFill>
                <a:latin typeface="Open Sans"/>
                <a:ea typeface="Open Sans"/>
                <a:cs typeface="Open Sans"/>
                <a:sym typeface="Open Sans"/>
              </a:rPr>
              <a:t>ership and status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Access controlled by role</a:t>
            </a:r>
          </a:p>
          <a:p>
            <a:pPr algn="l">
              <a:lnSpc>
                <a:spcPts val="3947"/>
              </a:lnSpc>
            </a:pPr>
            <a:r>
              <a:rPr lang="en-US" sz="2631">
                <a:solidFill>
                  <a:srgbClr val="FFFFFF"/>
                </a:solidFill>
                <a:latin typeface="Open Sans"/>
                <a:ea typeface="Open Sans"/>
                <a:cs typeface="Open Sans"/>
                <a:sym typeface="Open Sans"/>
              </a:rPr>
              <a:t>Bus</a:t>
            </a:r>
            <a:r>
              <a:rPr lang="en-US" sz="2631">
                <a:solidFill>
                  <a:srgbClr val="FFFFFF"/>
                </a:solidFill>
                <a:latin typeface="Open Sans"/>
                <a:ea typeface="Open Sans"/>
                <a:cs typeface="Open Sans"/>
                <a:sym typeface="Open Sans"/>
              </a:rPr>
              <a:t>iness win:</a:t>
            </a:r>
          </a:p>
          <a:p>
            <a:pPr algn="l">
              <a:lnSpc>
                <a:spcPts val="3947"/>
              </a:lnSpc>
              <a:spcBef>
                <a:spcPct val="0"/>
              </a:spcBef>
            </a:pPr>
            <a:r>
              <a:rPr lang="en-US" sz="2631">
                <a:solidFill>
                  <a:srgbClr val="FFFFFF"/>
                </a:solidFill>
                <a:latin typeface="Open Sans"/>
                <a:ea typeface="Open Sans"/>
                <a:cs typeface="Open Sans"/>
                <a:sym typeface="Open Sans"/>
              </a:rPr>
              <a:t> </a:t>
            </a:r>
            <a:r>
              <a:rPr lang="en-US" sz="2631">
                <a:solidFill>
                  <a:srgbClr val="FFFFFF"/>
                </a:solidFill>
                <a:latin typeface="Open Sans"/>
                <a:ea typeface="Open Sans"/>
                <a:cs typeface="Open Sans"/>
                <a:sym typeface="Open Sans"/>
              </a:rPr>
              <a:t>Nothing lives “in someone’s inbox”.</a:t>
            </a:r>
          </a:p>
          <a:p>
            <a:pPr algn="l">
              <a:lnSpc>
                <a:spcPts val="3947"/>
              </a:lnSpc>
              <a:spcBef>
                <a:spcPct val="0"/>
              </a:spcBef>
            </a:pPr>
          </a:p>
        </p:txBody>
      </p:sp>
      <p:sp>
        <p:nvSpPr>
          <p:cNvPr name="TextBox 5" id="5"/>
          <p:cNvSpPr txBox="true"/>
          <p:nvPr/>
        </p:nvSpPr>
        <p:spPr>
          <a:xfrm rot="0">
            <a:off x="1028700" y="1028700"/>
            <a:ext cx="7870052" cy="18288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Power Platform Example</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grpSp>
        <p:nvGrpSpPr>
          <p:cNvPr name="Group 2" id="2"/>
          <p:cNvGrpSpPr/>
          <p:nvPr/>
        </p:nvGrpSpPr>
        <p:grpSpPr>
          <a:xfrm rot="0">
            <a:off x="9144000" y="0"/>
            <a:ext cx="9144000" cy="10287000"/>
            <a:chOff x="0" y="0"/>
            <a:chExt cx="12192000" cy="13716000"/>
          </a:xfrm>
        </p:grpSpPr>
        <p:pic>
          <p:nvPicPr>
            <p:cNvPr name="Picture 3" id="3"/>
            <p:cNvPicPr>
              <a:picLocks noChangeAspect="true"/>
            </p:cNvPicPr>
            <p:nvPr/>
          </p:nvPicPr>
          <p:blipFill>
            <a:blip r:embed="rId3"/>
            <a:srcRect l="5555" t="0" r="5555" b="0"/>
            <a:stretch>
              <a:fillRect/>
            </a:stretch>
          </p:blipFill>
          <p:spPr>
            <a:xfrm flipH="false" flipV="false">
              <a:off x="0" y="0"/>
              <a:ext cx="12192000" cy="13716000"/>
            </a:xfrm>
            <a:prstGeom prst="rect">
              <a:avLst/>
            </a:prstGeom>
          </p:spPr>
        </p:pic>
      </p:grpSp>
      <p:sp>
        <p:nvSpPr>
          <p:cNvPr name="TextBox 4" id="4"/>
          <p:cNvSpPr txBox="true"/>
          <p:nvPr/>
        </p:nvSpPr>
        <p:spPr>
          <a:xfrm rot="0">
            <a:off x="1028700" y="3205269"/>
            <a:ext cx="7692689" cy="4407222"/>
          </a:xfrm>
          <a:prstGeom prst="rect">
            <a:avLst/>
          </a:prstGeom>
        </p:spPr>
        <p:txBody>
          <a:bodyPr anchor="t" rtlCol="false" tIns="0" lIns="0" bIns="0" rIns="0">
            <a:spAutoFit/>
          </a:bodyPr>
          <a:lstStyle/>
          <a:p>
            <a:pPr algn="l">
              <a:lnSpc>
                <a:spcPts val="3947"/>
              </a:lnSpc>
            </a:pPr>
            <a:r>
              <a:rPr lang="en-US" sz="2631">
                <a:solidFill>
                  <a:srgbClr val="FFFFFF"/>
                </a:solidFill>
                <a:latin typeface="Open Sans"/>
                <a:ea typeface="Open Sans"/>
                <a:cs typeface="Open Sans"/>
                <a:sym typeface="Open Sans"/>
              </a:rPr>
              <a:t>Step</a:t>
            </a:r>
            <a:r>
              <a:rPr lang="en-US" sz="2631">
                <a:solidFill>
                  <a:srgbClr val="FFFFFF"/>
                </a:solidFill>
                <a:latin typeface="Open Sans"/>
                <a:ea typeface="Open Sans"/>
                <a:cs typeface="Open Sans"/>
                <a:sym typeface="Open Sans"/>
              </a:rPr>
              <a:t> 4: Power BI – Visibility &amp; Insight</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Live</a:t>
            </a:r>
            <a:r>
              <a:rPr lang="en-US" sz="2631">
                <a:solidFill>
                  <a:srgbClr val="FFFFFF"/>
                </a:solidFill>
                <a:latin typeface="Open Sans"/>
                <a:ea typeface="Open Sans"/>
                <a:cs typeface="Open Sans"/>
                <a:sym typeface="Open Sans"/>
              </a:rPr>
              <a:t> dashbo</a:t>
            </a:r>
            <a:r>
              <a:rPr lang="en-US" sz="2631">
                <a:solidFill>
                  <a:srgbClr val="FFFFFF"/>
                </a:solidFill>
                <a:latin typeface="Open Sans"/>
                <a:ea typeface="Open Sans"/>
                <a:cs typeface="Open Sans"/>
                <a:sym typeface="Open Sans"/>
              </a:rPr>
              <a:t>ar</a:t>
            </a:r>
            <a:r>
              <a:rPr lang="en-US" sz="2631">
                <a:solidFill>
                  <a:srgbClr val="FFFFFF"/>
                </a:solidFill>
                <a:latin typeface="Open Sans"/>
                <a:ea typeface="Open Sans"/>
                <a:cs typeface="Open Sans"/>
                <a:sym typeface="Open Sans"/>
              </a:rPr>
              <a:t>d shows: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Open j</a:t>
            </a:r>
            <a:r>
              <a:rPr lang="en-US" sz="2631">
                <a:solidFill>
                  <a:srgbClr val="FFFFFF"/>
                </a:solidFill>
                <a:latin typeface="Open Sans"/>
                <a:ea typeface="Open Sans"/>
                <a:cs typeface="Open Sans"/>
                <a:sym typeface="Open Sans"/>
              </a:rPr>
              <a:t>obs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Completion</a:t>
            </a:r>
            <a:r>
              <a:rPr lang="en-US" sz="2631">
                <a:solidFill>
                  <a:srgbClr val="FFFFFF"/>
                </a:solidFill>
                <a:latin typeface="Open Sans"/>
                <a:ea typeface="Open Sans"/>
                <a:cs typeface="Open Sans"/>
                <a:sym typeface="Open Sans"/>
              </a:rPr>
              <a:t> times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Bottlenecks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Managers see problems early</a:t>
            </a:r>
          </a:p>
          <a:p>
            <a:pPr algn="l">
              <a:lnSpc>
                <a:spcPts val="3947"/>
              </a:lnSpc>
            </a:pPr>
            <a:r>
              <a:rPr lang="en-US" sz="2631">
                <a:solidFill>
                  <a:srgbClr val="FFFFFF"/>
                </a:solidFill>
                <a:latin typeface="Open Sans"/>
                <a:ea typeface="Open Sans"/>
                <a:cs typeface="Open Sans"/>
                <a:sym typeface="Open Sans"/>
              </a:rPr>
              <a:t>Produ</a:t>
            </a:r>
            <a:r>
              <a:rPr lang="en-US" sz="2631">
                <a:solidFill>
                  <a:srgbClr val="FFFFFF"/>
                </a:solidFill>
                <a:latin typeface="Open Sans"/>
                <a:ea typeface="Open Sans"/>
                <a:cs typeface="Open Sans"/>
                <a:sym typeface="Open Sans"/>
              </a:rPr>
              <a:t>ctivity win:</a:t>
            </a:r>
          </a:p>
          <a:p>
            <a:pPr algn="l">
              <a:lnSpc>
                <a:spcPts val="3947"/>
              </a:lnSpc>
              <a:spcBef>
                <a:spcPct val="0"/>
              </a:spcBef>
            </a:pPr>
            <a:r>
              <a:rPr lang="en-US" sz="2631">
                <a:solidFill>
                  <a:srgbClr val="FFFFFF"/>
                </a:solidFill>
                <a:latin typeface="Open Sans"/>
                <a:ea typeface="Open Sans"/>
                <a:cs typeface="Open Sans"/>
                <a:sym typeface="Open Sans"/>
              </a:rPr>
              <a:t> Decisions based on facts, not guesswork.</a:t>
            </a:r>
          </a:p>
          <a:p>
            <a:pPr algn="l">
              <a:lnSpc>
                <a:spcPts val="3947"/>
              </a:lnSpc>
              <a:spcBef>
                <a:spcPct val="0"/>
              </a:spcBef>
            </a:pPr>
          </a:p>
        </p:txBody>
      </p:sp>
      <p:sp>
        <p:nvSpPr>
          <p:cNvPr name="TextBox 5" id="5"/>
          <p:cNvSpPr txBox="true"/>
          <p:nvPr/>
        </p:nvSpPr>
        <p:spPr>
          <a:xfrm rot="0">
            <a:off x="1028700" y="1028700"/>
            <a:ext cx="7870052" cy="18288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Power Platform Example</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grpSp>
        <p:nvGrpSpPr>
          <p:cNvPr name="Group 2" id="2"/>
          <p:cNvGrpSpPr/>
          <p:nvPr/>
        </p:nvGrpSpPr>
        <p:grpSpPr>
          <a:xfrm rot="0">
            <a:off x="9144000" y="0"/>
            <a:ext cx="9144000" cy="10287000"/>
            <a:chOff x="0" y="0"/>
            <a:chExt cx="12192000" cy="13716000"/>
          </a:xfrm>
        </p:grpSpPr>
        <p:pic>
          <p:nvPicPr>
            <p:cNvPr name="Picture 3" id="3"/>
            <p:cNvPicPr>
              <a:picLocks noChangeAspect="true"/>
            </p:cNvPicPr>
            <p:nvPr/>
          </p:nvPicPr>
          <p:blipFill>
            <a:blip r:embed="rId3"/>
            <a:srcRect l="5555" t="0" r="5555" b="0"/>
            <a:stretch>
              <a:fillRect/>
            </a:stretch>
          </p:blipFill>
          <p:spPr>
            <a:xfrm flipH="false" flipV="false">
              <a:off x="0" y="0"/>
              <a:ext cx="12192000" cy="13716000"/>
            </a:xfrm>
            <a:prstGeom prst="rect">
              <a:avLst/>
            </a:prstGeom>
          </p:spPr>
        </p:pic>
      </p:grpSp>
      <p:sp>
        <p:nvSpPr>
          <p:cNvPr name="TextBox 4" id="4"/>
          <p:cNvSpPr txBox="true"/>
          <p:nvPr/>
        </p:nvSpPr>
        <p:spPr>
          <a:xfrm rot="0">
            <a:off x="1028700" y="3205269"/>
            <a:ext cx="7692689" cy="4407222"/>
          </a:xfrm>
          <a:prstGeom prst="rect">
            <a:avLst/>
          </a:prstGeom>
        </p:spPr>
        <p:txBody>
          <a:bodyPr anchor="t" rtlCol="false" tIns="0" lIns="0" bIns="0" rIns="0">
            <a:spAutoFit/>
          </a:bodyPr>
          <a:lstStyle/>
          <a:p>
            <a:pPr algn="l">
              <a:lnSpc>
                <a:spcPts val="3947"/>
              </a:lnSpc>
            </a:pPr>
            <a:r>
              <a:rPr lang="en-US" sz="2631">
                <a:solidFill>
                  <a:srgbClr val="FFFFFF"/>
                </a:solidFill>
                <a:latin typeface="Open Sans"/>
                <a:ea typeface="Open Sans"/>
                <a:cs typeface="Open Sans"/>
                <a:sym typeface="Open Sans"/>
              </a:rPr>
              <a:t>Step</a:t>
            </a:r>
            <a:r>
              <a:rPr lang="en-US" sz="2631">
                <a:solidFill>
                  <a:srgbClr val="FFFFFF"/>
                </a:solidFill>
                <a:latin typeface="Open Sans"/>
                <a:ea typeface="Open Sans"/>
                <a:cs typeface="Open Sans"/>
                <a:sym typeface="Open Sans"/>
              </a:rPr>
              <a:t> 5: Copilot Studio – AI Support Layer</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St</a:t>
            </a:r>
            <a:r>
              <a:rPr lang="en-US" sz="2631">
                <a:solidFill>
                  <a:srgbClr val="FFFFFF"/>
                </a:solidFill>
                <a:latin typeface="Open Sans"/>
                <a:ea typeface="Open Sans"/>
                <a:cs typeface="Open Sans"/>
                <a:sym typeface="Open Sans"/>
              </a:rPr>
              <a:t>aff c</a:t>
            </a:r>
            <a:r>
              <a:rPr lang="en-US" sz="2631">
                <a:solidFill>
                  <a:srgbClr val="FFFFFF"/>
                </a:solidFill>
                <a:latin typeface="Open Sans"/>
                <a:ea typeface="Open Sans"/>
                <a:cs typeface="Open Sans"/>
                <a:sym typeface="Open Sans"/>
              </a:rPr>
              <a:t>an</a:t>
            </a:r>
            <a:r>
              <a:rPr lang="en-US" sz="2631">
                <a:solidFill>
                  <a:srgbClr val="FFFFFF"/>
                </a:solidFill>
                <a:latin typeface="Open Sans"/>
                <a:ea typeface="Open Sans"/>
                <a:cs typeface="Open Sans"/>
                <a:sym typeface="Open Sans"/>
              </a:rPr>
              <a:t> ask:</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“What j</a:t>
            </a:r>
            <a:r>
              <a:rPr lang="en-US" sz="2631">
                <a:solidFill>
                  <a:srgbClr val="FFFFFF"/>
                </a:solidFill>
                <a:latin typeface="Open Sans"/>
                <a:ea typeface="Open Sans"/>
                <a:cs typeface="Open Sans"/>
                <a:sym typeface="Open Sans"/>
              </a:rPr>
              <a:t>obs are overdue?”</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“H</a:t>
            </a:r>
            <a:r>
              <a:rPr lang="en-US" sz="2631">
                <a:solidFill>
                  <a:srgbClr val="FFFFFF"/>
                </a:solidFill>
                <a:latin typeface="Open Sans"/>
                <a:ea typeface="Open Sans"/>
                <a:cs typeface="Open Sans"/>
                <a:sym typeface="Open Sans"/>
              </a:rPr>
              <a:t>ow do</a:t>
            </a:r>
            <a:r>
              <a:rPr lang="en-US" sz="2631">
                <a:solidFill>
                  <a:srgbClr val="FFFFFF"/>
                </a:solidFill>
                <a:latin typeface="Open Sans"/>
                <a:ea typeface="Open Sans"/>
                <a:cs typeface="Open Sans"/>
                <a:sym typeface="Open Sans"/>
              </a:rPr>
              <a:t> I submit a request?”</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“What’s the status of my job?”</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AI responds using app</a:t>
            </a:r>
            <a:r>
              <a:rPr lang="en-US" sz="2631">
                <a:solidFill>
                  <a:srgbClr val="FFFFFF"/>
                </a:solidFill>
                <a:latin typeface="Open Sans"/>
                <a:ea typeface="Open Sans"/>
                <a:cs typeface="Open Sans"/>
                <a:sym typeface="Open Sans"/>
              </a:rPr>
              <a:t>roved business da</a:t>
            </a:r>
            <a:r>
              <a:rPr lang="en-US" sz="2631">
                <a:solidFill>
                  <a:srgbClr val="FFFFFF"/>
                </a:solidFill>
                <a:latin typeface="Open Sans"/>
                <a:ea typeface="Open Sans"/>
                <a:cs typeface="Open Sans"/>
                <a:sym typeface="Open Sans"/>
              </a:rPr>
              <a:t>ta</a:t>
            </a:r>
          </a:p>
          <a:p>
            <a:pPr algn="l">
              <a:lnSpc>
                <a:spcPts val="3947"/>
              </a:lnSpc>
            </a:pPr>
            <a:r>
              <a:rPr lang="en-US" sz="2631">
                <a:solidFill>
                  <a:srgbClr val="FFFFFF"/>
                </a:solidFill>
                <a:latin typeface="Open Sans"/>
                <a:ea typeface="Open Sans"/>
                <a:cs typeface="Open Sans"/>
                <a:sym typeface="Open Sans"/>
              </a:rPr>
              <a:t>Efficiency win:</a:t>
            </a:r>
          </a:p>
          <a:p>
            <a:pPr algn="l">
              <a:lnSpc>
                <a:spcPts val="3947"/>
              </a:lnSpc>
              <a:spcBef>
                <a:spcPct val="0"/>
              </a:spcBef>
            </a:pPr>
            <a:r>
              <a:rPr lang="en-US" sz="2631">
                <a:solidFill>
                  <a:srgbClr val="FFFFFF"/>
                </a:solidFill>
                <a:latin typeface="Open Sans"/>
                <a:ea typeface="Open Sans"/>
                <a:cs typeface="Open Sans"/>
                <a:sym typeface="Open Sans"/>
              </a:rPr>
              <a:t> Fewer interruptions, faster answers.</a:t>
            </a:r>
          </a:p>
          <a:p>
            <a:pPr algn="l">
              <a:lnSpc>
                <a:spcPts val="3947"/>
              </a:lnSpc>
              <a:spcBef>
                <a:spcPct val="0"/>
              </a:spcBef>
            </a:pPr>
          </a:p>
        </p:txBody>
      </p:sp>
      <p:sp>
        <p:nvSpPr>
          <p:cNvPr name="TextBox 5" id="5"/>
          <p:cNvSpPr txBox="true"/>
          <p:nvPr/>
        </p:nvSpPr>
        <p:spPr>
          <a:xfrm rot="0">
            <a:off x="1028700" y="1028700"/>
            <a:ext cx="7870052" cy="18288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Power Platform Example</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grpSp>
        <p:nvGrpSpPr>
          <p:cNvPr name="Group 2" id="2"/>
          <p:cNvGrpSpPr/>
          <p:nvPr/>
        </p:nvGrpSpPr>
        <p:grpSpPr>
          <a:xfrm rot="0">
            <a:off x="9144000" y="0"/>
            <a:ext cx="9144000" cy="10287000"/>
            <a:chOff x="0" y="0"/>
            <a:chExt cx="12192000" cy="13716000"/>
          </a:xfrm>
        </p:grpSpPr>
        <p:pic>
          <p:nvPicPr>
            <p:cNvPr name="Picture 3" id="3"/>
            <p:cNvPicPr>
              <a:picLocks noChangeAspect="true"/>
            </p:cNvPicPr>
            <p:nvPr/>
          </p:nvPicPr>
          <p:blipFill>
            <a:blip r:embed="rId3"/>
            <a:srcRect l="5555" t="0" r="5555" b="0"/>
            <a:stretch>
              <a:fillRect/>
            </a:stretch>
          </p:blipFill>
          <p:spPr>
            <a:xfrm flipH="false" flipV="false">
              <a:off x="0" y="0"/>
              <a:ext cx="12192000" cy="13716000"/>
            </a:xfrm>
            <a:prstGeom prst="rect">
              <a:avLst/>
            </a:prstGeom>
          </p:spPr>
        </p:pic>
      </p:grpSp>
      <p:sp>
        <p:nvSpPr>
          <p:cNvPr name="TextBox 4" id="4"/>
          <p:cNvSpPr txBox="true"/>
          <p:nvPr/>
        </p:nvSpPr>
        <p:spPr>
          <a:xfrm rot="0">
            <a:off x="1028700" y="3021308"/>
            <a:ext cx="7692689" cy="7426392"/>
          </a:xfrm>
          <a:prstGeom prst="rect">
            <a:avLst/>
          </a:prstGeom>
        </p:spPr>
        <p:txBody>
          <a:bodyPr anchor="t" rtlCol="false" tIns="0" lIns="0" bIns="0" rIns="0">
            <a:spAutoFit/>
          </a:bodyPr>
          <a:lstStyle/>
          <a:p>
            <a:pPr algn="l">
              <a:lnSpc>
                <a:spcPts val="3497"/>
              </a:lnSpc>
            </a:pPr>
            <a:r>
              <a:rPr lang="en-US" sz="2331">
                <a:solidFill>
                  <a:srgbClr val="FFFFFF"/>
                </a:solidFill>
                <a:latin typeface="Open Sans"/>
                <a:ea typeface="Open Sans"/>
                <a:cs typeface="Open Sans"/>
                <a:sym typeface="Open Sans"/>
              </a:rPr>
              <a:t>Bef</a:t>
            </a:r>
            <a:r>
              <a:rPr lang="en-US" sz="2331">
                <a:solidFill>
                  <a:srgbClr val="FFFFFF"/>
                </a:solidFill>
                <a:latin typeface="Open Sans"/>
                <a:ea typeface="Open Sans"/>
                <a:cs typeface="Open Sans"/>
                <a:sym typeface="Open Sans"/>
              </a:rPr>
              <a:t>ore</a:t>
            </a:r>
          </a:p>
          <a:p>
            <a:pPr algn="l" marL="503389" indent="-251695" lvl="1">
              <a:lnSpc>
                <a:spcPts val="3497"/>
              </a:lnSpc>
              <a:buFont typeface="Arial"/>
              <a:buChar char="•"/>
            </a:pPr>
            <a:r>
              <a:rPr lang="en-US" sz="2331">
                <a:solidFill>
                  <a:srgbClr val="FFFFFF"/>
                </a:solidFill>
                <a:latin typeface="Open Sans"/>
                <a:ea typeface="Open Sans"/>
                <a:cs typeface="Open Sans"/>
                <a:sym typeface="Open Sans"/>
              </a:rPr>
              <a:t>Emails and spreadsheets</a:t>
            </a:r>
          </a:p>
          <a:p>
            <a:pPr algn="l" marL="503389" indent="-251695" lvl="1">
              <a:lnSpc>
                <a:spcPts val="3497"/>
              </a:lnSpc>
              <a:buFont typeface="Arial"/>
              <a:buChar char="•"/>
            </a:pPr>
            <a:r>
              <a:rPr lang="en-US" sz="2331">
                <a:solidFill>
                  <a:srgbClr val="FFFFFF"/>
                </a:solidFill>
                <a:latin typeface="Open Sans"/>
                <a:ea typeface="Open Sans"/>
                <a:cs typeface="Open Sans"/>
                <a:sym typeface="Open Sans"/>
              </a:rPr>
              <a:t>M</a:t>
            </a:r>
            <a:r>
              <a:rPr lang="en-US" sz="2331">
                <a:solidFill>
                  <a:srgbClr val="FFFFFF"/>
                </a:solidFill>
                <a:latin typeface="Open Sans"/>
                <a:ea typeface="Open Sans"/>
                <a:cs typeface="Open Sans"/>
                <a:sym typeface="Open Sans"/>
              </a:rPr>
              <a:t>anual</a:t>
            </a:r>
            <a:r>
              <a:rPr lang="en-US" sz="2331">
                <a:solidFill>
                  <a:srgbClr val="FFFFFF"/>
                </a:solidFill>
                <a:latin typeface="Open Sans"/>
                <a:ea typeface="Open Sans"/>
                <a:cs typeface="Open Sans"/>
                <a:sym typeface="Open Sans"/>
              </a:rPr>
              <a:t> updates</a:t>
            </a:r>
          </a:p>
          <a:p>
            <a:pPr algn="l" marL="503389" indent="-251695" lvl="1">
              <a:lnSpc>
                <a:spcPts val="3497"/>
              </a:lnSpc>
              <a:buFont typeface="Arial"/>
              <a:buChar char="•"/>
            </a:pPr>
            <a:r>
              <a:rPr lang="en-US" sz="2331">
                <a:solidFill>
                  <a:srgbClr val="FFFFFF"/>
                </a:solidFill>
                <a:latin typeface="Open Sans"/>
                <a:ea typeface="Open Sans"/>
                <a:cs typeface="Open Sans"/>
                <a:sym typeface="Open Sans"/>
              </a:rPr>
              <a:t>N</a:t>
            </a:r>
            <a:r>
              <a:rPr lang="en-US" sz="2331">
                <a:solidFill>
                  <a:srgbClr val="FFFFFF"/>
                </a:solidFill>
                <a:latin typeface="Open Sans"/>
                <a:ea typeface="Open Sans"/>
                <a:cs typeface="Open Sans"/>
                <a:sym typeface="Open Sans"/>
              </a:rPr>
              <a:t>o real-time visibility</a:t>
            </a:r>
          </a:p>
          <a:p>
            <a:pPr algn="l" marL="503389" indent="-251695" lvl="1">
              <a:lnSpc>
                <a:spcPts val="3497"/>
              </a:lnSpc>
              <a:buFont typeface="Arial"/>
              <a:buChar char="•"/>
            </a:pPr>
            <a:r>
              <a:rPr lang="en-US" sz="2331">
                <a:solidFill>
                  <a:srgbClr val="FFFFFF"/>
                </a:solidFill>
                <a:latin typeface="Open Sans"/>
                <a:ea typeface="Open Sans"/>
                <a:cs typeface="Open Sans"/>
                <a:sym typeface="Open Sans"/>
              </a:rPr>
              <a:t>Kn</a:t>
            </a:r>
            <a:r>
              <a:rPr lang="en-US" sz="2331">
                <a:solidFill>
                  <a:srgbClr val="FFFFFF"/>
                </a:solidFill>
                <a:latin typeface="Open Sans"/>
                <a:ea typeface="Open Sans"/>
                <a:cs typeface="Open Sans"/>
                <a:sym typeface="Open Sans"/>
              </a:rPr>
              <a:t>owledge</a:t>
            </a:r>
            <a:r>
              <a:rPr lang="en-US" sz="2331">
                <a:solidFill>
                  <a:srgbClr val="FFFFFF"/>
                </a:solidFill>
                <a:latin typeface="Open Sans"/>
                <a:ea typeface="Open Sans"/>
                <a:cs typeface="Open Sans"/>
                <a:sym typeface="Open Sans"/>
              </a:rPr>
              <a:t> in people’s heads</a:t>
            </a:r>
          </a:p>
          <a:p>
            <a:pPr algn="l">
              <a:lnSpc>
                <a:spcPts val="3497"/>
              </a:lnSpc>
            </a:pPr>
            <a:r>
              <a:rPr lang="en-US" sz="2331">
                <a:solidFill>
                  <a:srgbClr val="FFFFFF"/>
                </a:solidFill>
                <a:latin typeface="Open Sans"/>
                <a:ea typeface="Open Sans"/>
                <a:cs typeface="Open Sans"/>
                <a:sym typeface="Open Sans"/>
              </a:rPr>
              <a:t>After</a:t>
            </a:r>
          </a:p>
          <a:p>
            <a:pPr algn="l" marL="503389" indent="-251695" lvl="1">
              <a:lnSpc>
                <a:spcPts val="3497"/>
              </a:lnSpc>
              <a:buFont typeface="Arial"/>
              <a:buChar char="•"/>
            </a:pPr>
            <a:r>
              <a:rPr lang="en-US" sz="2331">
                <a:solidFill>
                  <a:srgbClr val="FFFFFF"/>
                </a:solidFill>
                <a:latin typeface="Open Sans"/>
                <a:ea typeface="Open Sans"/>
                <a:cs typeface="Open Sans"/>
                <a:sym typeface="Open Sans"/>
              </a:rPr>
              <a:t>Structured input</a:t>
            </a:r>
          </a:p>
          <a:p>
            <a:pPr algn="l" marL="503389" indent="-251695" lvl="1">
              <a:lnSpc>
                <a:spcPts val="3497"/>
              </a:lnSpc>
              <a:buFont typeface="Arial"/>
              <a:buChar char="•"/>
            </a:pPr>
            <a:r>
              <a:rPr lang="en-US" sz="2331">
                <a:solidFill>
                  <a:srgbClr val="FFFFFF"/>
                </a:solidFill>
                <a:latin typeface="Open Sans"/>
                <a:ea typeface="Open Sans"/>
                <a:cs typeface="Open Sans"/>
                <a:sym typeface="Open Sans"/>
              </a:rPr>
              <a:t>Automated workflows</a:t>
            </a:r>
          </a:p>
          <a:p>
            <a:pPr algn="l" marL="503389" indent="-251695" lvl="1">
              <a:lnSpc>
                <a:spcPts val="3497"/>
              </a:lnSpc>
              <a:buFont typeface="Arial"/>
              <a:buChar char="•"/>
            </a:pPr>
            <a:r>
              <a:rPr lang="en-US" sz="2331">
                <a:solidFill>
                  <a:srgbClr val="FFFFFF"/>
                </a:solidFill>
                <a:latin typeface="Open Sans"/>
                <a:ea typeface="Open Sans"/>
                <a:cs typeface="Open Sans"/>
                <a:sym typeface="Open Sans"/>
              </a:rPr>
              <a:t>Live reporting</a:t>
            </a:r>
          </a:p>
          <a:p>
            <a:pPr algn="l" marL="503389" indent="-251695" lvl="1">
              <a:lnSpc>
                <a:spcPts val="3497"/>
              </a:lnSpc>
              <a:buFont typeface="Arial"/>
              <a:buChar char="•"/>
            </a:pPr>
            <a:r>
              <a:rPr lang="en-US" sz="2331">
                <a:solidFill>
                  <a:srgbClr val="FFFFFF"/>
                </a:solidFill>
                <a:latin typeface="Open Sans"/>
                <a:ea typeface="Open Sans"/>
                <a:cs typeface="Open Sans"/>
                <a:sym typeface="Open Sans"/>
              </a:rPr>
              <a:t>AI-assisted access to info</a:t>
            </a:r>
            <a:r>
              <a:rPr lang="en-US" sz="2331">
                <a:solidFill>
                  <a:srgbClr val="FFFFFF"/>
                </a:solidFill>
                <a:latin typeface="Open Sans"/>
                <a:ea typeface="Open Sans"/>
                <a:cs typeface="Open Sans"/>
                <a:sym typeface="Open Sans"/>
              </a:rPr>
              <a:t>rmation</a:t>
            </a:r>
          </a:p>
          <a:p>
            <a:pPr algn="l">
              <a:lnSpc>
                <a:spcPts val="3497"/>
              </a:lnSpc>
            </a:pPr>
            <a:r>
              <a:rPr lang="en-US" sz="2331">
                <a:solidFill>
                  <a:srgbClr val="FFFFFF"/>
                </a:solidFill>
                <a:latin typeface="Open Sans"/>
                <a:ea typeface="Open Sans"/>
                <a:cs typeface="Open Sans"/>
                <a:sym typeface="Open Sans"/>
              </a:rPr>
              <a:t>Wha</a:t>
            </a:r>
            <a:r>
              <a:rPr lang="en-US" sz="2331">
                <a:solidFill>
                  <a:srgbClr val="FFFFFF"/>
                </a:solidFill>
                <a:latin typeface="Open Sans"/>
                <a:ea typeface="Open Sans"/>
                <a:cs typeface="Open Sans"/>
                <a:sym typeface="Open Sans"/>
              </a:rPr>
              <a:t>t actually improves</a:t>
            </a:r>
          </a:p>
          <a:p>
            <a:pPr algn="l" marL="503389" indent="-251695" lvl="1">
              <a:lnSpc>
                <a:spcPts val="3497"/>
              </a:lnSpc>
              <a:buFont typeface="Arial"/>
              <a:buChar char="•"/>
            </a:pPr>
            <a:r>
              <a:rPr lang="en-US" sz="2331">
                <a:solidFill>
                  <a:srgbClr val="FFFFFF"/>
                </a:solidFill>
                <a:latin typeface="Open Sans"/>
                <a:ea typeface="Open Sans"/>
                <a:cs typeface="Open Sans"/>
                <a:sym typeface="Open Sans"/>
              </a:rPr>
              <a:t>Faster turnaround</a:t>
            </a:r>
          </a:p>
          <a:p>
            <a:pPr algn="l" marL="503389" indent="-251695" lvl="1">
              <a:lnSpc>
                <a:spcPts val="3497"/>
              </a:lnSpc>
              <a:buFont typeface="Arial"/>
              <a:buChar char="•"/>
            </a:pPr>
            <a:r>
              <a:rPr lang="en-US" sz="2331">
                <a:solidFill>
                  <a:srgbClr val="FFFFFF"/>
                </a:solidFill>
                <a:latin typeface="Open Sans"/>
                <a:ea typeface="Open Sans"/>
                <a:cs typeface="Open Sans"/>
                <a:sym typeface="Open Sans"/>
              </a:rPr>
              <a:t>Fewer errors</a:t>
            </a:r>
          </a:p>
          <a:p>
            <a:pPr algn="l" marL="503389" indent="-251695" lvl="1">
              <a:lnSpc>
                <a:spcPts val="3497"/>
              </a:lnSpc>
              <a:buFont typeface="Arial"/>
              <a:buChar char="•"/>
            </a:pPr>
            <a:r>
              <a:rPr lang="en-US" sz="2331">
                <a:solidFill>
                  <a:srgbClr val="FFFFFF"/>
                </a:solidFill>
                <a:latin typeface="Open Sans"/>
                <a:ea typeface="Open Sans"/>
                <a:cs typeface="Open Sans"/>
                <a:sym typeface="Open Sans"/>
              </a:rPr>
              <a:t>Less frustration</a:t>
            </a:r>
          </a:p>
          <a:p>
            <a:pPr algn="l" marL="503389" indent="-251695" lvl="1">
              <a:lnSpc>
                <a:spcPts val="3497"/>
              </a:lnSpc>
              <a:buFont typeface="Arial"/>
              <a:buChar char="•"/>
            </a:pPr>
            <a:r>
              <a:rPr lang="en-US" sz="2331">
                <a:solidFill>
                  <a:srgbClr val="FFFFFF"/>
                </a:solidFill>
                <a:latin typeface="Open Sans"/>
                <a:ea typeface="Open Sans"/>
                <a:cs typeface="Open Sans"/>
                <a:sym typeface="Open Sans"/>
              </a:rPr>
              <a:t>Better accountability</a:t>
            </a:r>
          </a:p>
          <a:p>
            <a:pPr algn="l" marL="503389" indent="-251695" lvl="1">
              <a:lnSpc>
                <a:spcPts val="3497"/>
              </a:lnSpc>
              <a:spcBef>
                <a:spcPct val="0"/>
              </a:spcBef>
              <a:buFont typeface="Arial"/>
              <a:buChar char="•"/>
            </a:pPr>
            <a:r>
              <a:rPr lang="en-US" sz="2331">
                <a:solidFill>
                  <a:srgbClr val="FFFFFF"/>
                </a:solidFill>
                <a:latin typeface="Open Sans"/>
                <a:ea typeface="Open Sans"/>
                <a:cs typeface="Open Sans"/>
                <a:sym typeface="Open Sans"/>
              </a:rPr>
              <a:t>Easier scaling as the business grows</a:t>
            </a:r>
          </a:p>
          <a:p>
            <a:pPr algn="l">
              <a:lnSpc>
                <a:spcPts val="3497"/>
              </a:lnSpc>
              <a:spcBef>
                <a:spcPct val="0"/>
              </a:spcBef>
            </a:pPr>
          </a:p>
        </p:txBody>
      </p:sp>
      <p:sp>
        <p:nvSpPr>
          <p:cNvPr name="TextBox 5" id="5"/>
          <p:cNvSpPr txBox="true"/>
          <p:nvPr/>
        </p:nvSpPr>
        <p:spPr>
          <a:xfrm rot="0">
            <a:off x="1028700" y="1028700"/>
            <a:ext cx="7870052" cy="18288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Power Platform Impact</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3147972"/>
            <a:ext cx="7692689" cy="5391952"/>
          </a:xfrm>
          <a:prstGeom prst="rect">
            <a:avLst/>
          </a:prstGeom>
        </p:spPr>
        <p:txBody>
          <a:bodyPr anchor="t" rtlCol="false" tIns="0" lIns="0" bIns="0" rIns="0">
            <a:spAutoFit/>
          </a:bodyPr>
          <a:lstStyle/>
          <a:p>
            <a:pPr algn="l" marL="568159" indent="-284079" lvl="1">
              <a:lnSpc>
                <a:spcPts val="3947"/>
              </a:lnSpc>
              <a:buFont typeface="Arial"/>
              <a:buChar char="•"/>
            </a:pPr>
            <a:r>
              <a:rPr lang="en-US" sz="2631">
                <a:solidFill>
                  <a:srgbClr val="FFFFFF"/>
                </a:solidFill>
                <a:latin typeface="Open Sans"/>
                <a:ea typeface="Open Sans"/>
                <a:cs typeface="Open Sans"/>
                <a:sym typeface="Open Sans"/>
              </a:rPr>
              <a:t>Within these tools is where b</a:t>
            </a:r>
            <a:r>
              <a:rPr lang="en-US" sz="2631">
                <a:solidFill>
                  <a:srgbClr val="FFFFFF"/>
                </a:solidFill>
                <a:latin typeface="Open Sans"/>
                <a:ea typeface="Open Sans"/>
                <a:cs typeface="Open Sans"/>
                <a:sym typeface="Open Sans"/>
              </a:rPr>
              <a:t>usinesses quietly lose time every week.</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Manual admin and repetitive tasks.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Searching for the right version of a document.</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Re-entering the same in</a:t>
            </a:r>
            <a:r>
              <a:rPr lang="en-US" sz="2631">
                <a:solidFill>
                  <a:srgbClr val="FFFFFF"/>
                </a:solidFill>
                <a:latin typeface="Open Sans"/>
                <a:ea typeface="Open Sans"/>
                <a:cs typeface="Open Sans"/>
                <a:sym typeface="Open Sans"/>
              </a:rPr>
              <a:t>formation</a:t>
            </a:r>
            <a:r>
              <a:rPr lang="en-US" sz="2631">
                <a:solidFill>
                  <a:srgbClr val="FFFFFF"/>
                </a:solidFill>
                <a:latin typeface="Open Sans"/>
                <a:ea typeface="Open Sans"/>
                <a:cs typeface="Open Sans"/>
                <a:sym typeface="Open Sans"/>
              </a:rPr>
              <a:t> in multiple places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Chasing emails, approvals, and updates</a:t>
            </a:r>
          </a:p>
          <a:p>
            <a:pPr algn="l">
              <a:lnSpc>
                <a:spcPts val="3947"/>
              </a:lnSpc>
            </a:pPr>
          </a:p>
          <a:p>
            <a:pPr algn="l">
              <a:lnSpc>
                <a:spcPts val="3947"/>
              </a:lnSpc>
            </a:pPr>
            <a:r>
              <a:rPr lang="en-US" sz="2631">
                <a:solidFill>
                  <a:srgbClr val="FFFFFF"/>
                </a:solidFill>
                <a:latin typeface="Open Sans"/>
                <a:ea typeface="Open Sans"/>
                <a:cs typeface="Open Sans"/>
                <a:sym typeface="Open Sans"/>
              </a:rPr>
              <a:t>These </a:t>
            </a:r>
            <a:r>
              <a:rPr lang="en-US" sz="2631">
                <a:solidFill>
                  <a:srgbClr val="FFFFFF"/>
                </a:solidFill>
                <a:latin typeface="Open Sans"/>
                <a:ea typeface="Open Sans"/>
                <a:cs typeface="Open Sans"/>
                <a:sym typeface="Open Sans"/>
              </a:rPr>
              <a:t>ar</a:t>
            </a:r>
            <a:r>
              <a:rPr lang="en-US" sz="2631">
                <a:solidFill>
                  <a:srgbClr val="FFFFFF"/>
                </a:solidFill>
                <a:latin typeface="Open Sans"/>
                <a:ea typeface="Open Sans"/>
                <a:cs typeface="Open Sans"/>
                <a:sym typeface="Open Sans"/>
              </a:rPr>
              <a:t>e small, repeated inefficiencies.</a:t>
            </a:r>
          </a:p>
          <a:p>
            <a:pPr algn="l">
              <a:lnSpc>
                <a:spcPts val="3947"/>
              </a:lnSpc>
              <a:spcBef>
                <a:spcPct val="0"/>
              </a:spcBef>
            </a:pPr>
          </a:p>
        </p:txBody>
      </p:sp>
      <p:sp>
        <p:nvSpPr>
          <p:cNvPr name="TextBox 3" id="3"/>
          <p:cNvSpPr txBox="true"/>
          <p:nvPr/>
        </p:nvSpPr>
        <p:spPr>
          <a:xfrm rot="0">
            <a:off x="1028700" y="1028700"/>
            <a:ext cx="7870052" cy="18288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Why this session matters</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20444" t="0" r="20444" b="0"/>
            <a:stretch>
              <a:fillRect/>
            </a:stretch>
          </p:blipFill>
          <p:spPr>
            <a:xfrm flipH="false" flipV="false">
              <a:off x="0" y="0"/>
              <a:ext cx="12192000" cy="13716000"/>
            </a:xfrm>
            <a:prstGeom prst="rect">
              <a:avLst/>
            </a:prstGeom>
          </p:spPr>
        </p:pic>
      </p:gr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grpSp>
        <p:nvGrpSpPr>
          <p:cNvPr name="Group 2" id="2"/>
          <p:cNvGrpSpPr/>
          <p:nvPr/>
        </p:nvGrpSpPr>
        <p:grpSpPr>
          <a:xfrm rot="0">
            <a:off x="9144000" y="0"/>
            <a:ext cx="9144000" cy="10287000"/>
            <a:chOff x="0" y="0"/>
            <a:chExt cx="12192000" cy="13716000"/>
          </a:xfrm>
        </p:grpSpPr>
        <p:pic>
          <p:nvPicPr>
            <p:cNvPr name="Picture 3" id="3"/>
            <p:cNvPicPr>
              <a:picLocks noChangeAspect="true"/>
            </p:cNvPicPr>
            <p:nvPr/>
          </p:nvPicPr>
          <p:blipFill>
            <a:blip r:embed="rId3"/>
            <a:srcRect l="15444" t="0" r="15444" b="0"/>
            <a:stretch>
              <a:fillRect/>
            </a:stretch>
          </p:blipFill>
          <p:spPr>
            <a:xfrm flipH="false" flipV="false">
              <a:off x="0" y="0"/>
              <a:ext cx="12192000" cy="13716000"/>
            </a:xfrm>
            <a:prstGeom prst="rect">
              <a:avLst/>
            </a:prstGeom>
          </p:spPr>
        </p:pic>
      </p:grpSp>
      <p:sp>
        <p:nvSpPr>
          <p:cNvPr name="TextBox 4" id="4"/>
          <p:cNvSpPr txBox="true"/>
          <p:nvPr/>
        </p:nvSpPr>
        <p:spPr>
          <a:xfrm rot="0">
            <a:off x="1028700" y="1028700"/>
            <a:ext cx="7870052" cy="9144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Cautionary Tale</a:t>
            </a:r>
          </a:p>
        </p:txBody>
      </p:sp>
      <p:sp>
        <p:nvSpPr>
          <p:cNvPr name="TextBox 5" id="5"/>
          <p:cNvSpPr txBox="true"/>
          <p:nvPr/>
        </p:nvSpPr>
        <p:spPr>
          <a:xfrm rot="0">
            <a:off x="1028700" y="2881618"/>
            <a:ext cx="7692689" cy="6376682"/>
          </a:xfrm>
          <a:prstGeom prst="rect">
            <a:avLst/>
          </a:prstGeom>
        </p:spPr>
        <p:txBody>
          <a:bodyPr anchor="t" rtlCol="false" tIns="0" lIns="0" bIns="0" rIns="0">
            <a:spAutoFit/>
          </a:bodyPr>
          <a:lstStyle/>
          <a:p>
            <a:pPr algn="l">
              <a:lnSpc>
                <a:spcPts val="3947"/>
              </a:lnSpc>
            </a:pPr>
            <a:r>
              <a:rPr lang="en-US" sz="2631">
                <a:solidFill>
                  <a:srgbClr val="FFFFFF"/>
                </a:solidFill>
                <a:latin typeface="Open Sans"/>
                <a:ea typeface="Open Sans"/>
                <a:cs typeface="Open Sans"/>
                <a:sym typeface="Open Sans"/>
              </a:rPr>
              <a:t>Imp</a:t>
            </a:r>
            <a:r>
              <a:rPr lang="en-US" sz="2631">
                <a:solidFill>
                  <a:srgbClr val="FFFFFF"/>
                </a:solidFill>
                <a:latin typeface="Open Sans"/>
                <a:ea typeface="Open Sans"/>
                <a:cs typeface="Open Sans"/>
                <a:sym typeface="Open Sans"/>
              </a:rPr>
              <a:t>ortant warning:</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GoDaddy, IONOS, etc. sell restricted Microsoft accounts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Limited ad</a:t>
            </a:r>
            <a:r>
              <a:rPr lang="en-US" sz="2631">
                <a:solidFill>
                  <a:srgbClr val="FFFFFF"/>
                </a:solidFill>
                <a:latin typeface="Open Sans"/>
                <a:ea typeface="Open Sans"/>
                <a:cs typeface="Open Sans"/>
                <a:sym typeface="Open Sans"/>
              </a:rPr>
              <a:t>min acces</a:t>
            </a:r>
            <a:r>
              <a:rPr lang="en-US" sz="2631">
                <a:solidFill>
                  <a:srgbClr val="FFFFFF"/>
                </a:solidFill>
                <a:latin typeface="Open Sans"/>
                <a:ea typeface="Open Sans"/>
                <a:cs typeface="Open Sans"/>
                <a:sym typeface="Open Sans"/>
              </a:rPr>
              <a:t>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Difficult migr</a:t>
            </a:r>
            <a:r>
              <a:rPr lang="en-US" sz="2631">
                <a:solidFill>
                  <a:srgbClr val="FFFFFF"/>
                </a:solidFill>
                <a:latin typeface="Open Sans"/>
                <a:ea typeface="Open Sans"/>
                <a:cs typeface="Open Sans"/>
                <a:sym typeface="Open Sans"/>
              </a:rPr>
              <a:t>ations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Reduced autom</a:t>
            </a:r>
            <a:r>
              <a:rPr lang="en-US" sz="2631">
                <a:solidFill>
                  <a:srgbClr val="FFFFFF"/>
                </a:solidFill>
                <a:latin typeface="Open Sans"/>
                <a:ea typeface="Open Sans"/>
                <a:cs typeface="Open Sans"/>
                <a:sym typeface="Open Sans"/>
              </a:rPr>
              <a:t>ation</a:t>
            </a:r>
            <a:r>
              <a:rPr lang="en-US" sz="2631">
                <a:solidFill>
                  <a:srgbClr val="FFFFFF"/>
                </a:solidFill>
                <a:latin typeface="Open Sans"/>
                <a:ea typeface="Open Sans"/>
                <a:cs typeface="Open Sans"/>
                <a:sym typeface="Open Sans"/>
              </a:rPr>
              <a:t> capability</a:t>
            </a:r>
          </a:p>
          <a:p>
            <a:pPr algn="l">
              <a:lnSpc>
                <a:spcPts val="3947"/>
              </a:lnSpc>
            </a:pPr>
            <a:r>
              <a:rPr lang="en-US" sz="2631">
                <a:solidFill>
                  <a:srgbClr val="FFFFFF"/>
                </a:solidFill>
                <a:latin typeface="Open Sans"/>
                <a:ea typeface="Open Sans"/>
                <a:cs typeface="Open Sans"/>
                <a:sym typeface="Open Sans"/>
              </a:rPr>
              <a:t>Rec</a:t>
            </a:r>
            <a:r>
              <a:rPr lang="en-US" sz="2631">
                <a:solidFill>
                  <a:srgbClr val="FFFFFF"/>
                </a:solidFill>
                <a:latin typeface="Open Sans"/>
                <a:ea typeface="Open Sans"/>
                <a:cs typeface="Open Sans"/>
                <a:sym typeface="Open Sans"/>
              </a:rPr>
              <a:t>ommendation:</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Buy Micro</a:t>
            </a:r>
            <a:r>
              <a:rPr lang="en-US" sz="2631">
                <a:solidFill>
                  <a:srgbClr val="FFFFFF"/>
                </a:solidFill>
                <a:latin typeface="Open Sans"/>
                <a:ea typeface="Open Sans"/>
                <a:cs typeface="Open Sans"/>
                <a:sym typeface="Open Sans"/>
              </a:rPr>
              <a:t>soft 365 directly from Microsoft or a proper Microsoft Partner</a:t>
            </a:r>
          </a:p>
          <a:p>
            <a:pPr algn="l">
              <a:lnSpc>
                <a:spcPts val="3947"/>
              </a:lnSpc>
            </a:pPr>
          </a:p>
          <a:p>
            <a:pPr algn="l">
              <a:lnSpc>
                <a:spcPts val="3947"/>
              </a:lnSpc>
              <a:spcBef>
                <a:spcPct val="0"/>
              </a:spcBef>
            </a:pPr>
            <a:r>
              <a:rPr lang="en-US" sz="2631">
                <a:solidFill>
                  <a:srgbClr val="FFFFFF"/>
                </a:solidFill>
                <a:latin typeface="Open Sans"/>
                <a:ea typeface="Open Sans"/>
                <a:cs typeface="Open Sans"/>
                <a:sym typeface="Open Sans"/>
              </a:rPr>
              <a:t> Short-term convenience often creates long-term productivity problems.</a:t>
            </a:r>
          </a:p>
          <a:p>
            <a:pPr algn="l">
              <a:lnSpc>
                <a:spcPts val="3947"/>
              </a:lnSpc>
              <a:spcBef>
                <a:spcPct val="0"/>
              </a:spcBef>
            </a:pP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12157165" y="0"/>
            <a:ext cx="30445165" cy="13167534"/>
          </a:xfrm>
          <a:custGeom>
            <a:avLst/>
            <a:gdLst/>
            <a:ahLst/>
            <a:cxnLst/>
            <a:rect r="r" b="b" t="t" l="l"/>
            <a:pathLst>
              <a:path h="13167534" w="30445165">
                <a:moveTo>
                  <a:pt x="0" y="0"/>
                </a:moveTo>
                <a:lnTo>
                  <a:pt x="30445165" y="0"/>
                </a:lnTo>
                <a:lnTo>
                  <a:pt x="30445165" y="13167534"/>
                </a:lnTo>
                <a:lnTo>
                  <a:pt x="0" y="13167534"/>
                </a:lnTo>
                <a:lnTo>
                  <a:pt x="0" y="0"/>
                </a:lnTo>
                <a:close/>
              </a:path>
            </a:pathLst>
          </a:custGeom>
          <a:blipFill>
            <a:blip r:embed="rId3"/>
            <a:stretch>
              <a:fillRect l="0" t="0" r="0" b="0"/>
            </a:stretch>
          </a:blipFill>
        </p:spPr>
      </p:sp>
      <p:sp>
        <p:nvSpPr>
          <p:cNvPr name="Freeform 3" id="3"/>
          <p:cNvSpPr/>
          <p:nvPr/>
        </p:nvSpPr>
        <p:spPr>
          <a:xfrm flipH="false" flipV="false" rot="0">
            <a:off x="13534639" y="1028700"/>
            <a:ext cx="3724661" cy="781695"/>
          </a:xfrm>
          <a:custGeom>
            <a:avLst/>
            <a:gdLst/>
            <a:ahLst/>
            <a:cxnLst/>
            <a:rect r="r" b="b" t="t" l="l"/>
            <a:pathLst>
              <a:path h="781695" w="3724661">
                <a:moveTo>
                  <a:pt x="0" y="0"/>
                </a:moveTo>
                <a:lnTo>
                  <a:pt x="3724661" y="0"/>
                </a:lnTo>
                <a:lnTo>
                  <a:pt x="3724661" y="781695"/>
                </a:lnTo>
                <a:lnTo>
                  <a:pt x="0" y="781695"/>
                </a:lnTo>
                <a:lnTo>
                  <a:pt x="0" y="0"/>
                </a:lnTo>
                <a:close/>
              </a:path>
            </a:pathLst>
          </a:custGeom>
          <a:blipFill>
            <a:blip r:embed="rId4"/>
            <a:stretch>
              <a:fillRect l="0" t="0" r="0" b="0"/>
            </a:stretch>
          </a:blipFill>
        </p:spPr>
      </p:sp>
      <p:sp>
        <p:nvSpPr>
          <p:cNvPr name="TextBox 4" id="4"/>
          <p:cNvSpPr txBox="true"/>
          <p:nvPr/>
        </p:nvSpPr>
        <p:spPr>
          <a:xfrm rot="0">
            <a:off x="3354497" y="4097338"/>
            <a:ext cx="11579006" cy="1882774"/>
          </a:xfrm>
          <a:prstGeom prst="rect">
            <a:avLst/>
          </a:prstGeom>
        </p:spPr>
        <p:txBody>
          <a:bodyPr anchor="t" rtlCol="false" tIns="0" lIns="0" bIns="0" rIns="0">
            <a:spAutoFit/>
          </a:bodyPr>
          <a:lstStyle/>
          <a:p>
            <a:pPr algn="ctr">
              <a:lnSpc>
                <a:spcPts val="15400"/>
              </a:lnSpc>
            </a:pPr>
            <a:r>
              <a:rPr lang="en-US" sz="11000" b="true">
                <a:solidFill>
                  <a:srgbClr val="FFFFFF"/>
                </a:solidFill>
                <a:latin typeface="FS Albert Arabic Bold"/>
                <a:ea typeface="FS Albert Arabic Bold"/>
                <a:cs typeface="FS Albert Arabic Bold"/>
                <a:sym typeface="FS Albert Arabic Bold"/>
              </a:rPr>
              <a:t>Pricing</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12157165" y="0"/>
            <a:ext cx="30445165" cy="13167534"/>
          </a:xfrm>
          <a:custGeom>
            <a:avLst/>
            <a:gdLst/>
            <a:ahLst/>
            <a:cxnLst/>
            <a:rect r="r" b="b" t="t" l="l"/>
            <a:pathLst>
              <a:path h="13167534" w="30445165">
                <a:moveTo>
                  <a:pt x="0" y="0"/>
                </a:moveTo>
                <a:lnTo>
                  <a:pt x="30445165" y="0"/>
                </a:lnTo>
                <a:lnTo>
                  <a:pt x="30445165" y="13167534"/>
                </a:lnTo>
                <a:lnTo>
                  <a:pt x="0" y="13167534"/>
                </a:lnTo>
                <a:lnTo>
                  <a:pt x="0" y="0"/>
                </a:lnTo>
                <a:close/>
              </a:path>
            </a:pathLst>
          </a:custGeom>
          <a:blipFill>
            <a:blip r:embed="rId3"/>
            <a:stretch>
              <a:fillRect l="0" t="0" r="0" b="0"/>
            </a:stretch>
          </a:blipFill>
        </p:spPr>
      </p:sp>
      <p:sp>
        <p:nvSpPr>
          <p:cNvPr name="Freeform 3" id="3"/>
          <p:cNvSpPr/>
          <p:nvPr/>
        </p:nvSpPr>
        <p:spPr>
          <a:xfrm flipH="false" flipV="false" rot="0">
            <a:off x="13534639" y="1028700"/>
            <a:ext cx="3724661" cy="781695"/>
          </a:xfrm>
          <a:custGeom>
            <a:avLst/>
            <a:gdLst/>
            <a:ahLst/>
            <a:cxnLst/>
            <a:rect r="r" b="b" t="t" l="l"/>
            <a:pathLst>
              <a:path h="781695" w="3724661">
                <a:moveTo>
                  <a:pt x="0" y="0"/>
                </a:moveTo>
                <a:lnTo>
                  <a:pt x="3724661" y="0"/>
                </a:lnTo>
                <a:lnTo>
                  <a:pt x="3724661" y="781695"/>
                </a:lnTo>
                <a:lnTo>
                  <a:pt x="0" y="781695"/>
                </a:lnTo>
                <a:lnTo>
                  <a:pt x="0" y="0"/>
                </a:lnTo>
                <a:close/>
              </a:path>
            </a:pathLst>
          </a:custGeom>
          <a:blipFill>
            <a:blip r:embed="rId4"/>
            <a:stretch>
              <a:fillRect l="0" t="0" r="0" b="0"/>
            </a:stretch>
          </a:blipFill>
        </p:spPr>
      </p:sp>
      <p:sp>
        <p:nvSpPr>
          <p:cNvPr name="TextBox 4" id="4"/>
          <p:cNvSpPr txBox="true"/>
          <p:nvPr/>
        </p:nvSpPr>
        <p:spPr>
          <a:xfrm rot="0">
            <a:off x="3354497" y="3121025"/>
            <a:ext cx="11579006" cy="3835399"/>
          </a:xfrm>
          <a:prstGeom prst="rect">
            <a:avLst/>
          </a:prstGeom>
        </p:spPr>
        <p:txBody>
          <a:bodyPr anchor="t" rtlCol="false" tIns="0" lIns="0" bIns="0" rIns="0">
            <a:spAutoFit/>
          </a:bodyPr>
          <a:lstStyle/>
          <a:p>
            <a:pPr algn="ctr">
              <a:lnSpc>
                <a:spcPts val="15400"/>
              </a:lnSpc>
            </a:pPr>
            <a:r>
              <a:rPr lang="en-US" sz="11000" b="true">
                <a:solidFill>
                  <a:srgbClr val="FFFFFF"/>
                </a:solidFill>
                <a:latin typeface="FS Albert Arabic Bold"/>
                <a:ea typeface="FS Albert Arabic Bold"/>
                <a:cs typeface="FS Albert Arabic Bold"/>
                <a:sym typeface="FS Albert Arabic Bold"/>
              </a:rPr>
              <a:t>Live MS365 Walkthrough</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12157165" y="0"/>
            <a:ext cx="30445165" cy="13167534"/>
          </a:xfrm>
          <a:custGeom>
            <a:avLst/>
            <a:gdLst/>
            <a:ahLst/>
            <a:cxnLst/>
            <a:rect r="r" b="b" t="t" l="l"/>
            <a:pathLst>
              <a:path h="13167534" w="30445165">
                <a:moveTo>
                  <a:pt x="0" y="0"/>
                </a:moveTo>
                <a:lnTo>
                  <a:pt x="30445165" y="0"/>
                </a:lnTo>
                <a:lnTo>
                  <a:pt x="30445165" y="13167534"/>
                </a:lnTo>
                <a:lnTo>
                  <a:pt x="0" y="13167534"/>
                </a:lnTo>
                <a:lnTo>
                  <a:pt x="0" y="0"/>
                </a:lnTo>
                <a:close/>
              </a:path>
            </a:pathLst>
          </a:custGeom>
          <a:blipFill>
            <a:blip r:embed="rId3"/>
            <a:stretch>
              <a:fillRect l="0" t="0" r="0" b="0"/>
            </a:stretch>
          </a:blipFill>
        </p:spPr>
      </p:sp>
      <p:sp>
        <p:nvSpPr>
          <p:cNvPr name="Freeform 3" id="3"/>
          <p:cNvSpPr/>
          <p:nvPr/>
        </p:nvSpPr>
        <p:spPr>
          <a:xfrm flipH="false" flipV="false" rot="0">
            <a:off x="13534639" y="1028700"/>
            <a:ext cx="3724661" cy="781695"/>
          </a:xfrm>
          <a:custGeom>
            <a:avLst/>
            <a:gdLst/>
            <a:ahLst/>
            <a:cxnLst/>
            <a:rect r="r" b="b" t="t" l="l"/>
            <a:pathLst>
              <a:path h="781695" w="3724661">
                <a:moveTo>
                  <a:pt x="0" y="0"/>
                </a:moveTo>
                <a:lnTo>
                  <a:pt x="3724661" y="0"/>
                </a:lnTo>
                <a:lnTo>
                  <a:pt x="3724661" y="781695"/>
                </a:lnTo>
                <a:lnTo>
                  <a:pt x="0" y="781695"/>
                </a:lnTo>
                <a:lnTo>
                  <a:pt x="0" y="0"/>
                </a:lnTo>
                <a:close/>
              </a:path>
            </a:pathLst>
          </a:custGeom>
          <a:blipFill>
            <a:blip r:embed="rId4"/>
            <a:stretch>
              <a:fillRect l="0" t="0" r="0" b="0"/>
            </a:stretch>
          </a:blipFill>
        </p:spPr>
      </p:sp>
      <p:sp>
        <p:nvSpPr>
          <p:cNvPr name="TextBox 4" id="4"/>
          <p:cNvSpPr txBox="true"/>
          <p:nvPr/>
        </p:nvSpPr>
        <p:spPr>
          <a:xfrm rot="0">
            <a:off x="3354497" y="3121025"/>
            <a:ext cx="11579006" cy="3835399"/>
          </a:xfrm>
          <a:prstGeom prst="rect">
            <a:avLst/>
          </a:prstGeom>
        </p:spPr>
        <p:txBody>
          <a:bodyPr anchor="t" rtlCol="false" tIns="0" lIns="0" bIns="0" rIns="0">
            <a:spAutoFit/>
          </a:bodyPr>
          <a:lstStyle/>
          <a:p>
            <a:pPr algn="ctr">
              <a:lnSpc>
                <a:spcPts val="15400"/>
              </a:lnSpc>
            </a:pPr>
            <a:r>
              <a:rPr lang="en-US" sz="11000" b="true">
                <a:solidFill>
                  <a:srgbClr val="FFFFFF"/>
                </a:solidFill>
                <a:latin typeface="FS Albert Arabic Bold"/>
                <a:ea typeface="FS Albert Arabic Bold"/>
                <a:cs typeface="FS Albert Arabic Bold"/>
                <a:sym typeface="FS Albert Arabic Bold"/>
              </a:rPr>
              <a:t>Thank You</a:t>
            </a:r>
          </a:p>
          <a:p>
            <a:pPr algn="ctr">
              <a:lnSpc>
                <a:spcPts val="15400"/>
              </a:lnSpc>
            </a:pPr>
            <a:r>
              <a:rPr lang="en-US" sz="11000">
                <a:solidFill>
                  <a:srgbClr val="FFFFFF"/>
                </a:solidFill>
                <a:latin typeface="FS Albert Arabic"/>
                <a:ea typeface="FS Albert Arabic"/>
                <a:cs typeface="FS Albert Arabic"/>
                <a:sym typeface="FS Albert Arabic"/>
              </a:rPr>
              <a:t>Any Questions?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3695700"/>
            <a:ext cx="7692689" cy="5391952"/>
          </a:xfrm>
          <a:prstGeom prst="rect">
            <a:avLst/>
          </a:prstGeom>
        </p:spPr>
        <p:txBody>
          <a:bodyPr anchor="t" rtlCol="false" tIns="0" lIns="0" bIns="0" rIns="0">
            <a:spAutoFit/>
          </a:bodyPr>
          <a:lstStyle/>
          <a:p>
            <a:pPr algn="l">
              <a:lnSpc>
                <a:spcPts val="3947"/>
              </a:lnSpc>
            </a:pP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D</a:t>
            </a:r>
            <a:r>
              <a:rPr lang="en-US" sz="2631">
                <a:solidFill>
                  <a:srgbClr val="FFFFFF"/>
                </a:solidFill>
                <a:latin typeface="Open Sans"/>
                <a:ea typeface="Open Sans"/>
                <a:cs typeface="Open Sans"/>
                <a:sym typeface="Open Sans"/>
              </a:rPr>
              <a:t>ifferent tools used by different people</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Files that don’t open properly</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Access issues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Work</a:t>
            </a:r>
            <a:r>
              <a:rPr lang="en-US" sz="2631">
                <a:solidFill>
                  <a:srgbClr val="FFFFFF"/>
                </a:solidFill>
                <a:latin typeface="Open Sans"/>
                <a:ea typeface="Open Sans"/>
                <a:cs typeface="Open Sans"/>
                <a:sym typeface="Open Sans"/>
              </a:rPr>
              <a:t>arounds instead of workflows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Shared accounts</a:t>
            </a:r>
          </a:p>
          <a:p>
            <a:pPr algn="l">
              <a:lnSpc>
                <a:spcPts val="3947"/>
              </a:lnSpc>
            </a:pPr>
          </a:p>
          <a:p>
            <a:pPr algn="l">
              <a:lnSpc>
                <a:spcPts val="3947"/>
              </a:lnSpc>
            </a:pPr>
            <a:r>
              <a:rPr lang="en-US" sz="2631">
                <a:solidFill>
                  <a:srgbClr val="FFFFFF"/>
                </a:solidFill>
                <a:latin typeface="Open Sans"/>
                <a:ea typeface="Open Sans"/>
                <a:cs typeface="Open Sans"/>
                <a:sym typeface="Open Sans"/>
              </a:rPr>
              <a:t>Each issue seems minor </a:t>
            </a:r>
            <a:r>
              <a:rPr lang="en-US" sz="2631">
                <a:solidFill>
                  <a:srgbClr val="FFFFFF"/>
                </a:solidFill>
                <a:latin typeface="Open Sans"/>
                <a:ea typeface="Open Sans"/>
                <a:cs typeface="Open Sans"/>
                <a:sym typeface="Open Sans"/>
              </a:rPr>
              <a:t>but</a:t>
            </a:r>
            <a:r>
              <a:rPr lang="en-US" sz="2631">
                <a:solidFill>
                  <a:srgbClr val="FFFFFF"/>
                </a:solidFill>
                <a:latin typeface="Open Sans"/>
                <a:ea typeface="Open Sans"/>
                <a:cs typeface="Open Sans"/>
                <a:sym typeface="Open Sans"/>
              </a:rPr>
              <a:t> small frictions repeated daily add up to real cost.</a:t>
            </a:r>
          </a:p>
          <a:p>
            <a:pPr algn="l">
              <a:lnSpc>
                <a:spcPts val="3947"/>
              </a:lnSpc>
            </a:pPr>
          </a:p>
          <a:p>
            <a:pPr algn="l">
              <a:lnSpc>
                <a:spcPts val="3947"/>
              </a:lnSpc>
              <a:spcBef>
                <a:spcPct val="0"/>
              </a:spcBef>
            </a:pPr>
          </a:p>
        </p:txBody>
      </p:sp>
      <p:sp>
        <p:nvSpPr>
          <p:cNvPr name="TextBox 3" id="3"/>
          <p:cNvSpPr txBox="true"/>
          <p:nvPr/>
        </p:nvSpPr>
        <p:spPr>
          <a:xfrm rot="0">
            <a:off x="1028700" y="1028700"/>
            <a:ext cx="7870052" cy="27432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Cheap or inconsistent tools cost more over time</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20444" t="0" r="20444" b="0"/>
            <a:stretch>
              <a:fillRect/>
            </a:stretch>
          </p:blipFill>
          <p:spPr>
            <a:xfrm flipH="false" flipV="false">
              <a:off x="0" y="0"/>
              <a:ext cx="12192000" cy="13716000"/>
            </a:xfrm>
            <a:prstGeom prst="rect">
              <a:avLst/>
            </a:prstGeom>
          </p:spPr>
        </p:pic>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3695700"/>
            <a:ext cx="7692689" cy="5391952"/>
          </a:xfrm>
          <a:prstGeom prst="rect">
            <a:avLst/>
          </a:prstGeom>
        </p:spPr>
        <p:txBody>
          <a:bodyPr anchor="t" rtlCol="false" tIns="0" lIns="0" bIns="0" rIns="0">
            <a:spAutoFit/>
          </a:bodyPr>
          <a:lstStyle/>
          <a:p>
            <a:pPr algn="l">
              <a:lnSpc>
                <a:spcPts val="3947"/>
              </a:lnSpc>
            </a:pPr>
          </a:p>
          <a:p>
            <a:pPr algn="l">
              <a:lnSpc>
                <a:spcPts val="3947"/>
              </a:lnSpc>
            </a:pPr>
            <a:r>
              <a:rPr lang="en-US" sz="2631">
                <a:solidFill>
                  <a:srgbClr val="FFFFFF"/>
                </a:solidFill>
                <a:latin typeface="Open Sans"/>
                <a:ea typeface="Open Sans"/>
                <a:cs typeface="Open Sans"/>
                <a:sym typeface="Open Sans"/>
              </a:rPr>
              <a:t>Wha</a:t>
            </a:r>
            <a:r>
              <a:rPr lang="en-US" sz="2631">
                <a:solidFill>
                  <a:srgbClr val="FFFFFF"/>
                </a:solidFill>
                <a:latin typeface="Open Sans"/>
                <a:ea typeface="Open Sans"/>
                <a:cs typeface="Open Sans"/>
                <a:sym typeface="Open Sans"/>
              </a:rPr>
              <a:t>t modern productivity suites actually do</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Automate routine work</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Keep everyone w</a:t>
            </a:r>
            <a:r>
              <a:rPr lang="en-US" sz="2631">
                <a:solidFill>
                  <a:srgbClr val="FFFFFF"/>
                </a:solidFill>
                <a:latin typeface="Open Sans"/>
                <a:ea typeface="Open Sans"/>
                <a:cs typeface="Open Sans"/>
                <a:sym typeface="Open Sans"/>
              </a:rPr>
              <a:t>orki</a:t>
            </a:r>
            <a:r>
              <a:rPr lang="en-US" sz="2631">
                <a:solidFill>
                  <a:srgbClr val="FFFFFF"/>
                </a:solidFill>
                <a:latin typeface="Open Sans"/>
                <a:ea typeface="Open Sans"/>
                <a:cs typeface="Open Sans"/>
                <a:sym typeface="Open Sans"/>
              </a:rPr>
              <a:t>ng in the same way</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Reduce duplication and errors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Enable secure, flexible working</a:t>
            </a:r>
          </a:p>
          <a:p>
            <a:pPr algn="l">
              <a:lnSpc>
                <a:spcPts val="3947"/>
              </a:lnSpc>
            </a:pPr>
          </a:p>
          <a:p>
            <a:pPr algn="l">
              <a:lnSpc>
                <a:spcPts val="3947"/>
              </a:lnSpc>
            </a:pPr>
            <a:r>
              <a:rPr lang="en-US" sz="2631">
                <a:solidFill>
                  <a:srgbClr val="FFFFFF"/>
                </a:solidFill>
                <a:latin typeface="Open Sans"/>
                <a:ea typeface="Open Sans"/>
                <a:cs typeface="Open Sans"/>
                <a:sym typeface="Open Sans"/>
              </a:rPr>
              <a:t>The goal...</a:t>
            </a:r>
          </a:p>
          <a:p>
            <a:pPr algn="l">
              <a:lnSpc>
                <a:spcPts val="3947"/>
              </a:lnSpc>
            </a:pPr>
            <a:r>
              <a:rPr lang="en-US" sz="2631">
                <a:solidFill>
                  <a:srgbClr val="FFFFFF"/>
                </a:solidFill>
                <a:latin typeface="Open Sans"/>
                <a:ea typeface="Open Sans"/>
                <a:cs typeface="Open Sans"/>
                <a:sym typeface="Open Sans"/>
              </a:rPr>
              <a:t>Less time on admin.</a:t>
            </a:r>
          </a:p>
          <a:p>
            <a:pPr algn="l">
              <a:lnSpc>
                <a:spcPts val="3947"/>
              </a:lnSpc>
            </a:pPr>
            <a:r>
              <a:rPr lang="en-US" sz="2631">
                <a:solidFill>
                  <a:srgbClr val="FFFFFF"/>
                </a:solidFill>
                <a:latin typeface="Open Sans"/>
                <a:ea typeface="Open Sans"/>
                <a:cs typeface="Open Sans"/>
                <a:sym typeface="Open Sans"/>
              </a:rPr>
              <a:t>More time on customers, delivery and growth.</a:t>
            </a:r>
          </a:p>
          <a:p>
            <a:pPr algn="l">
              <a:lnSpc>
                <a:spcPts val="3947"/>
              </a:lnSpc>
              <a:spcBef>
                <a:spcPct val="0"/>
              </a:spcBef>
            </a:pPr>
          </a:p>
        </p:txBody>
      </p:sp>
      <p:sp>
        <p:nvSpPr>
          <p:cNvPr name="TextBox 3" id="3"/>
          <p:cNvSpPr txBox="true"/>
          <p:nvPr/>
        </p:nvSpPr>
        <p:spPr>
          <a:xfrm rot="0">
            <a:off x="1028700" y="1028700"/>
            <a:ext cx="7870052" cy="27432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Cheap or inconsistent tools cost more over time</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20444" t="0" r="20444" b="0"/>
            <a:stretch>
              <a:fillRect/>
            </a:stretch>
          </p:blipFill>
          <p:spPr>
            <a:xfrm flipH="false" flipV="false">
              <a:off x="0" y="0"/>
              <a:ext cx="12192000" cy="13716000"/>
            </a:xfrm>
            <a:prstGeom prst="rect">
              <a:avLst/>
            </a:prstGeom>
          </p:spPr>
        </p:pic>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3147972"/>
            <a:ext cx="7692689" cy="6376682"/>
          </a:xfrm>
          <a:prstGeom prst="rect">
            <a:avLst/>
          </a:prstGeom>
        </p:spPr>
        <p:txBody>
          <a:bodyPr anchor="t" rtlCol="false" tIns="0" lIns="0" bIns="0" rIns="0">
            <a:spAutoFit/>
          </a:bodyPr>
          <a:lstStyle/>
          <a:p>
            <a:pPr algn="l" marL="568159" indent="-284079" lvl="1">
              <a:lnSpc>
                <a:spcPts val="3947"/>
              </a:lnSpc>
              <a:buFont typeface="Arial"/>
              <a:buChar char="•"/>
            </a:pPr>
            <a:r>
              <a:rPr lang="en-US" sz="2631">
                <a:solidFill>
                  <a:srgbClr val="FFFFFF"/>
                </a:solidFill>
                <a:latin typeface="Open Sans"/>
                <a:ea typeface="Open Sans"/>
                <a:cs typeface="Open Sans"/>
                <a:sym typeface="Open Sans"/>
              </a:rPr>
              <a:t>A</a:t>
            </a:r>
            <a:r>
              <a:rPr lang="en-US" sz="2631">
                <a:solidFill>
                  <a:srgbClr val="FFFFFF"/>
                </a:solidFill>
                <a:latin typeface="Open Sans"/>
                <a:ea typeface="Open Sans"/>
                <a:cs typeface="Open Sans"/>
                <a:sym typeface="Open Sans"/>
              </a:rPr>
              <a:t> connected set of tools for:</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D</a:t>
            </a:r>
            <a:r>
              <a:rPr lang="en-US" sz="2631">
                <a:solidFill>
                  <a:srgbClr val="FFFFFF"/>
                </a:solidFill>
                <a:latin typeface="Open Sans"/>
                <a:ea typeface="Open Sans"/>
                <a:cs typeface="Open Sans"/>
                <a:sym typeface="Open Sans"/>
              </a:rPr>
              <a:t>ocuments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Ema</a:t>
            </a:r>
            <a:r>
              <a:rPr lang="en-US" sz="2631">
                <a:solidFill>
                  <a:srgbClr val="FFFFFF"/>
                </a:solidFill>
                <a:latin typeface="Open Sans"/>
                <a:ea typeface="Open Sans"/>
                <a:cs typeface="Open Sans"/>
                <a:sym typeface="Open Sans"/>
              </a:rPr>
              <a:t>il &amp; calendars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F</a:t>
            </a:r>
            <a:r>
              <a:rPr lang="en-US" sz="2631">
                <a:solidFill>
                  <a:srgbClr val="FFFFFF"/>
                </a:solidFill>
                <a:latin typeface="Open Sans"/>
                <a:ea typeface="Open Sans"/>
                <a:cs typeface="Open Sans"/>
                <a:sym typeface="Open Sans"/>
              </a:rPr>
              <a:t>ile stor</a:t>
            </a:r>
            <a:r>
              <a:rPr lang="en-US" sz="2631">
                <a:solidFill>
                  <a:srgbClr val="FFFFFF"/>
                </a:solidFill>
                <a:latin typeface="Open Sans"/>
                <a:ea typeface="Open Sans"/>
                <a:cs typeface="Open Sans"/>
                <a:sym typeface="Open Sans"/>
              </a:rPr>
              <a:t>age</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Communication</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Coll</a:t>
            </a:r>
            <a:r>
              <a:rPr lang="en-US" sz="2631">
                <a:solidFill>
                  <a:srgbClr val="FFFFFF"/>
                </a:solidFill>
                <a:latin typeface="Open Sans"/>
                <a:ea typeface="Open Sans"/>
                <a:cs typeface="Open Sans"/>
                <a:sym typeface="Open Sans"/>
              </a:rPr>
              <a:t>aboration</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Automation</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Security</a:t>
            </a:r>
          </a:p>
          <a:p>
            <a:pPr algn="l">
              <a:lnSpc>
                <a:spcPts val="3947"/>
              </a:lnSpc>
            </a:pP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Two main players: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Microsoft 365</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Google Workspace</a:t>
            </a:r>
          </a:p>
          <a:p>
            <a:pPr algn="l">
              <a:lnSpc>
                <a:spcPts val="3947"/>
              </a:lnSpc>
              <a:spcBef>
                <a:spcPct val="0"/>
              </a:spcBef>
            </a:pPr>
          </a:p>
        </p:txBody>
      </p:sp>
      <p:sp>
        <p:nvSpPr>
          <p:cNvPr name="TextBox 3" id="3"/>
          <p:cNvSpPr txBox="true"/>
          <p:nvPr/>
        </p:nvSpPr>
        <p:spPr>
          <a:xfrm rot="0">
            <a:off x="1028700" y="1028700"/>
            <a:ext cx="7870052" cy="18288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What Is a Productivity Suite?</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5555" t="0" r="5555" b="0"/>
            <a:stretch>
              <a:fillRect/>
            </a:stretch>
          </p:blipFill>
          <p:spPr>
            <a:xfrm flipH="false" flipV="false">
              <a:off x="0" y="0"/>
              <a:ext cx="12192000" cy="13716000"/>
            </a:xfrm>
            <a:prstGeom prst="rect">
              <a:avLst/>
            </a:prstGeom>
          </p:spPr>
        </p:pic>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grpSp>
        <p:nvGrpSpPr>
          <p:cNvPr name="Group 2" id="2"/>
          <p:cNvGrpSpPr/>
          <p:nvPr/>
        </p:nvGrpSpPr>
        <p:grpSpPr>
          <a:xfrm rot="0">
            <a:off x="9144000" y="0"/>
            <a:ext cx="9144000" cy="10287000"/>
            <a:chOff x="0" y="0"/>
            <a:chExt cx="12192000" cy="13716000"/>
          </a:xfrm>
        </p:grpSpPr>
        <p:pic>
          <p:nvPicPr>
            <p:cNvPr name="Picture 3" id="3"/>
            <p:cNvPicPr>
              <a:picLocks noChangeAspect="true"/>
            </p:cNvPicPr>
            <p:nvPr/>
          </p:nvPicPr>
          <p:blipFill>
            <a:blip r:embed="rId3"/>
            <a:srcRect l="21107" t="0" r="19633" b="0"/>
            <a:stretch>
              <a:fillRect/>
            </a:stretch>
          </p:blipFill>
          <p:spPr>
            <a:xfrm flipH="false" flipV="false">
              <a:off x="0" y="0"/>
              <a:ext cx="12192000" cy="13716000"/>
            </a:xfrm>
            <a:prstGeom prst="rect">
              <a:avLst/>
            </a:prstGeom>
          </p:spPr>
        </p:pic>
      </p:grpSp>
      <p:sp>
        <p:nvSpPr>
          <p:cNvPr name="TextBox 4" id="4"/>
          <p:cNvSpPr txBox="true"/>
          <p:nvPr/>
        </p:nvSpPr>
        <p:spPr>
          <a:xfrm rot="0">
            <a:off x="1028700" y="3394154"/>
            <a:ext cx="7692689" cy="3422492"/>
          </a:xfrm>
          <a:prstGeom prst="rect">
            <a:avLst/>
          </a:prstGeom>
        </p:spPr>
        <p:txBody>
          <a:bodyPr anchor="t" rtlCol="false" tIns="0" lIns="0" bIns="0" rIns="0">
            <a:spAutoFit/>
          </a:bodyPr>
          <a:lstStyle/>
          <a:p>
            <a:pPr algn="l" marL="568159" indent="-284079" lvl="1">
              <a:lnSpc>
                <a:spcPts val="3947"/>
              </a:lnSpc>
              <a:buFont typeface="Arial"/>
              <a:buChar char="•"/>
            </a:pPr>
            <a:r>
              <a:rPr lang="en-US" sz="2631">
                <a:solidFill>
                  <a:srgbClr val="FFFFFF"/>
                </a:solidFill>
                <a:latin typeface="Open Sans"/>
                <a:ea typeface="Open Sans"/>
                <a:cs typeface="Open Sans"/>
                <a:sym typeface="Open Sans"/>
              </a:rPr>
              <a:t>Word – D</a:t>
            </a:r>
            <a:r>
              <a:rPr lang="en-US" sz="2631">
                <a:solidFill>
                  <a:srgbClr val="FFFFFF"/>
                </a:solidFill>
                <a:latin typeface="Open Sans"/>
                <a:ea typeface="Open Sans"/>
                <a:cs typeface="Open Sans"/>
                <a:sym typeface="Open Sans"/>
              </a:rPr>
              <a:t>ocuments, contracts, policies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Exc</a:t>
            </a:r>
            <a:r>
              <a:rPr lang="en-US" sz="2631">
                <a:solidFill>
                  <a:srgbClr val="FFFFFF"/>
                </a:solidFill>
                <a:latin typeface="Open Sans"/>
                <a:ea typeface="Open Sans"/>
                <a:cs typeface="Open Sans"/>
                <a:sym typeface="Open Sans"/>
              </a:rPr>
              <a:t>el – </a:t>
            </a:r>
            <a:r>
              <a:rPr lang="en-US" sz="2631">
                <a:solidFill>
                  <a:srgbClr val="FFFFFF"/>
                </a:solidFill>
                <a:latin typeface="Open Sans"/>
                <a:ea typeface="Open Sans"/>
                <a:cs typeface="Open Sans"/>
                <a:sym typeface="Open Sans"/>
              </a:rPr>
              <a:t>Data, calculations, reporting, lists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P</a:t>
            </a:r>
            <a:r>
              <a:rPr lang="en-US" sz="2631">
                <a:solidFill>
                  <a:srgbClr val="FFFFFF"/>
                </a:solidFill>
                <a:latin typeface="Open Sans"/>
                <a:ea typeface="Open Sans"/>
                <a:cs typeface="Open Sans"/>
                <a:sym typeface="Open Sans"/>
              </a:rPr>
              <a:t>owerPoint – Presentations, sal</a:t>
            </a:r>
            <a:r>
              <a:rPr lang="en-US" sz="2631">
                <a:solidFill>
                  <a:srgbClr val="FFFFFF"/>
                </a:solidFill>
                <a:latin typeface="Open Sans"/>
                <a:ea typeface="Open Sans"/>
                <a:cs typeface="Open Sans"/>
                <a:sym typeface="Open Sans"/>
              </a:rPr>
              <a:t>es</a:t>
            </a:r>
            <a:r>
              <a:rPr lang="en-US" sz="2631">
                <a:solidFill>
                  <a:srgbClr val="FFFFFF"/>
                </a:solidFill>
                <a:latin typeface="Open Sans"/>
                <a:ea typeface="Open Sans"/>
                <a:cs typeface="Open Sans"/>
                <a:sym typeface="Open Sans"/>
              </a:rPr>
              <a:t> decks,</a:t>
            </a:r>
            <a:r>
              <a:rPr lang="en-US" sz="2631">
                <a:solidFill>
                  <a:srgbClr val="FFFFFF"/>
                </a:solidFill>
                <a:latin typeface="Open Sans"/>
                <a:ea typeface="Open Sans"/>
                <a:cs typeface="Open Sans"/>
                <a:sym typeface="Open Sans"/>
              </a:rPr>
              <a:t> training</a:t>
            </a:r>
          </a:p>
          <a:p>
            <a:pPr algn="l" marL="568159" indent="-284079" lvl="1">
              <a:lnSpc>
                <a:spcPts val="3947"/>
              </a:lnSpc>
              <a:spcBef>
                <a:spcPct val="0"/>
              </a:spcBef>
              <a:buFont typeface="Arial"/>
              <a:buChar char="•"/>
            </a:pPr>
            <a:r>
              <a:rPr lang="en-US" sz="2631">
                <a:solidFill>
                  <a:srgbClr val="FFFFFF"/>
                </a:solidFill>
                <a:latin typeface="Open Sans"/>
                <a:ea typeface="Open Sans"/>
                <a:cs typeface="Open Sans"/>
                <a:sym typeface="Open Sans"/>
              </a:rPr>
              <a:t>Outlook – Email, calendars, contacts, task management</a:t>
            </a:r>
          </a:p>
          <a:p>
            <a:pPr algn="l">
              <a:lnSpc>
                <a:spcPts val="3947"/>
              </a:lnSpc>
              <a:spcBef>
                <a:spcPct val="0"/>
              </a:spcBef>
            </a:pPr>
          </a:p>
        </p:txBody>
      </p:sp>
      <p:sp>
        <p:nvSpPr>
          <p:cNvPr name="TextBox 5" id="5"/>
          <p:cNvSpPr txBox="true"/>
          <p:nvPr/>
        </p:nvSpPr>
        <p:spPr>
          <a:xfrm rot="0">
            <a:off x="1028700" y="1028700"/>
            <a:ext cx="7870052" cy="18288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Microsoft 365 Core Apps (The Basics)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1995891"/>
            <a:ext cx="7692689" cy="7853777"/>
          </a:xfrm>
          <a:prstGeom prst="rect">
            <a:avLst/>
          </a:prstGeom>
        </p:spPr>
        <p:txBody>
          <a:bodyPr anchor="t" rtlCol="false" tIns="0" lIns="0" bIns="0" rIns="0">
            <a:spAutoFit/>
          </a:bodyPr>
          <a:lstStyle/>
          <a:p>
            <a:pPr algn="l" marL="568159" indent="-284079" lvl="1">
              <a:lnSpc>
                <a:spcPts val="3947"/>
              </a:lnSpc>
              <a:buFont typeface="Arial"/>
              <a:buChar char="•"/>
            </a:pPr>
            <a:r>
              <a:rPr lang="en-US" sz="2631">
                <a:solidFill>
                  <a:srgbClr val="FFFFFF"/>
                </a:solidFill>
                <a:latin typeface="Open Sans"/>
                <a:ea typeface="Open Sans"/>
                <a:cs typeface="Open Sans"/>
                <a:sym typeface="Open Sans"/>
              </a:rPr>
              <a:t>OneDrive</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Person</a:t>
            </a:r>
            <a:r>
              <a:rPr lang="en-US" sz="2631">
                <a:solidFill>
                  <a:srgbClr val="FFFFFF"/>
                </a:solidFill>
                <a:latin typeface="Open Sans"/>
                <a:ea typeface="Open Sans"/>
                <a:cs typeface="Open Sans"/>
                <a:sym typeface="Open Sans"/>
              </a:rPr>
              <a:t>al working files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Accessible anywhere</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Automatically backed up</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Ideal for drafts and individual work</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SharePoint</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Team and business doc</a:t>
            </a:r>
            <a:r>
              <a:rPr lang="en-US" sz="2631">
                <a:solidFill>
                  <a:srgbClr val="FFFFFF"/>
                </a:solidFill>
                <a:latin typeface="Open Sans"/>
                <a:ea typeface="Open Sans"/>
                <a:cs typeface="Open Sans"/>
                <a:sym typeface="Open Sans"/>
              </a:rPr>
              <a:t>uments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Shar</a:t>
            </a:r>
            <a:r>
              <a:rPr lang="en-US" sz="2631">
                <a:solidFill>
                  <a:srgbClr val="FFFFFF"/>
                </a:solidFill>
                <a:latin typeface="Open Sans"/>
                <a:ea typeface="Open Sans"/>
                <a:cs typeface="Open Sans"/>
                <a:sym typeface="Open Sans"/>
              </a:rPr>
              <a:t>ed access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Clear permissions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One ag</a:t>
            </a:r>
            <a:r>
              <a:rPr lang="en-US" sz="2631">
                <a:solidFill>
                  <a:srgbClr val="FFFFFF"/>
                </a:solidFill>
                <a:latin typeface="Open Sans"/>
                <a:ea typeface="Open Sans"/>
                <a:cs typeface="Open Sans"/>
                <a:sym typeface="Open Sans"/>
              </a:rPr>
              <a:t>reed place for important files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Why cloud storage wins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Files aren’t tied to a device</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Ac</a:t>
            </a:r>
            <a:r>
              <a:rPr lang="en-US" sz="2631">
                <a:solidFill>
                  <a:srgbClr val="FFFFFF"/>
                </a:solidFill>
                <a:latin typeface="Open Sans"/>
                <a:ea typeface="Open Sans"/>
                <a:cs typeface="Open Sans"/>
                <a:sym typeface="Open Sans"/>
              </a:rPr>
              <a:t>cess c</a:t>
            </a:r>
            <a:r>
              <a:rPr lang="en-US" sz="2631">
                <a:solidFill>
                  <a:srgbClr val="FFFFFF"/>
                </a:solidFill>
                <a:latin typeface="Open Sans"/>
                <a:ea typeface="Open Sans"/>
                <a:cs typeface="Open Sans"/>
                <a:sym typeface="Open Sans"/>
              </a:rPr>
              <a:t>ontrolled centrally</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No panic when a laptop breaks or someone leaves</a:t>
            </a:r>
          </a:p>
          <a:p>
            <a:pPr algn="l">
              <a:lnSpc>
                <a:spcPts val="3947"/>
              </a:lnSpc>
              <a:spcBef>
                <a:spcPct val="0"/>
              </a:spcBef>
            </a:pPr>
            <a:r>
              <a:rPr lang="en-US" sz="2631">
                <a:solidFill>
                  <a:srgbClr val="FFFFFF"/>
                </a:solidFill>
                <a:latin typeface="Open Sans"/>
                <a:ea typeface="Open Sans"/>
                <a:cs typeface="Open Sans"/>
                <a:sym typeface="Open Sans"/>
              </a:rPr>
              <a:t>Work follows the business, not</a:t>
            </a:r>
            <a:r>
              <a:rPr lang="en-US" sz="2631">
                <a:solidFill>
                  <a:srgbClr val="FFFFFF"/>
                </a:solidFill>
                <a:latin typeface="Open Sans"/>
                <a:ea typeface="Open Sans"/>
                <a:cs typeface="Open Sans"/>
                <a:sym typeface="Open Sans"/>
              </a:rPr>
              <a:t> the h</a:t>
            </a:r>
            <a:r>
              <a:rPr lang="en-US" sz="2631">
                <a:solidFill>
                  <a:srgbClr val="FFFFFF"/>
                </a:solidFill>
                <a:latin typeface="Open Sans"/>
                <a:ea typeface="Open Sans"/>
                <a:cs typeface="Open Sans"/>
                <a:sym typeface="Open Sans"/>
              </a:rPr>
              <a:t>a</a:t>
            </a:r>
            <a:r>
              <a:rPr lang="en-US" sz="2631">
                <a:solidFill>
                  <a:srgbClr val="FFFFFF"/>
                </a:solidFill>
                <a:latin typeface="Open Sans"/>
                <a:ea typeface="Open Sans"/>
                <a:cs typeface="Open Sans"/>
                <a:sym typeface="Open Sans"/>
              </a:rPr>
              <a:t>rdware.</a:t>
            </a:r>
          </a:p>
        </p:txBody>
      </p:sp>
      <p:sp>
        <p:nvSpPr>
          <p:cNvPr name="TextBox 3" id="3"/>
          <p:cNvSpPr txBox="true"/>
          <p:nvPr/>
        </p:nvSpPr>
        <p:spPr>
          <a:xfrm rot="0">
            <a:off x="1028700" y="1028700"/>
            <a:ext cx="7870052" cy="9144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File Storage</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25111" t="0" r="25111" b="0"/>
            <a:stretch>
              <a:fillRect/>
            </a:stretch>
          </p:blipFill>
          <p:spPr>
            <a:xfrm flipH="false" flipV="false">
              <a:off x="0" y="0"/>
              <a:ext cx="12192000" cy="13716000"/>
            </a:xfrm>
            <a:prstGeom prst="rect">
              <a:avLst/>
            </a:prstGeom>
          </p:spPr>
        </p:pic>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3373983"/>
            <a:ext cx="7692689" cy="5884317"/>
          </a:xfrm>
          <a:prstGeom prst="rect">
            <a:avLst/>
          </a:prstGeom>
        </p:spPr>
        <p:txBody>
          <a:bodyPr anchor="t" rtlCol="false" tIns="0" lIns="0" bIns="0" rIns="0">
            <a:spAutoFit/>
          </a:bodyPr>
          <a:lstStyle/>
          <a:p>
            <a:pPr algn="l" marL="568159" indent="-284079" lvl="1">
              <a:lnSpc>
                <a:spcPts val="3947"/>
              </a:lnSpc>
              <a:buFont typeface="Arial"/>
              <a:buChar char="•"/>
            </a:pPr>
            <a:r>
              <a:rPr lang="en-US" sz="2631">
                <a:solidFill>
                  <a:srgbClr val="FFFFFF"/>
                </a:solidFill>
                <a:latin typeface="Open Sans"/>
                <a:ea typeface="Open Sans"/>
                <a:cs typeface="Open Sans"/>
                <a:sym typeface="Open Sans"/>
              </a:rPr>
              <a:t>Versi</a:t>
            </a:r>
            <a:r>
              <a:rPr lang="en-US" sz="2631">
                <a:solidFill>
                  <a:srgbClr val="FFFFFF"/>
                </a:solidFill>
                <a:latin typeface="Open Sans"/>
                <a:ea typeface="Open Sans"/>
                <a:cs typeface="Open Sans"/>
                <a:sym typeface="Open Sans"/>
              </a:rPr>
              <a:t>on</a:t>
            </a:r>
            <a:r>
              <a:rPr lang="en-US" sz="2631">
                <a:solidFill>
                  <a:srgbClr val="FFFFFF"/>
                </a:solidFill>
                <a:latin typeface="Open Sans"/>
                <a:ea typeface="Open Sans"/>
                <a:cs typeface="Open Sans"/>
                <a:sym typeface="Open Sans"/>
              </a:rPr>
              <a:t> control</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Ev</a:t>
            </a:r>
            <a:r>
              <a:rPr lang="en-US" sz="2631">
                <a:solidFill>
                  <a:srgbClr val="FFFFFF"/>
                </a:solidFill>
                <a:latin typeface="Open Sans"/>
                <a:ea typeface="Open Sans"/>
                <a:cs typeface="Open Sans"/>
                <a:sym typeface="Open Sans"/>
              </a:rPr>
              <a:t>ery change is tracked</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Ol</a:t>
            </a:r>
            <a:r>
              <a:rPr lang="en-US" sz="2631">
                <a:solidFill>
                  <a:srgbClr val="FFFFFF"/>
                </a:solidFill>
                <a:latin typeface="Open Sans"/>
                <a:ea typeface="Open Sans"/>
                <a:cs typeface="Open Sans"/>
                <a:sym typeface="Open Sans"/>
              </a:rPr>
              <a:t>der versions can be r</a:t>
            </a:r>
            <a:r>
              <a:rPr lang="en-US" sz="2631">
                <a:solidFill>
                  <a:srgbClr val="FFFFFF"/>
                </a:solidFill>
                <a:latin typeface="Open Sans"/>
                <a:ea typeface="Open Sans"/>
                <a:cs typeface="Open Sans"/>
                <a:sym typeface="Open Sans"/>
              </a:rPr>
              <a:t>estor</a:t>
            </a:r>
            <a:r>
              <a:rPr lang="en-US" sz="2631">
                <a:solidFill>
                  <a:srgbClr val="FFFFFF"/>
                </a:solidFill>
                <a:latin typeface="Open Sans"/>
                <a:ea typeface="Open Sans"/>
                <a:cs typeface="Open Sans"/>
                <a:sym typeface="Open Sans"/>
              </a:rPr>
              <a:t>ed</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No more emailing</a:t>
            </a:r>
            <a:r>
              <a:rPr lang="en-US" sz="2631">
                <a:solidFill>
                  <a:srgbClr val="FFFFFF"/>
                </a:solidFill>
                <a:latin typeface="Open Sans"/>
                <a:ea typeface="Open Sans"/>
                <a:cs typeface="Open Sans"/>
                <a:sym typeface="Open Sans"/>
              </a:rPr>
              <a:t> attachm</a:t>
            </a:r>
            <a:r>
              <a:rPr lang="en-US" sz="2631">
                <a:solidFill>
                  <a:srgbClr val="FFFFFF"/>
                </a:solidFill>
                <a:latin typeface="Open Sans"/>
                <a:ea typeface="Open Sans"/>
                <a:cs typeface="Open Sans"/>
                <a:sym typeface="Open Sans"/>
              </a:rPr>
              <a:t>ents back and forth</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What this means in practice</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Ever</a:t>
            </a:r>
            <a:r>
              <a:rPr lang="en-US" sz="2631">
                <a:solidFill>
                  <a:srgbClr val="FFFFFF"/>
                </a:solidFill>
                <a:latin typeface="Open Sans"/>
                <a:ea typeface="Open Sans"/>
                <a:cs typeface="Open Sans"/>
                <a:sym typeface="Open Sans"/>
              </a:rPr>
              <a:t>yone works from the same document</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Few</a:t>
            </a:r>
            <a:r>
              <a:rPr lang="en-US" sz="2631">
                <a:solidFill>
                  <a:srgbClr val="FFFFFF"/>
                </a:solidFill>
                <a:latin typeface="Open Sans"/>
                <a:ea typeface="Open Sans"/>
                <a:cs typeface="Open Sans"/>
                <a:sym typeface="Open Sans"/>
              </a:rPr>
              <a:t>er err</a:t>
            </a:r>
            <a:r>
              <a:rPr lang="en-US" sz="2631">
                <a:solidFill>
                  <a:srgbClr val="FFFFFF"/>
                </a:solidFill>
                <a:latin typeface="Open Sans"/>
                <a:ea typeface="Open Sans"/>
                <a:cs typeface="Open Sans"/>
                <a:sym typeface="Open Sans"/>
              </a:rPr>
              <a:t>ors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Clear accountability</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No “which version is correct?” conversations</a:t>
            </a:r>
          </a:p>
          <a:p>
            <a:pPr algn="l">
              <a:lnSpc>
                <a:spcPts val="3947"/>
              </a:lnSpc>
              <a:spcBef>
                <a:spcPct val="0"/>
              </a:spcBef>
            </a:pPr>
          </a:p>
        </p:txBody>
      </p:sp>
      <p:sp>
        <p:nvSpPr>
          <p:cNvPr name="TextBox 3" id="3"/>
          <p:cNvSpPr txBox="true"/>
          <p:nvPr/>
        </p:nvSpPr>
        <p:spPr>
          <a:xfrm rot="0">
            <a:off x="1028700" y="1028700"/>
            <a:ext cx="7870052" cy="18288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Version Control: One Source of Truth</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25111" t="0" r="25111" b="0"/>
            <a:stretch>
              <a:fillRect/>
            </a:stretch>
          </p:blipFill>
          <p:spPr>
            <a:xfrm flipH="false" flipV="false">
              <a:off x="0" y="0"/>
              <a:ext cx="12192000" cy="13716000"/>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DAG_OIN_PM4</dc:identifier>
  <dcterms:modified xsi:type="dcterms:W3CDTF">2011-08-01T06:04:30Z</dcterms:modified>
  <cp:revision>1</cp:revision>
  <dc:title>Business Productivity Suites (Office 365, Google Workspace)</dc:title>
</cp:coreProperties>
</file>