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FS Albert Arabic Bold" charset="1" panose="020B0803040502020804"/>
      <p:regular r:id="rId21"/>
    </p:embeddedFont>
    <p:embeddedFont>
      <p:font typeface="Open Sans" charset="1" panose="020B0606030504020204"/>
      <p:regular r:id="rId23"/>
    </p:embeddedFont>
    <p:embeddedFont>
      <p:font typeface="Open Sans Bold" charset="1" panose="020B0806030504020204"/>
      <p:regular r:id="rId24"/>
    </p:embeddedFont>
    <p:embeddedFont>
      <p:font typeface="FS Albert Arabic" charset="1" panose="020B0503040502020804"/>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notesMasters/notesMaster1.xml" Type="http://schemas.openxmlformats.org/officeDocument/2006/relationships/notesMaster"/><Relationship Id="rId19" Target="theme/theme2.xml" Type="http://schemas.openxmlformats.org/officeDocument/2006/relationships/theme"/><Relationship Id="rId2" Target="presProps.xml" Type="http://schemas.openxmlformats.org/officeDocument/2006/relationships/presProps"/><Relationship Id="rId20" Target="notesSlides/notesSlide1.xml" Type="http://schemas.openxmlformats.org/officeDocument/2006/relationships/notesSlide"/><Relationship Id="rId21" Target="fonts/font21.fntdata" Type="http://schemas.openxmlformats.org/officeDocument/2006/relationships/font"/><Relationship Id="rId22" Target="notesSlides/notesSlide2.xml" Type="http://schemas.openxmlformats.org/officeDocument/2006/relationships/notesSlide"/><Relationship Id="rId23" Target="fonts/font23.fntdata" Type="http://schemas.openxmlformats.org/officeDocument/2006/relationships/font"/><Relationship Id="rId24" Target="fonts/font24.fntdata" Type="http://schemas.openxmlformats.org/officeDocument/2006/relationships/font"/><Relationship Id="rId25" Target="notesSlides/notesSlide3.xml" Type="http://schemas.openxmlformats.org/officeDocument/2006/relationships/notesSlide"/><Relationship Id="rId26" Target="notesSlides/notesSlide4.xml" Type="http://schemas.openxmlformats.org/officeDocument/2006/relationships/notesSlide"/><Relationship Id="rId27" Target="notesSlides/notesSlide5.xml" Type="http://schemas.openxmlformats.org/officeDocument/2006/relationships/notesSlide"/><Relationship Id="rId28" Target="notesSlides/notesSlide6.xml" Type="http://schemas.openxmlformats.org/officeDocument/2006/relationships/notesSlide"/><Relationship Id="rId29" Target="notesSlides/notesSlide7.xml" Type="http://schemas.openxmlformats.org/officeDocument/2006/relationships/notesSlide"/><Relationship Id="rId3" Target="viewProps.xml" Type="http://schemas.openxmlformats.org/officeDocument/2006/relationships/viewProps"/><Relationship Id="rId30" Target="notesSlides/notesSlide8.xml" Type="http://schemas.openxmlformats.org/officeDocument/2006/relationships/notesSlide"/><Relationship Id="rId31" Target="notesSlides/notesSlide9.xml" Type="http://schemas.openxmlformats.org/officeDocument/2006/relationships/notesSlide"/><Relationship Id="rId32" Target="notesSlides/notesSlide10.xml" Type="http://schemas.openxmlformats.org/officeDocument/2006/relationships/notesSlide"/><Relationship Id="rId33" Target="notesSlides/notesSlide11.xml" Type="http://schemas.openxmlformats.org/officeDocument/2006/relationships/notesSlide"/><Relationship Id="rId34" Target="notesSlides/notesSlide12.xml" Type="http://schemas.openxmlformats.org/officeDocument/2006/relationships/notesSlide"/><Relationship Id="rId35" Target="fonts/font35.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97053" y="0"/>
            <a:ext cx="18385053" cy="10446228"/>
          </a:xfrm>
          <a:custGeom>
            <a:avLst/>
            <a:gdLst/>
            <a:ahLst/>
            <a:cxnLst/>
            <a:rect r="r" b="b" t="t" l="l"/>
            <a:pathLst>
              <a:path h="10446228" w="18385053">
                <a:moveTo>
                  <a:pt x="0" y="0"/>
                </a:moveTo>
                <a:lnTo>
                  <a:pt x="18385053" y="0"/>
                </a:lnTo>
                <a:lnTo>
                  <a:pt x="18385053" y="10446228"/>
                </a:lnTo>
                <a:lnTo>
                  <a:pt x="0" y="10446228"/>
                </a:lnTo>
                <a:lnTo>
                  <a:pt x="0" y="0"/>
                </a:lnTo>
                <a:close/>
              </a:path>
            </a:pathLst>
          </a:custGeom>
          <a:blipFill>
            <a:blip r:embed="rId3"/>
            <a:stretch>
              <a:fillRect l="-65597" t="0" r="0" b="-2605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3555998"/>
            <a:ext cx="14368269" cy="3136903"/>
          </a:xfrm>
          <a:prstGeom prst="rect">
            <a:avLst/>
          </a:prstGeom>
        </p:spPr>
        <p:txBody>
          <a:bodyPr anchor="t" rtlCol="false" tIns="0" lIns="0" bIns="0" rIns="0">
            <a:spAutoFit/>
          </a:bodyPr>
          <a:lstStyle/>
          <a:p>
            <a:pPr algn="l">
              <a:lnSpc>
                <a:spcPts val="12499"/>
              </a:lnSpc>
            </a:pPr>
            <a:r>
              <a:rPr lang="en-US" sz="9999" b="true">
                <a:solidFill>
                  <a:srgbClr val="FFFFFF"/>
                </a:solidFill>
                <a:latin typeface="FS Albert Arabic Bold"/>
                <a:ea typeface="FS Albert Arabic Bold"/>
                <a:cs typeface="FS Albert Arabic Bold"/>
                <a:sym typeface="FS Albert Arabic Bold"/>
              </a:rPr>
              <a:t>Advanced CRM Segmentation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879182"/>
            <a:ext cx="7692689" cy="24524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Bette</a:t>
            </a:r>
            <a:r>
              <a:rPr lang="en-US" sz="2631">
                <a:solidFill>
                  <a:srgbClr val="FFFFFF"/>
                </a:solidFill>
                <a:latin typeface="Open Sans"/>
                <a:ea typeface="Open Sans"/>
                <a:cs typeface="Open Sans"/>
                <a:sym typeface="Open Sans"/>
              </a:rPr>
              <a:t>r segmentation =</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B</a:t>
            </a:r>
            <a:r>
              <a:rPr lang="en-US" sz="2631">
                <a:solidFill>
                  <a:srgbClr val="FFFFFF"/>
                </a:solidFill>
                <a:latin typeface="Open Sans"/>
                <a:ea typeface="Open Sans"/>
                <a:cs typeface="Open Sans"/>
                <a:sym typeface="Open Sans"/>
              </a:rPr>
              <a:t>ett</a:t>
            </a:r>
            <a:r>
              <a:rPr lang="en-US" sz="2631">
                <a:solidFill>
                  <a:srgbClr val="FFFFFF"/>
                </a:solidFill>
                <a:latin typeface="Open Sans"/>
                <a:ea typeface="Open Sans"/>
                <a:cs typeface="Open Sans"/>
                <a:sym typeface="Open Sans"/>
              </a:rPr>
              <a:t>er messaging</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Higher engagement</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B</a:t>
            </a:r>
            <a:r>
              <a:rPr lang="en-US" sz="2631">
                <a:solidFill>
                  <a:srgbClr val="FFFFFF"/>
                </a:solidFill>
                <a:latin typeface="Open Sans"/>
                <a:ea typeface="Open Sans"/>
                <a:cs typeface="Open Sans"/>
                <a:sym typeface="Open Sans"/>
              </a:rPr>
              <a:t>etter training data</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Better segmentation</a:t>
            </a: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This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30944" t="0" r="30944" b="0"/>
            <a:stretch>
              <a:fillRect/>
            </a:stretch>
          </p:blipFill>
          <p:spPr>
            <a:xfrm flipH="false" flipV="false">
              <a:off x="0" y="0"/>
              <a:ext cx="12192000" cy="13716000"/>
            </a:xfrm>
            <a:prstGeom prst="rect">
              <a:avLst/>
            </a:prstGeom>
          </p:spPr>
        </p:pic>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97053" y="0"/>
            <a:ext cx="18385053" cy="10446228"/>
          </a:xfrm>
          <a:custGeom>
            <a:avLst/>
            <a:gdLst/>
            <a:ahLst/>
            <a:cxnLst/>
            <a:rect r="r" b="b" t="t" l="l"/>
            <a:pathLst>
              <a:path h="10446228" w="18385053">
                <a:moveTo>
                  <a:pt x="0" y="0"/>
                </a:moveTo>
                <a:lnTo>
                  <a:pt x="18385053" y="0"/>
                </a:lnTo>
                <a:lnTo>
                  <a:pt x="18385053" y="10446228"/>
                </a:lnTo>
                <a:lnTo>
                  <a:pt x="0" y="10446228"/>
                </a:lnTo>
                <a:lnTo>
                  <a:pt x="0" y="0"/>
                </a:lnTo>
                <a:close/>
              </a:path>
            </a:pathLst>
          </a:custGeom>
          <a:blipFill>
            <a:blip r:embed="rId3"/>
            <a:stretch>
              <a:fillRect l="-65597" t="0" r="0" b="-2605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4346573"/>
            <a:ext cx="14368269" cy="1555753"/>
          </a:xfrm>
          <a:prstGeom prst="rect">
            <a:avLst/>
          </a:prstGeom>
        </p:spPr>
        <p:txBody>
          <a:bodyPr anchor="t" rtlCol="false" tIns="0" lIns="0" bIns="0" rIns="0">
            <a:spAutoFit/>
          </a:bodyPr>
          <a:lstStyle/>
          <a:p>
            <a:pPr algn="l">
              <a:lnSpc>
                <a:spcPts val="12499"/>
              </a:lnSpc>
            </a:pPr>
            <a:r>
              <a:rPr lang="en-US" sz="9999" b="true">
                <a:solidFill>
                  <a:srgbClr val="FFFFFF"/>
                </a:solidFill>
                <a:latin typeface="FS Albert Arabic Bold"/>
                <a:ea typeface="FS Albert Arabic Bold"/>
                <a:cs typeface="FS Albert Arabic Bold"/>
                <a:sym typeface="FS Albert Arabic Bold"/>
              </a:rPr>
              <a:t>Automate It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293012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Most SMEs collect customer data but don’t operationalise it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One-size marketing = wasted budget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Sales teams rely on instinct instead of signals</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AI enables segmentation that updates continuously</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Segmentation and Personalisation</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30944" t="0" r="30944" b="0"/>
            <a:stretch>
              <a:fillRect/>
            </a:stretch>
          </p:blipFill>
          <p:spPr>
            <a:xfrm flipH="false" flipV="false">
              <a:off x="0" y="0"/>
              <a:ext cx="12192000" cy="13716000"/>
            </a:xfrm>
            <a:prstGeom prst="rect">
              <a:avLst/>
            </a:prstGeom>
          </p:spPr>
        </p:pic>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4202213"/>
            <a:ext cx="7692689" cy="539195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Traditional segmentation: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Demographics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Lists</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Static groups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Advanced segmentation:</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Behavioural</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Contextual</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Predictive</a:t>
            </a:r>
          </a:p>
          <a:p>
            <a:pPr algn="l" marL="1136318" indent="-378773" lvl="2">
              <a:lnSpc>
                <a:spcPts val="3947"/>
              </a:lnSpc>
              <a:buFont typeface="Arial"/>
              <a:buChar char="⚬"/>
            </a:pPr>
            <a:r>
              <a:rPr lang="en-US" sz="2631">
                <a:solidFill>
                  <a:srgbClr val="FFFFFF"/>
                </a:solidFill>
                <a:latin typeface="Open Sans"/>
                <a:ea typeface="Open Sans"/>
                <a:cs typeface="Open Sans"/>
                <a:sym typeface="Open Sans"/>
              </a:rPr>
              <a:t>Dy</a:t>
            </a:r>
            <a:r>
              <a:rPr lang="en-US" sz="2631">
                <a:solidFill>
                  <a:srgbClr val="FFFFFF"/>
                </a:solidFill>
                <a:latin typeface="Open Sans"/>
                <a:ea typeface="Open Sans"/>
                <a:cs typeface="Open Sans"/>
                <a:sym typeface="Open Sans"/>
              </a:rPr>
              <a:t>namic</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Data → Features → Segments → Actions</a:t>
            </a: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“Advanced Segmentation” Means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30944" t="0" r="30944" b="0"/>
            <a:stretch>
              <a:fillRect/>
            </a:stretch>
          </p:blipFill>
          <p:spPr>
            <a:xfrm flipH="false" flipV="false">
              <a:off x="0" y="0"/>
              <a:ext cx="12192000" cy="13716000"/>
            </a:xfrm>
            <a:prstGeom prst="rect">
              <a:avLst/>
            </a:prstGeom>
          </p:spPr>
        </p:pic>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4202213"/>
            <a:ext cx="7692689" cy="539195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High-level pipeline:</a:t>
            </a:r>
          </a:p>
          <a:p>
            <a:pPr algn="l">
              <a:lnSpc>
                <a:spcPts val="3947"/>
              </a:lnSpc>
            </a:pPr>
          </a:p>
          <a:p>
            <a:pPr algn="l">
              <a:lnSpc>
                <a:spcPts val="3947"/>
              </a:lnSpc>
            </a:pPr>
            <a:r>
              <a:rPr lang="en-US" sz="2631">
                <a:solidFill>
                  <a:srgbClr val="FFFFFF"/>
                </a:solidFill>
                <a:latin typeface="Open Sans"/>
                <a:ea typeface="Open Sans"/>
                <a:cs typeface="Open Sans"/>
                <a:sym typeface="Open Sans"/>
              </a:rPr>
              <a:t>CRM + m</a:t>
            </a:r>
            <a:r>
              <a:rPr lang="en-US" sz="2631">
                <a:solidFill>
                  <a:srgbClr val="FFFFFF"/>
                </a:solidFill>
                <a:latin typeface="Open Sans"/>
                <a:ea typeface="Open Sans"/>
                <a:cs typeface="Open Sans"/>
                <a:sym typeface="Open Sans"/>
              </a:rPr>
              <a:t>arketing + sales data</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 Feature engineering</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 Classification model creates personas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 </a:t>
            </a:r>
            <a:r>
              <a:rPr lang="en-US" sz="2631">
                <a:solidFill>
                  <a:srgbClr val="FFFFFF"/>
                </a:solidFill>
                <a:latin typeface="Open Sans"/>
                <a:ea typeface="Open Sans"/>
                <a:cs typeface="Open Sans"/>
                <a:sym typeface="Open Sans"/>
              </a:rPr>
              <a:t>Persona passed into GenAI</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 P</a:t>
            </a:r>
            <a:r>
              <a:rPr lang="en-US" sz="2631">
                <a:solidFill>
                  <a:srgbClr val="FFFFFF"/>
                </a:solidFill>
                <a:latin typeface="Open Sans"/>
                <a:ea typeface="Open Sans"/>
                <a:cs typeface="Open Sans"/>
                <a:sym typeface="Open Sans"/>
              </a:rPr>
              <a:t>ersonalised outreach content generated</a:t>
            </a:r>
          </a:p>
          <a:p>
            <a:pPr algn="l">
              <a:lnSpc>
                <a:spcPts val="3947"/>
              </a:lnSpc>
            </a:pPr>
          </a:p>
          <a:p>
            <a:pPr algn="l">
              <a:lnSpc>
                <a:spcPts val="3947"/>
              </a:lnSpc>
            </a:pPr>
            <a:r>
              <a:rPr lang="en-US" sz="2631">
                <a:solidFill>
                  <a:srgbClr val="FFFFFF"/>
                </a:solidFill>
                <a:latin typeface="Open Sans"/>
                <a:ea typeface="Open Sans"/>
                <a:cs typeface="Open Sans"/>
                <a:sym typeface="Open Sans"/>
              </a:rPr>
              <a:t>“AI f</a:t>
            </a:r>
            <a:r>
              <a:rPr lang="en-US" sz="2631">
                <a:solidFill>
                  <a:srgbClr val="FFFFFF"/>
                </a:solidFill>
                <a:latin typeface="Open Sans"/>
                <a:ea typeface="Open Sans"/>
                <a:cs typeface="Open Sans"/>
                <a:sym typeface="Open Sans"/>
              </a:rPr>
              <a:t>irst decides who someone is, then decides what to say.”</a:t>
            </a:r>
          </a:p>
          <a:p>
            <a:pPr algn="l">
              <a:lnSpc>
                <a:spcPts val="3947"/>
              </a:lnSpc>
              <a:spcBef>
                <a:spcPct val="0"/>
              </a:spcBef>
            </a:pP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“Advanced Segmentation” Means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30944" t="0" r="30944" b="0"/>
            <a:stretch>
              <a:fillRect/>
            </a:stretch>
          </p:blipFill>
          <p:spPr>
            <a:xfrm flipH="false" flipV="false">
              <a:off x="0" y="0"/>
              <a:ext cx="12192000" cy="13716000"/>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227838"/>
            <a:ext cx="7692689" cy="588431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Instead</a:t>
            </a:r>
            <a:r>
              <a:rPr lang="en-US" sz="2631">
                <a:solidFill>
                  <a:srgbClr val="FFFFFF"/>
                </a:solidFill>
                <a:latin typeface="Open Sans"/>
                <a:ea typeface="Open Sans"/>
                <a:cs typeface="Open Sans"/>
                <a:sym typeface="Open Sans"/>
              </a:rPr>
              <a:t> of m</a:t>
            </a:r>
            <a:r>
              <a:rPr lang="en-US" sz="2631">
                <a:solidFill>
                  <a:srgbClr val="FFFFFF"/>
                </a:solidFill>
                <a:latin typeface="Open Sans"/>
                <a:ea typeface="Open Sans"/>
                <a:cs typeface="Open Sans"/>
                <a:sym typeface="Open Sans"/>
              </a:rPr>
              <a:t>anually tagging contacts: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The model learns patterns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Segm</a:t>
            </a:r>
            <a:r>
              <a:rPr lang="en-US" sz="2631">
                <a:solidFill>
                  <a:srgbClr val="FFFFFF"/>
                </a:solidFill>
                <a:latin typeface="Open Sans"/>
                <a:ea typeface="Open Sans"/>
                <a:cs typeface="Open Sans"/>
                <a:sym typeface="Open Sans"/>
              </a:rPr>
              <a:t>ents update automatically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Sal</a:t>
            </a:r>
            <a:r>
              <a:rPr lang="en-US" sz="2631">
                <a:solidFill>
                  <a:srgbClr val="FFFFFF"/>
                </a:solidFill>
                <a:latin typeface="Open Sans"/>
                <a:ea typeface="Open Sans"/>
                <a:cs typeface="Open Sans"/>
                <a:sym typeface="Open Sans"/>
              </a:rPr>
              <a:t>es prioritisation improves</a:t>
            </a:r>
          </a:p>
          <a:p>
            <a:pPr algn="l">
              <a:lnSpc>
                <a:spcPts val="3947"/>
              </a:lnSpc>
            </a:pPr>
          </a:p>
          <a:p>
            <a:pPr algn="l">
              <a:lnSpc>
                <a:spcPts val="3947"/>
              </a:lnSpc>
            </a:pPr>
            <a:r>
              <a:rPr lang="en-US" sz="2631">
                <a:solidFill>
                  <a:srgbClr val="FFFFFF"/>
                </a:solidFill>
                <a:latin typeface="Open Sans"/>
                <a:ea typeface="Open Sans"/>
                <a:cs typeface="Open Sans"/>
                <a:sym typeface="Open Sans"/>
              </a:rPr>
              <a:t>Example segment outputs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High intent new buyer</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Loyal repeat customer</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Price</a:t>
            </a:r>
            <a:r>
              <a:rPr lang="en-US" sz="2631">
                <a:solidFill>
                  <a:srgbClr val="FFFFFF"/>
                </a:solidFill>
                <a:latin typeface="Open Sans"/>
                <a:ea typeface="Open Sans"/>
                <a:cs typeface="Open Sans"/>
                <a:sym typeface="Open Sans"/>
              </a:rPr>
              <a:t> sens</a:t>
            </a:r>
            <a:r>
              <a:rPr lang="en-US" sz="2631">
                <a:solidFill>
                  <a:srgbClr val="FFFFFF"/>
                </a:solidFill>
                <a:latin typeface="Open Sans"/>
                <a:ea typeface="Open Sans"/>
                <a:cs typeface="Open Sans"/>
                <a:sym typeface="Open Sans"/>
              </a:rPr>
              <a:t>itive browser</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Dormant customer</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Enterprise opportunity</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AI Classification for Customer Personas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30944" t="0" r="30944" b="0"/>
            <a:stretch>
              <a:fillRect/>
            </a:stretch>
          </p:blipFill>
          <p:spPr>
            <a:xfrm flipH="false" flipV="false">
              <a:off x="0" y="0"/>
              <a:ext cx="12192000" cy="13716000"/>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97053" y="0"/>
            <a:ext cx="18385053" cy="10446228"/>
          </a:xfrm>
          <a:custGeom>
            <a:avLst/>
            <a:gdLst/>
            <a:ahLst/>
            <a:cxnLst/>
            <a:rect r="r" b="b" t="t" l="l"/>
            <a:pathLst>
              <a:path h="10446228" w="18385053">
                <a:moveTo>
                  <a:pt x="0" y="0"/>
                </a:moveTo>
                <a:lnTo>
                  <a:pt x="18385053" y="0"/>
                </a:lnTo>
                <a:lnTo>
                  <a:pt x="18385053" y="10446228"/>
                </a:lnTo>
                <a:lnTo>
                  <a:pt x="0" y="10446228"/>
                </a:lnTo>
                <a:lnTo>
                  <a:pt x="0" y="0"/>
                </a:lnTo>
                <a:close/>
              </a:path>
            </a:pathLst>
          </a:custGeom>
          <a:blipFill>
            <a:blip r:embed="rId3"/>
            <a:stretch>
              <a:fillRect l="-65597" t="0" r="0" b="-2605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3555998"/>
            <a:ext cx="14368269" cy="1555753"/>
          </a:xfrm>
          <a:prstGeom prst="rect">
            <a:avLst/>
          </a:prstGeom>
        </p:spPr>
        <p:txBody>
          <a:bodyPr anchor="t" rtlCol="false" tIns="0" lIns="0" bIns="0" rIns="0">
            <a:spAutoFit/>
          </a:bodyPr>
          <a:lstStyle/>
          <a:p>
            <a:pPr algn="l">
              <a:lnSpc>
                <a:spcPts val="12499"/>
              </a:lnSpc>
            </a:pPr>
            <a:r>
              <a:rPr lang="en-US" sz="9999" b="true">
                <a:solidFill>
                  <a:srgbClr val="FFFFFF"/>
                </a:solidFill>
                <a:latin typeface="FS Albert Arabic Bold"/>
                <a:ea typeface="FS Albert Arabic Bold"/>
                <a:cs typeface="FS Albert Arabic Bold"/>
                <a:sym typeface="FS Albert Arabic Bold"/>
              </a:rPr>
              <a:t>AI Persona Classification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4132702"/>
            <a:ext cx="7692689" cy="194539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Seg</a:t>
            </a:r>
            <a:r>
              <a:rPr lang="en-US" sz="2631">
                <a:solidFill>
                  <a:srgbClr val="FFFFFF"/>
                </a:solidFill>
                <a:latin typeface="Open Sans"/>
                <a:ea typeface="Open Sans"/>
                <a:cs typeface="Open Sans"/>
                <a:sym typeface="Open Sans"/>
              </a:rPr>
              <a:t>me</a:t>
            </a:r>
            <a:r>
              <a:rPr lang="en-US" sz="2631">
                <a:solidFill>
                  <a:srgbClr val="FFFFFF"/>
                </a:solidFill>
                <a:latin typeface="Open Sans"/>
                <a:ea typeface="Open Sans"/>
                <a:cs typeface="Open Sans"/>
                <a:sym typeface="Open Sans"/>
              </a:rPr>
              <a:t>ntation without activation = reporting.</a:t>
            </a:r>
          </a:p>
          <a:p>
            <a:pPr algn="l">
              <a:lnSpc>
                <a:spcPts val="3947"/>
              </a:lnSpc>
            </a:pPr>
          </a:p>
          <a:p>
            <a:pPr algn="l">
              <a:lnSpc>
                <a:spcPts val="3947"/>
              </a:lnSpc>
            </a:pPr>
            <a:r>
              <a:rPr lang="en-US" sz="2631">
                <a:solidFill>
                  <a:srgbClr val="FFFFFF"/>
                </a:solidFill>
                <a:latin typeface="Open Sans"/>
                <a:ea typeface="Open Sans"/>
                <a:cs typeface="Open Sans"/>
                <a:sym typeface="Open Sans"/>
              </a:rPr>
              <a:t>This is where mo</a:t>
            </a:r>
            <a:r>
              <a:rPr lang="en-US" sz="2631">
                <a:solidFill>
                  <a:srgbClr val="FFFFFF"/>
                </a:solidFill>
                <a:latin typeface="Open Sans"/>
                <a:ea typeface="Open Sans"/>
                <a:cs typeface="Open Sans"/>
                <a:sym typeface="Open Sans"/>
              </a:rPr>
              <a:t>s</a:t>
            </a:r>
            <a:r>
              <a:rPr lang="en-US" sz="2631">
                <a:solidFill>
                  <a:srgbClr val="FFFFFF"/>
                </a:solidFill>
                <a:latin typeface="Open Sans"/>
                <a:ea typeface="Open Sans"/>
                <a:cs typeface="Open Sans"/>
                <a:sym typeface="Open Sans"/>
              </a:rPr>
              <a:t>t SMEs stop.</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Segments Are Only Valuable If You Act</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30944" t="0" r="30944" b="0"/>
            <a:stretch>
              <a:fillRect/>
            </a:stretch>
          </p:blipFill>
          <p:spPr>
            <a:xfrm flipH="false" flipV="false">
              <a:off x="0" y="0"/>
              <a:ext cx="12192000" cy="13716000"/>
            </a:xfrm>
            <a:prstGeom prst="rect">
              <a:avLst/>
            </a:prstGeom>
          </p:spPr>
        </p:pic>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4132702"/>
            <a:ext cx="7692689" cy="54242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Persona + context</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Prompt templat</a:t>
            </a:r>
            <a:r>
              <a:rPr lang="en-US" sz="2631">
                <a:solidFill>
                  <a:srgbClr val="FFFFFF"/>
                </a:solidFill>
                <a:latin typeface="Open Sans"/>
                <a:ea typeface="Open Sans"/>
                <a:cs typeface="Open Sans"/>
                <a:sym typeface="Open Sans"/>
              </a:rPr>
              <a:t>e</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AI g</a:t>
            </a:r>
            <a:r>
              <a:rPr lang="en-US" sz="2631">
                <a:solidFill>
                  <a:srgbClr val="FFFFFF"/>
                </a:solidFill>
                <a:latin typeface="Open Sans"/>
                <a:ea typeface="Open Sans"/>
                <a:cs typeface="Open Sans"/>
                <a:sym typeface="Open Sans"/>
              </a:rPr>
              <a:t>e</a:t>
            </a:r>
            <a:r>
              <a:rPr lang="en-US" sz="2631">
                <a:solidFill>
                  <a:srgbClr val="FFFFFF"/>
                </a:solidFill>
                <a:latin typeface="Open Sans"/>
                <a:ea typeface="Open Sans"/>
                <a:cs typeface="Open Sans"/>
                <a:sym typeface="Open Sans"/>
              </a:rPr>
              <a:t>nerates tailored content</a:t>
            </a:r>
          </a:p>
          <a:p>
            <a:pPr algn="l">
              <a:lnSpc>
                <a:spcPts val="3947"/>
              </a:lnSpc>
            </a:pPr>
          </a:p>
          <a:p>
            <a:pPr algn="l">
              <a:lnSpc>
                <a:spcPts val="3947"/>
              </a:lnSpc>
            </a:pPr>
            <a:r>
              <a:rPr lang="en-US" sz="2631">
                <a:solidFill>
                  <a:srgbClr val="FFFFFF"/>
                </a:solidFill>
                <a:latin typeface="Open Sans"/>
                <a:ea typeface="Open Sans"/>
                <a:cs typeface="Open Sans"/>
                <a:sym typeface="Open Sans"/>
              </a:rPr>
              <a:t>Content examples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Newsletter variants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Email campaigns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Ad copy</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Landing page messaging</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Sales call scripts</a:t>
            </a:r>
          </a:p>
          <a:p>
            <a:pPr algn="l" marL="568159" indent="-284080" lvl="1">
              <a:lnSpc>
                <a:spcPts val="3947"/>
              </a:lnSpc>
              <a:spcBef>
                <a:spcPct val="0"/>
              </a:spcBef>
              <a:buFont typeface="Arial"/>
              <a:buChar char="•"/>
            </a:pPr>
            <a:r>
              <a:rPr lang="en-US" sz="2631">
                <a:solidFill>
                  <a:srgbClr val="FFFFFF"/>
                </a:solidFill>
                <a:latin typeface="Open Sans"/>
                <a:ea typeface="Open Sans"/>
                <a:cs typeface="Open Sans"/>
                <a:sym typeface="Open Sans"/>
              </a:rPr>
              <a:t>Retention me</a:t>
            </a:r>
            <a:r>
              <a:rPr lang="en-US" sz="2631">
                <a:solidFill>
                  <a:srgbClr val="FFFFFF"/>
                </a:solidFill>
                <a:latin typeface="Open Sans"/>
                <a:ea typeface="Open Sans"/>
                <a:cs typeface="Open Sans"/>
                <a:sym typeface="Open Sans"/>
              </a:rPr>
              <a:t>s</a:t>
            </a:r>
            <a:r>
              <a:rPr lang="en-US" sz="2631">
                <a:solidFill>
                  <a:srgbClr val="FFFFFF"/>
                </a:solidFill>
                <a:latin typeface="Open Sans"/>
                <a:ea typeface="Open Sans"/>
                <a:cs typeface="Open Sans"/>
                <a:sym typeface="Open Sans"/>
              </a:rPr>
              <a:t>sages</a:t>
            </a: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Generative AI for Persona-Driven Content</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30944" t="0" r="30944" b="0"/>
            <a:stretch>
              <a:fillRect/>
            </a:stretch>
          </p:blipFill>
          <p:spPr>
            <a:xfrm flipH="false" flipV="false">
              <a:off x="0" y="0"/>
              <a:ext cx="12192000" cy="13716000"/>
            </a:xfrm>
            <a:prstGeom prst="rect">
              <a:avLst/>
            </a:prstGeom>
          </p:spPr>
        </p:pic>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97053" y="0"/>
            <a:ext cx="18385053" cy="10446228"/>
          </a:xfrm>
          <a:custGeom>
            <a:avLst/>
            <a:gdLst/>
            <a:ahLst/>
            <a:cxnLst/>
            <a:rect r="r" b="b" t="t" l="l"/>
            <a:pathLst>
              <a:path h="10446228" w="18385053">
                <a:moveTo>
                  <a:pt x="0" y="0"/>
                </a:moveTo>
                <a:lnTo>
                  <a:pt x="18385053" y="0"/>
                </a:lnTo>
                <a:lnTo>
                  <a:pt x="18385053" y="10446228"/>
                </a:lnTo>
                <a:lnTo>
                  <a:pt x="0" y="10446228"/>
                </a:lnTo>
                <a:lnTo>
                  <a:pt x="0" y="0"/>
                </a:lnTo>
                <a:close/>
              </a:path>
            </a:pathLst>
          </a:custGeom>
          <a:blipFill>
            <a:blip r:embed="rId3"/>
            <a:stretch>
              <a:fillRect l="-65597" t="0" r="0" b="-2605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4346573"/>
            <a:ext cx="14368269" cy="1555753"/>
          </a:xfrm>
          <a:prstGeom prst="rect">
            <a:avLst/>
          </a:prstGeom>
        </p:spPr>
        <p:txBody>
          <a:bodyPr anchor="t" rtlCol="false" tIns="0" lIns="0" bIns="0" rIns="0">
            <a:spAutoFit/>
          </a:bodyPr>
          <a:lstStyle/>
          <a:p>
            <a:pPr algn="l">
              <a:lnSpc>
                <a:spcPts val="12499"/>
              </a:lnSpc>
            </a:pPr>
            <a:r>
              <a:rPr lang="en-US" sz="9999" b="true">
                <a:solidFill>
                  <a:srgbClr val="FFFFFF"/>
                </a:solidFill>
                <a:latin typeface="FS Albert Arabic Bold"/>
                <a:ea typeface="FS Albert Arabic Bold"/>
                <a:cs typeface="FS Albert Arabic Bold"/>
                <a:sym typeface="FS Albert Arabic Bold"/>
              </a:rPr>
              <a:t>AI Generated Content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DAHB2Dd3tRo</dc:identifier>
  <dcterms:modified xsi:type="dcterms:W3CDTF">2011-08-01T06:04:30Z</dcterms:modified>
  <cp:revision>1</cp:revision>
  <dc:title>Advanced CRM Segmentation </dc:title>
</cp:coreProperties>
</file>