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FS Albert Arabic Bold" charset="1" panose="020B0803040502020804"/>
      <p:regular r:id="rId29"/>
    </p:embeddedFont>
    <p:embeddedFont>
      <p:font typeface="Garet" charset="1" panose="00000000000000000000"/>
      <p:regular r:id="rId31"/>
    </p:embeddedFont>
    <p:embeddedFont>
      <p:font typeface="Aileron Bold" charset="1" panose="00000800000000000000"/>
      <p:regular r:id="rId32"/>
    </p:embeddedFont>
    <p:embeddedFont>
      <p:font typeface="Open Sans" charset="1" panose="020B0606030504020204"/>
      <p:regular r:id="rId34"/>
    </p:embeddedFont>
    <p:embeddedFont>
      <p:font typeface="Open Sans Bold" charset="1" panose="020B0806030504020204"/>
      <p:regular r:id="rId35"/>
    </p:embeddedFont>
    <p:embeddedFont>
      <p:font typeface="Canva Sans Bold" charset="1" panose="020B0803030501040103"/>
      <p:regular r:id="rId37"/>
    </p:embeddedFont>
    <p:embeddedFont>
      <p:font typeface="FS Albert Arabic" charset="1" panose="020B0503040502020804"/>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notesMasters/notesMaster1.xml" Type="http://schemas.openxmlformats.org/officeDocument/2006/relationships/notesMaster"/><Relationship Id="rId27" Target="theme/theme2.xml" Type="http://schemas.openxmlformats.org/officeDocument/2006/relationships/theme"/><Relationship Id="rId28" Target="notesSlides/notesSlide1.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notesSlides/notesSlide2.xml" Type="http://schemas.openxmlformats.org/officeDocument/2006/relationships/notesSlide"/><Relationship Id="rId31" Target="fonts/font31.fntdata" Type="http://schemas.openxmlformats.org/officeDocument/2006/relationships/font"/><Relationship Id="rId32" Target="fonts/font32.fntdata" Type="http://schemas.openxmlformats.org/officeDocument/2006/relationships/font"/><Relationship Id="rId33" Target="notesSlides/notesSlide3.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notesSlides/notesSlide4.xml" Type="http://schemas.openxmlformats.org/officeDocument/2006/relationships/notesSlide"/><Relationship Id="rId37" Target="fonts/font37.fntdata" Type="http://schemas.openxmlformats.org/officeDocument/2006/relationships/font"/><Relationship Id="rId38" Target="notesSlides/notesSlide5.xml" Type="http://schemas.openxmlformats.org/officeDocument/2006/relationships/notesSlide"/><Relationship Id="rId39" Target="notesSlides/notesSlide6.xml" Type="http://schemas.openxmlformats.org/officeDocument/2006/relationships/notesSlide"/><Relationship Id="rId4" Target="theme/theme1.xml" Type="http://schemas.openxmlformats.org/officeDocument/2006/relationships/theme"/><Relationship Id="rId40" Target="notesSlides/notesSlide7.xml" Type="http://schemas.openxmlformats.org/officeDocument/2006/relationships/notesSlide"/><Relationship Id="rId41" Target="fonts/font41.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are we currently with AI? And why am I asking you to forget about it?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notesSlides/notesSlide2.xml" Type="http://schemas.openxmlformats.org/officeDocument/2006/relationships/notesSlid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27" Target="../media/image26.svg" Type="http://schemas.openxmlformats.org/officeDocument/2006/relationships/image"/><Relationship Id="rId28" Target="../media/image27.png" Type="http://schemas.openxmlformats.org/officeDocument/2006/relationships/image"/><Relationship Id="rId29" Target="../media/image28.svg" Type="http://schemas.openxmlformats.org/officeDocument/2006/relationships/image"/><Relationship Id="rId3" Target="../media/image2.png" Type="http://schemas.openxmlformats.org/officeDocument/2006/relationships/image"/><Relationship Id="rId30" Target="../media/image29.png" Type="http://schemas.openxmlformats.org/officeDocument/2006/relationships/image"/><Relationship Id="rId31" Target="../media/image30.svg" Type="http://schemas.openxmlformats.org/officeDocument/2006/relationships/image"/><Relationship Id="rId32" Target="../media/image3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5.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3176270"/>
            <a:ext cx="14368269" cy="6082030"/>
          </a:xfrm>
          <a:prstGeom prst="rect">
            <a:avLst/>
          </a:prstGeom>
        </p:spPr>
        <p:txBody>
          <a:bodyPr anchor="t" rtlCol="false" tIns="0" lIns="0" bIns="0" rIns="0">
            <a:spAutoFit/>
          </a:bodyPr>
          <a:lstStyle/>
          <a:p>
            <a:pPr algn="l">
              <a:lnSpc>
                <a:spcPts val="13750"/>
              </a:lnSpc>
            </a:pPr>
            <a:r>
              <a:rPr lang="en-US" sz="11000" b="true">
                <a:solidFill>
                  <a:srgbClr val="FFFFFF"/>
                </a:solidFill>
                <a:latin typeface="FS Albert Arabic Bold"/>
                <a:ea typeface="FS Albert Arabic Bold"/>
                <a:cs typeface="FS Albert Arabic Bold"/>
                <a:sym typeface="FS Albert Arabic Bold"/>
              </a:rPr>
              <a:t>Data Analytics Webinar: Data Visualisation</a:t>
            </a:r>
          </a:p>
          <a:p>
            <a:pPr algn="ctr">
              <a:lnSpc>
                <a:spcPts val="713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8338798" y="2680472"/>
            <a:ext cx="8920502" cy="5474267"/>
          </a:xfrm>
          <a:custGeom>
            <a:avLst/>
            <a:gdLst/>
            <a:ahLst/>
            <a:cxnLst/>
            <a:rect r="r" b="b" t="t" l="l"/>
            <a:pathLst>
              <a:path h="5474267" w="8920502">
                <a:moveTo>
                  <a:pt x="0" y="0"/>
                </a:moveTo>
                <a:lnTo>
                  <a:pt x="8920502" y="0"/>
                </a:lnTo>
                <a:lnTo>
                  <a:pt x="8920502" y="5474267"/>
                </a:lnTo>
                <a:lnTo>
                  <a:pt x="0" y="5474267"/>
                </a:lnTo>
                <a:lnTo>
                  <a:pt x="0" y="0"/>
                </a:lnTo>
                <a:close/>
              </a:path>
            </a:pathLst>
          </a:custGeom>
          <a:blipFill>
            <a:blip r:embed="rId2"/>
            <a:stretch>
              <a:fillRect l="0" t="0" r="0" b="0"/>
            </a:stretch>
          </a:blipFill>
        </p:spPr>
      </p:sp>
      <p:sp>
        <p:nvSpPr>
          <p:cNvPr name="TextBox 3" id="3"/>
          <p:cNvSpPr txBox="true"/>
          <p:nvPr/>
        </p:nvSpPr>
        <p:spPr>
          <a:xfrm rot="0">
            <a:off x="1720109" y="3971925"/>
            <a:ext cx="5532090" cy="2257425"/>
          </a:xfrm>
          <a:prstGeom prst="rect">
            <a:avLst/>
          </a:prstGeom>
        </p:spPr>
        <p:txBody>
          <a:bodyPr anchor="t" rtlCol="false" tIns="0" lIns="0" bIns="0" rIns="0">
            <a:spAutoFit/>
          </a:bodyPr>
          <a:lstStyle/>
          <a:p>
            <a:pPr algn="l" marL="0" indent="0" lvl="0">
              <a:lnSpc>
                <a:spcPts val="4500"/>
              </a:lnSpc>
              <a:spcBef>
                <a:spcPct val="0"/>
              </a:spcBef>
            </a:pPr>
            <a:r>
              <a:rPr lang="en-US" sz="3000">
                <a:solidFill>
                  <a:srgbClr val="FFFFFF"/>
                </a:solidFill>
                <a:latin typeface="Open Sans"/>
                <a:ea typeface="Open Sans"/>
                <a:cs typeface="Open Sans"/>
                <a:sym typeface="Open Sans"/>
              </a:rPr>
              <a:t>A </a:t>
            </a:r>
            <a:r>
              <a:rPr lang="en-US" sz="3000">
                <a:solidFill>
                  <a:srgbClr val="FFFFFF"/>
                </a:solidFill>
                <a:latin typeface="Open Sans"/>
                <a:ea typeface="Open Sans"/>
                <a:cs typeface="Open Sans"/>
                <a:sym typeface="Open Sans"/>
              </a:rPr>
              <a:t>retailer wants to compare total monthly sales across product categories and regions to identify performance gaps.</a:t>
            </a:r>
          </a:p>
        </p:txBody>
      </p:sp>
      <p:sp>
        <p:nvSpPr>
          <p:cNvPr name="TextBox 4" id="4"/>
          <p:cNvSpPr txBox="true"/>
          <p:nvPr/>
        </p:nvSpPr>
        <p:spPr>
          <a:xfrm rot="0">
            <a:off x="954225" y="1019175"/>
            <a:ext cx="7063858" cy="1533525"/>
          </a:xfrm>
          <a:prstGeom prst="rect">
            <a:avLst/>
          </a:prstGeom>
        </p:spPr>
        <p:txBody>
          <a:bodyPr anchor="t" rtlCol="false" tIns="0" lIns="0" bIns="0" rIns="0">
            <a:spAutoFit/>
          </a:bodyPr>
          <a:lstStyle/>
          <a:p>
            <a:pPr algn="ctr" marL="0" indent="0" lvl="0">
              <a:lnSpc>
                <a:spcPts val="6000"/>
              </a:lnSpc>
              <a:spcBef>
                <a:spcPct val="0"/>
              </a:spcBef>
            </a:pPr>
            <a:r>
              <a:rPr lang="en-US" b="true" sz="5000">
                <a:solidFill>
                  <a:srgbClr val="FFFFFF"/>
                </a:solidFill>
                <a:latin typeface="Open Sans Bold"/>
                <a:ea typeface="Open Sans Bold"/>
                <a:cs typeface="Open Sans Bold"/>
                <a:sym typeface="Open Sans Bold"/>
              </a:rPr>
              <a:t>Comparison: How Do Our</a:t>
            </a:r>
            <a:r>
              <a:rPr lang="en-US" b="true" sz="5000">
                <a:solidFill>
                  <a:srgbClr val="FFFFFF"/>
                </a:solidFill>
                <a:latin typeface="Open Sans Bold"/>
                <a:ea typeface="Open Sans Bold"/>
                <a:cs typeface="Open Sans Bold"/>
                <a:sym typeface="Open Sans Bold"/>
              </a:rPr>
              <a:t> Sales Stack Up?</a:t>
            </a:r>
          </a:p>
        </p:txBody>
      </p:sp>
      <p:sp>
        <p:nvSpPr>
          <p:cNvPr name="TextBox 5" id="5"/>
          <p:cNvSpPr txBox="true"/>
          <p:nvPr/>
        </p:nvSpPr>
        <p:spPr>
          <a:xfrm rot="0">
            <a:off x="1720109" y="8210550"/>
            <a:ext cx="5532090" cy="1047750"/>
          </a:xfrm>
          <a:prstGeom prst="rect">
            <a:avLst/>
          </a:prstGeom>
        </p:spPr>
        <p:txBody>
          <a:bodyPr anchor="t" rtlCol="false" tIns="0" lIns="0" bIns="0" rIns="0">
            <a:spAutoFit/>
          </a:bodyPr>
          <a:lstStyle/>
          <a:p>
            <a:pPr algn="l">
              <a:lnSpc>
                <a:spcPts val="4200"/>
              </a:lnSpc>
            </a:pPr>
            <a:r>
              <a:rPr lang="en-US" sz="3000" b="true">
                <a:solidFill>
                  <a:srgbClr val="FFFFFF"/>
                </a:solidFill>
                <a:latin typeface="Canva Sans Bold"/>
                <a:ea typeface="Canva Sans Bold"/>
                <a:cs typeface="Canva Sans Bold"/>
                <a:sym typeface="Canva Sans Bold"/>
              </a:rPr>
              <a:t>Ch</a:t>
            </a:r>
            <a:r>
              <a:rPr lang="en-US" b="true" sz="3000">
                <a:solidFill>
                  <a:srgbClr val="FFFFFF"/>
                </a:solidFill>
                <a:latin typeface="Canva Sans Bold"/>
                <a:ea typeface="Canva Sans Bold"/>
                <a:cs typeface="Canva Sans Bold"/>
                <a:sym typeface="Canva Sans Bold"/>
              </a:rPr>
              <a:t>art Types: Bar, Column, Bullet, Clustered Column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8209077" y="2871505"/>
            <a:ext cx="9050223" cy="5396195"/>
          </a:xfrm>
          <a:custGeom>
            <a:avLst/>
            <a:gdLst/>
            <a:ahLst/>
            <a:cxnLst/>
            <a:rect r="r" b="b" t="t" l="l"/>
            <a:pathLst>
              <a:path h="5396195" w="9050223">
                <a:moveTo>
                  <a:pt x="0" y="0"/>
                </a:moveTo>
                <a:lnTo>
                  <a:pt x="9050223" y="0"/>
                </a:lnTo>
                <a:lnTo>
                  <a:pt x="9050223" y="5396195"/>
                </a:lnTo>
                <a:lnTo>
                  <a:pt x="0" y="5396195"/>
                </a:lnTo>
                <a:lnTo>
                  <a:pt x="0" y="0"/>
                </a:lnTo>
                <a:close/>
              </a:path>
            </a:pathLst>
          </a:custGeom>
          <a:blipFill>
            <a:blip r:embed="rId2"/>
            <a:stretch>
              <a:fillRect l="0" t="0" r="0" b="0"/>
            </a:stretch>
          </a:blipFill>
        </p:spPr>
      </p:sp>
      <p:sp>
        <p:nvSpPr>
          <p:cNvPr name="TextBox 3" id="3"/>
          <p:cNvSpPr txBox="true"/>
          <p:nvPr/>
        </p:nvSpPr>
        <p:spPr>
          <a:xfrm rot="0">
            <a:off x="1720109" y="3971925"/>
            <a:ext cx="5532090" cy="2257425"/>
          </a:xfrm>
          <a:prstGeom prst="rect">
            <a:avLst/>
          </a:prstGeom>
        </p:spPr>
        <p:txBody>
          <a:bodyPr anchor="t" rtlCol="false" tIns="0" lIns="0" bIns="0" rIns="0">
            <a:spAutoFit/>
          </a:bodyPr>
          <a:lstStyle/>
          <a:p>
            <a:pPr algn="l" marL="0" indent="0" lvl="0">
              <a:lnSpc>
                <a:spcPts val="4500"/>
              </a:lnSpc>
              <a:spcBef>
                <a:spcPct val="0"/>
              </a:spcBef>
            </a:pPr>
            <a:r>
              <a:rPr lang="en-US" sz="3000">
                <a:solidFill>
                  <a:srgbClr val="FFFFFF"/>
                </a:solidFill>
                <a:latin typeface="Open Sans"/>
                <a:ea typeface="Open Sans"/>
                <a:cs typeface="Open Sans"/>
                <a:sym typeface="Open Sans"/>
              </a:rPr>
              <a:t>A manufactu</a:t>
            </a:r>
            <a:r>
              <a:rPr lang="en-US" sz="3000">
                <a:solidFill>
                  <a:srgbClr val="FFFFFF"/>
                </a:solidFill>
                <a:latin typeface="Open Sans"/>
                <a:ea typeface="Open Sans"/>
                <a:cs typeface="Open Sans"/>
                <a:sym typeface="Open Sans"/>
              </a:rPr>
              <a:t>ring business tracks monthly revenue and cost to understand seasonality and profitability.</a:t>
            </a:r>
          </a:p>
        </p:txBody>
      </p:sp>
      <p:sp>
        <p:nvSpPr>
          <p:cNvPr name="TextBox 4" id="4"/>
          <p:cNvSpPr txBox="true"/>
          <p:nvPr/>
        </p:nvSpPr>
        <p:spPr>
          <a:xfrm rot="0">
            <a:off x="954225" y="1019175"/>
            <a:ext cx="7063858" cy="2295525"/>
          </a:xfrm>
          <a:prstGeom prst="rect">
            <a:avLst/>
          </a:prstGeom>
        </p:spPr>
        <p:txBody>
          <a:bodyPr anchor="t" rtlCol="false" tIns="0" lIns="0" bIns="0" rIns="0">
            <a:spAutoFit/>
          </a:bodyPr>
          <a:lstStyle/>
          <a:p>
            <a:pPr algn="ctr" marL="0" indent="0" lvl="0">
              <a:lnSpc>
                <a:spcPts val="6000"/>
              </a:lnSpc>
              <a:spcBef>
                <a:spcPct val="0"/>
              </a:spcBef>
            </a:pPr>
            <a:r>
              <a:rPr lang="en-US" b="true" sz="5000">
                <a:solidFill>
                  <a:srgbClr val="FFFFFF"/>
                </a:solidFill>
                <a:latin typeface="Open Sans Bold"/>
                <a:ea typeface="Open Sans Bold"/>
                <a:cs typeface="Open Sans Bold"/>
                <a:sym typeface="Open Sans Bold"/>
              </a:rPr>
              <a:t>Trend Over Time: How Are</a:t>
            </a:r>
            <a:r>
              <a:rPr lang="en-US" b="true" sz="5000">
                <a:solidFill>
                  <a:srgbClr val="FFFFFF"/>
                </a:solidFill>
                <a:latin typeface="Open Sans Bold"/>
                <a:ea typeface="Open Sans Bold"/>
                <a:cs typeface="Open Sans Bold"/>
                <a:sym typeface="Open Sans Bold"/>
              </a:rPr>
              <a:t> We Performing Month-to-Month?</a:t>
            </a:r>
          </a:p>
        </p:txBody>
      </p:sp>
      <p:sp>
        <p:nvSpPr>
          <p:cNvPr name="TextBox 5" id="5"/>
          <p:cNvSpPr txBox="true"/>
          <p:nvPr/>
        </p:nvSpPr>
        <p:spPr>
          <a:xfrm rot="0">
            <a:off x="1720109" y="8210550"/>
            <a:ext cx="5532090" cy="1047750"/>
          </a:xfrm>
          <a:prstGeom prst="rect">
            <a:avLst/>
          </a:prstGeom>
        </p:spPr>
        <p:txBody>
          <a:bodyPr anchor="t" rtlCol="false" tIns="0" lIns="0" bIns="0" rIns="0">
            <a:spAutoFit/>
          </a:bodyPr>
          <a:lstStyle/>
          <a:p>
            <a:pPr algn="l">
              <a:lnSpc>
                <a:spcPts val="4200"/>
              </a:lnSpc>
            </a:pPr>
            <a:r>
              <a:rPr lang="en-US" sz="3000" b="true">
                <a:solidFill>
                  <a:srgbClr val="FFFFFF"/>
                </a:solidFill>
                <a:latin typeface="Canva Sans Bold"/>
                <a:ea typeface="Canva Sans Bold"/>
                <a:cs typeface="Canva Sans Bold"/>
                <a:sym typeface="Canva Sans Bold"/>
              </a:rPr>
              <a:t>Ch</a:t>
            </a:r>
            <a:r>
              <a:rPr lang="en-US" b="true" sz="3000">
                <a:solidFill>
                  <a:srgbClr val="FFFFFF"/>
                </a:solidFill>
                <a:latin typeface="Canva Sans Bold"/>
                <a:ea typeface="Canva Sans Bold"/>
                <a:cs typeface="Canva Sans Bold"/>
                <a:sym typeface="Canva Sans Bold"/>
              </a:rPr>
              <a:t>art Types: Line, Area, Combo (Line + Column)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8018083" y="2757909"/>
            <a:ext cx="9614585" cy="5509791"/>
          </a:xfrm>
          <a:custGeom>
            <a:avLst/>
            <a:gdLst/>
            <a:ahLst/>
            <a:cxnLst/>
            <a:rect r="r" b="b" t="t" l="l"/>
            <a:pathLst>
              <a:path h="5509791" w="9614585">
                <a:moveTo>
                  <a:pt x="0" y="0"/>
                </a:moveTo>
                <a:lnTo>
                  <a:pt x="9614585" y="0"/>
                </a:lnTo>
                <a:lnTo>
                  <a:pt x="9614585" y="5509791"/>
                </a:lnTo>
                <a:lnTo>
                  <a:pt x="0" y="5509791"/>
                </a:lnTo>
                <a:lnTo>
                  <a:pt x="0" y="0"/>
                </a:lnTo>
                <a:close/>
              </a:path>
            </a:pathLst>
          </a:custGeom>
          <a:blipFill>
            <a:blip r:embed="rId2"/>
            <a:stretch>
              <a:fillRect l="0" t="0" r="0" b="0"/>
            </a:stretch>
          </a:blipFill>
        </p:spPr>
      </p:sp>
      <p:sp>
        <p:nvSpPr>
          <p:cNvPr name="TextBox 3" id="3"/>
          <p:cNvSpPr txBox="true"/>
          <p:nvPr/>
        </p:nvSpPr>
        <p:spPr>
          <a:xfrm rot="0">
            <a:off x="1720109" y="3971925"/>
            <a:ext cx="5532090" cy="2257425"/>
          </a:xfrm>
          <a:prstGeom prst="rect">
            <a:avLst/>
          </a:prstGeom>
        </p:spPr>
        <p:txBody>
          <a:bodyPr anchor="t" rtlCol="false" tIns="0" lIns="0" bIns="0" rIns="0">
            <a:spAutoFit/>
          </a:bodyPr>
          <a:lstStyle/>
          <a:p>
            <a:pPr algn="l" marL="0" indent="0" lvl="0">
              <a:lnSpc>
                <a:spcPts val="4500"/>
              </a:lnSpc>
              <a:spcBef>
                <a:spcPct val="0"/>
              </a:spcBef>
            </a:pPr>
            <a:r>
              <a:rPr lang="en-US" sz="3000">
                <a:solidFill>
                  <a:srgbClr val="FFFFFF"/>
                </a:solidFill>
                <a:latin typeface="Open Sans"/>
                <a:ea typeface="Open Sans"/>
                <a:cs typeface="Open Sans"/>
                <a:sym typeface="Open Sans"/>
              </a:rPr>
              <a:t>An e-comme</a:t>
            </a:r>
            <a:r>
              <a:rPr lang="en-US" sz="3000">
                <a:solidFill>
                  <a:srgbClr val="FFFFFF"/>
                </a:solidFill>
                <a:latin typeface="Open Sans"/>
                <a:ea typeface="Open Sans"/>
                <a:cs typeface="Open Sans"/>
                <a:sym typeface="Open Sans"/>
              </a:rPr>
              <a:t>rce company wants to understand how different product categories contribute to total revenue.</a:t>
            </a:r>
          </a:p>
        </p:txBody>
      </p:sp>
      <p:sp>
        <p:nvSpPr>
          <p:cNvPr name="TextBox 4" id="4"/>
          <p:cNvSpPr txBox="true"/>
          <p:nvPr/>
        </p:nvSpPr>
        <p:spPr>
          <a:xfrm rot="0">
            <a:off x="954225" y="1019175"/>
            <a:ext cx="7063858" cy="2295525"/>
          </a:xfrm>
          <a:prstGeom prst="rect">
            <a:avLst/>
          </a:prstGeom>
        </p:spPr>
        <p:txBody>
          <a:bodyPr anchor="t" rtlCol="false" tIns="0" lIns="0" bIns="0" rIns="0">
            <a:spAutoFit/>
          </a:bodyPr>
          <a:lstStyle/>
          <a:p>
            <a:pPr algn="ctr" marL="0" indent="0" lvl="0">
              <a:lnSpc>
                <a:spcPts val="6000"/>
              </a:lnSpc>
              <a:spcBef>
                <a:spcPct val="0"/>
              </a:spcBef>
            </a:pPr>
            <a:r>
              <a:rPr lang="en-US" b="true" sz="5000">
                <a:solidFill>
                  <a:srgbClr val="FFFFFF"/>
                </a:solidFill>
                <a:latin typeface="Open Sans Bold"/>
                <a:ea typeface="Open Sans Bold"/>
                <a:cs typeface="Open Sans Bold"/>
                <a:sym typeface="Open Sans Bold"/>
              </a:rPr>
              <a:t>Part-to-Whole: What Portion</a:t>
            </a:r>
            <a:r>
              <a:rPr lang="en-US" b="true" sz="5000">
                <a:solidFill>
                  <a:srgbClr val="FFFFFF"/>
                </a:solidFill>
                <a:latin typeface="Open Sans Bold"/>
                <a:ea typeface="Open Sans Bold"/>
                <a:cs typeface="Open Sans Bold"/>
                <a:sym typeface="Open Sans Bold"/>
              </a:rPr>
              <a:t> Does Each Segment Represent?</a:t>
            </a:r>
          </a:p>
        </p:txBody>
      </p:sp>
      <p:sp>
        <p:nvSpPr>
          <p:cNvPr name="TextBox 5" id="5"/>
          <p:cNvSpPr txBox="true"/>
          <p:nvPr/>
        </p:nvSpPr>
        <p:spPr>
          <a:xfrm rot="0">
            <a:off x="1720109" y="8210550"/>
            <a:ext cx="5532090" cy="1047750"/>
          </a:xfrm>
          <a:prstGeom prst="rect">
            <a:avLst/>
          </a:prstGeom>
        </p:spPr>
        <p:txBody>
          <a:bodyPr anchor="t" rtlCol="false" tIns="0" lIns="0" bIns="0" rIns="0">
            <a:spAutoFit/>
          </a:bodyPr>
          <a:lstStyle/>
          <a:p>
            <a:pPr algn="l">
              <a:lnSpc>
                <a:spcPts val="4200"/>
              </a:lnSpc>
            </a:pPr>
            <a:r>
              <a:rPr lang="en-US" sz="3000" b="true">
                <a:solidFill>
                  <a:srgbClr val="FFFFFF"/>
                </a:solidFill>
                <a:latin typeface="Canva Sans Bold"/>
                <a:ea typeface="Canva Sans Bold"/>
                <a:cs typeface="Canva Sans Bold"/>
                <a:sym typeface="Canva Sans Bold"/>
              </a:rPr>
              <a:t>Ch</a:t>
            </a:r>
            <a:r>
              <a:rPr lang="en-US" b="true" sz="3000">
                <a:solidFill>
                  <a:srgbClr val="FFFFFF"/>
                </a:solidFill>
                <a:latin typeface="Canva Sans Bold"/>
                <a:ea typeface="Canva Sans Bold"/>
                <a:cs typeface="Canva Sans Bold"/>
                <a:sym typeface="Canva Sans Bold"/>
              </a:rPr>
              <a:t>art Types: Pie, Donut, TreeMap</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8336358" y="2481917"/>
            <a:ext cx="8922942" cy="5940026"/>
            <a:chOff x="0" y="0"/>
            <a:chExt cx="2350075" cy="1564451"/>
          </a:xfrm>
        </p:grpSpPr>
        <p:sp>
          <p:nvSpPr>
            <p:cNvPr name="Freeform 3" id="3"/>
            <p:cNvSpPr/>
            <p:nvPr/>
          </p:nvSpPr>
          <p:spPr>
            <a:xfrm flipH="false" flipV="false" rot="0">
              <a:off x="0" y="0"/>
              <a:ext cx="2350075" cy="1564451"/>
            </a:xfrm>
            <a:custGeom>
              <a:avLst/>
              <a:gdLst/>
              <a:ahLst/>
              <a:cxnLst/>
              <a:rect r="r" b="b" t="t" l="l"/>
              <a:pathLst>
                <a:path h="1564451" w="2350075">
                  <a:moveTo>
                    <a:pt x="0" y="0"/>
                  </a:moveTo>
                  <a:lnTo>
                    <a:pt x="2350075" y="0"/>
                  </a:lnTo>
                  <a:lnTo>
                    <a:pt x="2350075" y="1564451"/>
                  </a:lnTo>
                  <a:lnTo>
                    <a:pt x="0" y="1564451"/>
                  </a:lnTo>
                  <a:close/>
                </a:path>
              </a:pathLst>
            </a:custGeom>
            <a:solidFill>
              <a:srgbClr val="FFFFFF"/>
            </a:solidFill>
          </p:spPr>
        </p:sp>
        <p:sp>
          <p:nvSpPr>
            <p:cNvPr name="TextBox 4" id="4"/>
            <p:cNvSpPr txBox="true"/>
            <p:nvPr/>
          </p:nvSpPr>
          <p:spPr>
            <a:xfrm>
              <a:off x="0" y="-38100"/>
              <a:ext cx="2350075" cy="1602551"/>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8973574" y="2552700"/>
            <a:ext cx="7145128" cy="5798460"/>
          </a:xfrm>
          <a:custGeom>
            <a:avLst/>
            <a:gdLst/>
            <a:ahLst/>
            <a:cxnLst/>
            <a:rect r="r" b="b" t="t" l="l"/>
            <a:pathLst>
              <a:path h="5798460" w="7145128">
                <a:moveTo>
                  <a:pt x="0" y="0"/>
                </a:moveTo>
                <a:lnTo>
                  <a:pt x="7145127" y="0"/>
                </a:lnTo>
                <a:lnTo>
                  <a:pt x="7145127" y="5798460"/>
                </a:lnTo>
                <a:lnTo>
                  <a:pt x="0" y="5798460"/>
                </a:lnTo>
                <a:lnTo>
                  <a:pt x="0" y="0"/>
                </a:lnTo>
                <a:close/>
              </a:path>
            </a:pathLst>
          </a:custGeom>
          <a:blipFill>
            <a:blip r:embed="rId2"/>
            <a:stretch>
              <a:fillRect l="0" t="0" r="0" b="0"/>
            </a:stretch>
          </a:blipFill>
        </p:spPr>
      </p:sp>
      <p:sp>
        <p:nvSpPr>
          <p:cNvPr name="TextBox 6" id="6"/>
          <p:cNvSpPr txBox="true"/>
          <p:nvPr/>
        </p:nvSpPr>
        <p:spPr>
          <a:xfrm rot="0">
            <a:off x="1720109" y="3971925"/>
            <a:ext cx="5532090" cy="2257425"/>
          </a:xfrm>
          <a:prstGeom prst="rect">
            <a:avLst/>
          </a:prstGeom>
        </p:spPr>
        <p:txBody>
          <a:bodyPr anchor="t" rtlCol="false" tIns="0" lIns="0" bIns="0" rIns="0">
            <a:spAutoFit/>
          </a:bodyPr>
          <a:lstStyle/>
          <a:p>
            <a:pPr algn="l" marL="0" indent="0" lvl="0">
              <a:lnSpc>
                <a:spcPts val="4500"/>
              </a:lnSpc>
              <a:spcBef>
                <a:spcPct val="0"/>
              </a:spcBef>
            </a:pPr>
            <a:r>
              <a:rPr lang="en-US" sz="3000">
                <a:solidFill>
                  <a:srgbClr val="FFFFFF"/>
                </a:solidFill>
                <a:latin typeface="Open Sans"/>
                <a:ea typeface="Open Sans"/>
                <a:cs typeface="Open Sans"/>
                <a:sym typeface="Open Sans"/>
              </a:rPr>
              <a:t>A logisti</a:t>
            </a:r>
            <a:r>
              <a:rPr lang="en-US" sz="3000">
                <a:solidFill>
                  <a:srgbClr val="FFFFFF"/>
                </a:solidFill>
                <a:latin typeface="Open Sans"/>
                <a:ea typeface="Open Sans"/>
                <a:cs typeface="Open Sans"/>
                <a:sym typeface="Open Sans"/>
              </a:rPr>
              <a:t>cs company wants to understand delivery times across all orders to assess reliability.</a:t>
            </a:r>
          </a:p>
        </p:txBody>
      </p:sp>
      <p:sp>
        <p:nvSpPr>
          <p:cNvPr name="TextBox 7" id="7"/>
          <p:cNvSpPr txBox="true"/>
          <p:nvPr/>
        </p:nvSpPr>
        <p:spPr>
          <a:xfrm rot="0">
            <a:off x="954225" y="1019175"/>
            <a:ext cx="7063858" cy="1533525"/>
          </a:xfrm>
          <a:prstGeom prst="rect">
            <a:avLst/>
          </a:prstGeom>
        </p:spPr>
        <p:txBody>
          <a:bodyPr anchor="t" rtlCol="false" tIns="0" lIns="0" bIns="0" rIns="0">
            <a:spAutoFit/>
          </a:bodyPr>
          <a:lstStyle/>
          <a:p>
            <a:pPr algn="ctr" marL="0" indent="0" lvl="0">
              <a:lnSpc>
                <a:spcPts val="6000"/>
              </a:lnSpc>
              <a:spcBef>
                <a:spcPct val="0"/>
              </a:spcBef>
            </a:pPr>
            <a:r>
              <a:rPr lang="en-US" b="true" sz="5000">
                <a:solidFill>
                  <a:srgbClr val="FFFFFF"/>
                </a:solidFill>
                <a:latin typeface="Open Sans Bold"/>
                <a:ea typeface="Open Sans Bold"/>
                <a:cs typeface="Open Sans Bold"/>
                <a:sym typeface="Open Sans Bold"/>
              </a:rPr>
              <a:t>Distribution:</a:t>
            </a:r>
            <a:r>
              <a:rPr lang="en-US" b="true" sz="5000">
                <a:solidFill>
                  <a:srgbClr val="FFFFFF"/>
                </a:solidFill>
                <a:latin typeface="Open Sans Bold"/>
                <a:ea typeface="Open Sans Bold"/>
                <a:cs typeface="Open Sans Bold"/>
                <a:sym typeface="Open Sans Bold"/>
              </a:rPr>
              <a:t> How Is Our Data Spread?</a:t>
            </a:r>
          </a:p>
        </p:txBody>
      </p:sp>
      <p:sp>
        <p:nvSpPr>
          <p:cNvPr name="TextBox 8" id="8"/>
          <p:cNvSpPr txBox="true"/>
          <p:nvPr/>
        </p:nvSpPr>
        <p:spPr>
          <a:xfrm rot="0">
            <a:off x="1720109" y="8210550"/>
            <a:ext cx="5532090" cy="1047750"/>
          </a:xfrm>
          <a:prstGeom prst="rect">
            <a:avLst/>
          </a:prstGeom>
        </p:spPr>
        <p:txBody>
          <a:bodyPr anchor="t" rtlCol="false" tIns="0" lIns="0" bIns="0" rIns="0">
            <a:spAutoFit/>
          </a:bodyPr>
          <a:lstStyle/>
          <a:p>
            <a:pPr algn="l">
              <a:lnSpc>
                <a:spcPts val="4200"/>
              </a:lnSpc>
            </a:pPr>
            <a:r>
              <a:rPr lang="en-US" sz="3000" b="true">
                <a:solidFill>
                  <a:srgbClr val="FFFFFF"/>
                </a:solidFill>
                <a:latin typeface="Canva Sans Bold"/>
                <a:ea typeface="Canva Sans Bold"/>
                <a:cs typeface="Canva Sans Bold"/>
                <a:sym typeface="Canva Sans Bold"/>
              </a:rPr>
              <a:t>Ch</a:t>
            </a:r>
            <a:r>
              <a:rPr lang="en-US" b="true" sz="3000">
                <a:solidFill>
                  <a:srgbClr val="FFFFFF"/>
                </a:solidFill>
                <a:latin typeface="Canva Sans Bold"/>
                <a:ea typeface="Canva Sans Bold"/>
                <a:cs typeface="Canva Sans Bold"/>
                <a:sym typeface="Canva Sans Bold"/>
              </a:rPr>
              <a:t>art Types: Histogram, Box Plot, Column Distribution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8018083" y="2552700"/>
            <a:ext cx="9335758" cy="5729821"/>
          </a:xfrm>
          <a:custGeom>
            <a:avLst/>
            <a:gdLst/>
            <a:ahLst/>
            <a:cxnLst/>
            <a:rect r="r" b="b" t="t" l="l"/>
            <a:pathLst>
              <a:path h="5729821" w="9335758">
                <a:moveTo>
                  <a:pt x="0" y="0"/>
                </a:moveTo>
                <a:lnTo>
                  <a:pt x="9335758" y="0"/>
                </a:lnTo>
                <a:lnTo>
                  <a:pt x="9335758" y="5729821"/>
                </a:lnTo>
                <a:lnTo>
                  <a:pt x="0" y="5729821"/>
                </a:lnTo>
                <a:lnTo>
                  <a:pt x="0" y="0"/>
                </a:lnTo>
                <a:close/>
              </a:path>
            </a:pathLst>
          </a:custGeom>
          <a:blipFill>
            <a:blip r:embed="rId2"/>
            <a:stretch>
              <a:fillRect l="0" t="0" r="0" b="0"/>
            </a:stretch>
          </a:blipFill>
        </p:spPr>
      </p:sp>
      <p:sp>
        <p:nvSpPr>
          <p:cNvPr name="TextBox 3" id="3"/>
          <p:cNvSpPr txBox="true"/>
          <p:nvPr/>
        </p:nvSpPr>
        <p:spPr>
          <a:xfrm rot="0">
            <a:off x="1720109" y="3971925"/>
            <a:ext cx="5532090" cy="2257425"/>
          </a:xfrm>
          <a:prstGeom prst="rect">
            <a:avLst/>
          </a:prstGeom>
        </p:spPr>
        <p:txBody>
          <a:bodyPr anchor="t" rtlCol="false" tIns="0" lIns="0" bIns="0" rIns="0">
            <a:spAutoFit/>
          </a:bodyPr>
          <a:lstStyle/>
          <a:p>
            <a:pPr algn="l" marL="0" indent="0" lvl="0">
              <a:lnSpc>
                <a:spcPts val="4500"/>
              </a:lnSpc>
              <a:spcBef>
                <a:spcPct val="0"/>
              </a:spcBef>
            </a:pPr>
            <a:r>
              <a:rPr lang="en-US" sz="3000">
                <a:solidFill>
                  <a:srgbClr val="FFFFFF"/>
                </a:solidFill>
                <a:latin typeface="Open Sans"/>
                <a:ea typeface="Open Sans"/>
                <a:cs typeface="Open Sans"/>
                <a:sym typeface="Open Sans"/>
              </a:rPr>
              <a:t>A marketing</a:t>
            </a:r>
            <a:r>
              <a:rPr lang="en-US" sz="3000">
                <a:solidFill>
                  <a:srgbClr val="FFFFFF"/>
                </a:solidFill>
                <a:latin typeface="Open Sans"/>
                <a:ea typeface="Open Sans"/>
                <a:cs typeface="Open Sans"/>
                <a:sym typeface="Open Sans"/>
              </a:rPr>
              <a:t> manager wants to see whether higher ad spend leads to more sales conversions across campaigns.</a:t>
            </a:r>
          </a:p>
        </p:txBody>
      </p:sp>
      <p:sp>
        <p:nvSpPr>
          <p:cNvPr name="TextBox 4" id="4"/>
          <p:cNvSpPr txBox="true"/>
          <p:nvPr/>
        </p:nvSpPr>
        <p:spPr>
          <a:xfrm rot="0">
            <a:off x="954225" y="1019175"/>
            <a:ext cx="7063858" cy="1533525"/>
          </a:xfrm>
          <a:prstGeom prst="rect">
            <a:avLst/>
          </a:prstGeom>
        </p:spPr>
        <p:txBody>
          <a:bodyPr anchor="t" rtlCol="false" tIns="0" lIns="0" bIns="0" rIns="0">
            <a:spAutoFit/>
          </a:bodyPr>
          <a:lstStyle/>
          <a:p>
            <a:pPr algn="ctr" marL="0" indent="0" lvl="0">
              <a:lnSpc>
                <a:spcPts val="6000"/>
              </a:lnSpc>
              <a:spcBef>
                <a:spcPct val="0"/>
              </a:spcBef>
            </a:pPr>
            <a:r>
              <a:rPr lang="en-US" b="true" sz="5000">
                <a:solidFill>
                  <a:srgbClr val="FFFFFF"/>
                </a:solidFill>
                <a:latin typeface="Open Sans Bold"/>
                <a:ea typeface="Open Sans Bold"/>
                <a:cs typeface="Open Sans Bold"/>
                <a:sym typeface="Open Sans Bold"/>
              </a:rPr>
              <a:t>Relationship:</a:t>
            </a:r>
            <a:r>
              <a:rPr lang="en-US" b="true" sz="5000">
                <a:solidFill>
                  <a:srgbClr val="FFFFFF"/>
                </a:solidFill>
                <a:latin typeface="Open Sans Bold"/>
                <a:ea typeface="Open Sans Bold"/>
                <a:cs typeface="Open Sans Bold"/>
                <a:sym typeface="Open Sans Bold"/>
              </a:rPr>
              <a:t> Are Two Factors Linked?</a:t>
            </a:r>
          </a:p>
        </p:txBody>
      </p:sp>
      <p:sp>
        <p:nvSpPr>
          <p:cNvPr name="TextBox 5" id="5"/>
          <p:cNvSpPr txBox="true"/>
          <p:nvPr/>
        </p:nvSpPr>
        <p:spPr>
          <a:xfrm rot="0">
            <a:off x="1720109" y="8210550"/>
            <a:ext cx="5532090" cy="1047750"/>
          </a:xfrm>
          <a:prstGeom prst="rect">
            <a:avLst/>
          </a:prstGeom>
        </p:spPr>
        <p:txBody>
          <a:bodyPr anchor="t" rtlCol="false" tIns="0" lIns="0" bIns="0" rIns="0">
            <a:spAutoFit/>
          </a:bodyPr>
          <a:lstStyle/>
          <a:p>
            <a:pPr algn="l">
              <a:lnSpc>
                <a:spcPts val="4200"/>
              </a:lnSpc>
            </a:pPr>
            <a:r>
              <a:rPr lang="en-US" sz="3000" b="true">
                <a:solidFill>
                  <a:srgbClr val="FFFFFF"/>
                </a:solidFill>
                <a:latin typeface="Canva Sans Bold"/>
                <a:ea typeface="Canva Sans Bold"/>
                <a:cs typeface="Canva Sans Bold"/>
                <a:sym typeface="Canva Sans Bold"/>
              </a:rPr>
              <a:t>Ch</a:t>
            </a:r>
            <a:r>
              <a:rPr lang="en-US" b="true" sz="3000">
                <a:solidFill>
                  <a:srgbClr val="FFFFFF"/>
                </a:solidFill>
                <a:latin typeface="Canva Sans Bold"/>
                <a:ea typeface="Canva Sans Bold"/>
                <a:cs typeface="Canva Sans Bold"/>
                <a:sym typeface="Canva Sans Bold"/>
              </a:rPr>
              <a:t>art Types: Scatter Plot, Bubble Chart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8300824" y="2478285"/>
            <a:ext cx="8958476" cy="5789415"/>
          </a:xfrm>
          <a:custGeom>
            <a:avLst/>
            <a:gdLst/>
            <a:ahLst/>
            <a:cxnLst/>
            <a:rect r="r" b="b" t="t" l="l"/>
            <a:pathLst>
              <a:path h="5789415" w="8958476">
                <a:moveTo>
                  <a:pt x="0" y="0"/>
                </a:moveTo>
                <a:lnTo>
                  <a:pt x="8958476" y="0"/>
                </a:lnTo>
                <a:lnTo>
                  <a:pt x="8958476" y="5789415"/>
                </a:lnTo>
                <a:lnTo>
                  <a:pt x="0" y="5789415"/>
                </a:lnTo>
                <a:lnTo>
                  <a:pt x="0" y="0"/>
                </a:lnTo>
                <a:close/>
              </a:path>
            </a:pathLst>
          </a:custGeom>
          <a:blipFill>
            <a:blip r:embed="rId2"/>
            <a:stretch>
              <a:fillRect l="0" t="0" r="0" b="0"/>
            </a:stretch>
          </a:blipFill>
        </p:spPr>
      </p:sp>
      <p:sp>
        <p:nvSpPr>
          <p:cNvPr name="TextBox 3" id="3"/>
          <p:cNvSpPr txBox="true"/>
          <p:nvPr/>
        </p:nvSpPr>
        <p:spPr>
          <a:xfrm rot="0">
            <a:off x="1720109" y="3971925"/>
            <a:ext cx="5532090" cy="2257425"/>
          </a:xfrm>
          <a:prstGeom prst="rect">
            <a:avLst/>
          </a:prstGeom>
        </p:spPr>
        <p:txBody>
          <a:bodyPr anchor="t" rtlCol="false" tIns="0" lIns="0" bIns="0" rIns="0">
            <a:spAutoFit/>
          </a:bodyPr>
          <a:lstStyle/>
          <a:p>
            <a:pPr algn="l" marL="0" indent="0" lvl="0">
              <a:lnSpc>
                <a:spcPts val="4500"/>
              </a:lnSpc>
              <a:spcBef>
                <a:spcPct val="0"/>
              </a:spcBef>
            </a:pPr>
            <a:r>
              <a:rPr lang="en-US" sz="3000">
                <a:solidFill>
                  <a:srgbClr val="FFFFFF"/>
                </a:solidFill>
                <a:latin typeface="Open Sans"/>
                <a:ea typeface="Open Sans"/>
                <a:cs typeface="Open Sans"/>
                <a:sym typeface="Open Sans"/>
              </a:rPr>
              <a:t>A sales</a:t>
            </a:r>
            <a:r>
              <a:rPr lang="en-US" sz="3000">
                <a:solidFill>
                  <a:srgbClr val="FFFFFF"/>
                </a:solidFill>
                <a:latin typeface="Open Sans"/>
                <a:ea typeface="Open Sans"/>
                <a:cs typeface="Open Sans"/>
                <a:sym typeface="Open Sans"/>
              </a:rPr>
              <a:t> director wants to see which customers or sales reps are generating the most revenue.</a:t>
            </a:r>
          </a:p>
        </p:txBody>
      </p:sp>
      <p:sp>
        <p:nvSpPr>
          <p:cNvPr name="TextBox 4" id="4"/>
          <p:cNvSpPr txBox="true"/>
          <p:nvPr/>
        </p:nvSpPr>
        <p:spPr>
          <a:xfrm rot="0">
            <a:off x="954225" y="1019175"/>
            <a:ext cx="7063858" cy="1533525"/>
          </a:xfrm>
          <a:prstGeom prst="rect">
            <a:avLst/>
          </a:prstGeom>
        </p:spPr>
        <p:txBody>
          <a:bodyPr anchor="t" rtlCol="false" tIns="0" lIns="0" bIns="0" rIns="0">
            <a:spAutoFit/>
          </a:bodyPr>
          <a:lstStyle/>
          <a:p>
            <a:pPr algn="ctr" marL="0" indent="0" lvl="0">
              <a:lnSpc>
                <a:spcPts val="6000"/>
              </a:lnSpc>
              <a:spcBef>
                <a:spcPct val="0"/>
              </a:spcBef>
            </a:pPr>
            <a:r>
              <a:rPr lang="en-US" b="true" sz="5000">
                <a:solidFill>
                  <a:srgbClr val="FFFFFF"/>
                </a:solidFill>
                <a:latin typeface="Open Sans Bold"/>
                <a:ea typeface="Open Sans Bold"/>
                <a:cs typeface="Open Sans Bold"/>
                <a:sym typeface="Open Sans Bold"/>
              </a:rPr>
              <a:t>Ranking: Who</a:t>
            </a:r>
            <a:r>
              <a:rPr lang="en-US" b="true" sz="5000">
                <a:solidFill>
                  <a:srgbClr val="FFFFFF"/>
                </a:solidFill>
                <a:latin typeface="Open Sans Bold"/>
                <a:ea typeface="Open Sans Bold"/>
                <a:cs typeface="Open Sans Bold"/>
                <a:sym typeface="Open Sans Bold"/>
              </a:rPr>
              <a:t> Are Our Top Performers?</a:t>
            </a:r>
          </a:p>
        </p:txBody>
      </p:sp>
      <p:sp>
        <p:nvSpPr>
          <p:cNvPr name="TextBox 5" id="5"/>
          <p:cNvSpPr txBox="true"/>
          <p:nvPr/>
        </p:nvSpPr>
        <p:spPr>
          <a:xfrm rot="0">
            <a:off x="1720109" y="8210550"/>
            <a:ext cx="5532090" cy="1047750"/>
          </a:xfrm>
          <a:prstGeom prst="rect">
            <a:avLst/>
          </a:prstGeom>
        </p:spPr>
        <p:txBody>
          <a:bodyPr anchor="t" rtlCol="false" tIns="0" lIns="0" bIns="0" rIns="0">
            <a:spAutoFit/>
          </a:bodyPr>
          <a:lstStyle/>
          <a:p>
            <a:pPr algn="l">
              <a:lnSpc>
                <a:spcPts val="4200"/>
              </a:lnSpc>
            </a:pPr>
            <a:r>
              <a:rPr lang="en-US" sz="3000" b="true">
                <a:solidFill>
                  <a:srgbClr val="FFFFFF"/>
                </a:solidFill>
                <a:latin typeface="Canva Sans Bold"/>
                <a:ea typeface="Canva Sans Bold"/>
                <a:cs typeface="Canva Sans Bold"/>
                <a:sym typeface="Canva Sans Bold"/>
              </a:rPr>
              <a:t>Ch</a:t>
            </a:r>
            <a:r>
              <a:rPr lang="en-US" b="true" sz="3000">
                <a:solidFill>
                  <a:srgbClr val="FFFFFF"/>
                </a:solidFill>
                <a:latin typeface="Canva Sans Bold"/>
                <a:ea typeface="Canva Sans Bold"/>
                <a:cs typeface="Canva Sans Bold"/>
                <a:sym typeface="Canva Sans Bold"/>
              </a:rPr>
              <a:t>art Types: Sorted Bar/Column, Lollipop Chart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8115771" y="2840474"/>
            <a:ext cx="9143529" cy="4606053"/>
          </a:xfrm>
          <a:custGeom>
            <a:avLst/>
            <a:gdLst/>
            <a:ahLst/>
            <a:cxnLst/>
            <a:rect r="r" b="b" t="t" l="l"/>
            <a:pathLst>
              <a:path h="4606053" w="9143529">
                <a:moveTo>
                  <a:pt x="0" y="0"/>
                </a:moveTo>
                <a:lnTo>
                  <a:pt x="9143529" y="0"/>
                </a:lnTo>
                <a:lnTo>
                  <a:pt x="9143529" y="4606052"/>
                </a:lnTo>
                <a:lnTo>
                  <a:pt x="0" y="4606052"/>
                </a:lnTo>
                <a:lnTo>
                  <a:pt x="0" y="0"/>
                </a:lnTo>
                <a:close/>
              </a:path>
            </a:pathLst>
          </a:custGeom>
          <a:blipFill>
            <a:blip r:embed="rId2"/>
            <a:stretch>
              <a:fillRect l="0" t="0" r="0" b="0"/>
            </a:stretch>
          </a:blipFill>
        </p:spPr>
      </p:sp>
      <p:sp>
        <p:nvSpPr>
          <p:cNvPr name="TextBox 3" id="3"/>
          <p:cNvSpPr txBox="true"/>
          <p:nvPr/>
        </p:nvSpPr>
        <p:spPr>
          <a:xfrm rot="0">
            <a:off x="1720109" y="3971925"/>
            <a:ext cx="5532090" cy="1685925"/>
          </a:xfrm>
          <a:prstGeom prst="rect">
            <a:avLst/>
          </a:prstGeom>
        </p:spPr>
        <p:txBody>
          <a:bodyPr anchor="t" rtlCol="false" tIns="0" lIns="0" bIns="0" rIns="0">
            <a:spAutoFit/>
          </a:bodyPr>
          <a:lstStyle/>
          <a:p>
            <a:pPr algn="l" marL="0" indent="0" lvl="0">
              <a:lnSpc>
                <a:spcPts val="4500"/>
              </a:lnSpc>
              <a:spcBef>
                <a:spcPct val="0"/>
              </a:spcBef>
            </a:pPr>
            <a:r>
              <a:rPr lang="en-US" sz="3000">
                <a:solidFill>
                  <a:srgbClr val="FFFFFF"/>
                </a:solidFill>
                <a:latin typeface="Open Sans"/>
                <a:ea typeface="Open Sans"/>
                <a:cs typeface="Open Sans"/>
                <a:sym typeface="Open Sans"/>
              </a:rPr>
              <a:t>A retail</a:t>
            </a:r>
            <a:r>
              <a:rPr lang="en-US" sz="3000">
                <a:solidFill>
                  <a:srgbClr val="FFFFFF"/>
                </a:solidFill>
                <a:latin typeface="Open Sans"/>
                <a:ea typeface="Open Sans"/>
                <a:cs typeface="Open Sans"/>
                <a:sym typeface="Open Sans"/>
              </a:rPr>
              <a:t> chain wants to visualise sales by region, pinpointing strong and weak areas.</a:t>
            </a:r>
          </a:p>
        </p:txBody>
      </p:sp>
      <p:sp>
        <p:nvSpPr>
          <p:cNvPr name="TextBox 4" id="4"/>
          <p:cNvSpPr txBox="true"/>
          <p:nvPr/>
        </p:nvSpPr>
        <p:spPr>
          <a:xfrm rot="0">
            <a:off x="954225" y="1019175"/>
            <a:ext cx="7063858" cy="2295525"/>
          </a:xfrm>
          <a:prstGeom prst="rect">
            <a:avLst/>
          </a:prstGeom>
        </p:spPr>
        <p:txBody>
          <a:bodyPr anchor="t" rtlCol="false" tIns="0" lIns="0" bIns="0" rIns="0">
            <a:spAutoFit/>
          </a:bodyPr>
          <a:lstStyle/>
          <a:p>
            <a:pPr algn="ctr" marL="0" indent="0" lvl="0">
              <a:lnSpc>
                <a:spcPts val="6000"/>
              </a:lnSpc>
              <a:spcBef>
                <a:spcPct val="0"/>
              </a:spcBef>
            </a:pPr>
            <a:r>
              <a:rPr lang="en-US" b="true" sz="5000">
                <a:solidFill>
                  <a:srgbClr val="FFFFFF"/>
                </a:solidFill>
                <a:latin typeface="Open Sans Bold"/>
                <a:ea typeface="Open Sans Bold"/>
                <a:cs typeface="Open Sans Bold"/>
                <a:sym typeface="Open Sans Bold"/>
              </a:rPr>
              <a:t>Geographic: Where</a:t>
            </a:r>
            <a:r>
              <a:rPr lang="en-US" b="true" sz="5000">
                <a:solidFill>
                  <a:srgbClr val="FFFFFF"/>
                </a:solidFill>
                <a:latin typeface="Open Sans Bold"/>
                <a:ea typeface="Open Sans Bold"/>
                <a:cs typeface="Open Sans Bold"/>
                <a:sym typeface="Open Sans Bold"/>
              </a:rPr>
              <a:t> Are We Performing Best?</a:t>
            </a:r>
          </a:p>
        </p:txBody>
      </p:sp>
      <p:sp>
        <p:nvSpPr>
          <p:cNvPr name="TextBox 5" id="5"/>
          <p:cNvSpPr txBox="true"/>
          <p:nvPr/>
        </p:nvSpPr>
        <p:spPr>
          <a:xfrm rot="0">
            <a:off x="1720109" y="8210550"/>
            <a:ext cx="5532090" cy="1047750"/>
          </a:xfrm>
          <a:prstGeom prst="rect">
            <a:avLst/>
          </a:prstGeom>
        </p:spPr>
        <p:txBody>
          <a:bodyPr anchor="t" rtlCol="false" tIns="0" lIns="0" bIns="0" rIns="0">
            <a:spAutoFit/>
          </a:bodyPr>
          <a:lstStyle/>
          <a:p>
            <a:pPr algn="l">
              <a:lnSpc>
                <a:spcPts val="4200"/>
              </a:lnSpc>
            </a:pPr>
            <a:r>
              <a:rPr lang="en-US" sz="3000" b="true">
                <a:solidFill>
                  <a:srgbClr val="FFFFFF"/>
                </a:solidFill>
                <a:latin typeface="Canva Sans Bold"/>
                <a:ea typeface="Canva Sans Bold"/>
                <a:cs typeface="Canva Sans Bold"/>
                <a:sym typeface="Canva Sans Bold"/>
              </a:rPr>
              <a:t>Ch</a:t>
            </a:r>
            <a:r>
              <a:rPr lang="en-US" b="true" sz="3000">
                <a:solidFill>
                  <a:srgbClr val="FFFFFF"/>
                </a:solidFill>
                <a:latin typeface="Canva Sans Bold"/>
                <a:ea typeface="Canva Sans Bold"/>
                <a:cs typeface="Canva Sans Bold"/>
                <a:sym typeface="Canva Sans Bold"/>
              </a:rPr>
              <a:t>art Types: Map, Filled Map, Heat Map</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8669121" y="2731820"/>
            <a:ext cx="8590179" cy="5852059"/>
          </a:xfrm>
          <a:custGeom>
            <a:avLst/>
            <a:gdLst/>
            <a:ahLst/>
            <a:cxnLst/>
            <a:rect r="r" b="b" t="t" l="l"/>
            <a:pathLst>
              <a:path h="5852059" w="8590179">
                <a:moveTo>
                  <a:pt x="0" y="0"/>
                </a:moveTo>
                <a:lnTo>
                  <a:pt x="8590179" y="0"/>
                </a:lnTo>
                <a:lnTo>
                  <a:pt x="8590179" y="5852060"/>
                </a:lnTo>
                <a:lnTo>
                  <a:pt x="0" y="5852060"/>
                </a:lnTo>
                <a:lnTo>
                  <a:pt x="0" y="0"/>
                </a:lnTo>
                <a:close/>
              </a:path>
            </a:pathLst>
          </a:custGeom>
          <a:blipFill>
            <a:blip r:embed="rId2"/>
            <a:stretch>
              <a:fillRect l="0" t="0" r="0" b="0"/>
            </a:stretch>
          </a:blipFill>
        </p:spPr>
      </p:sp>
      <p:sp>
        <p:nvSpPr>
          <p:cNvPr name="TextBox 3" id="3"/>
          <p:cNvSpPr txBox="true"/>
          <p:nvPr/>
        </p:nvSpPr>
        <p:spPr>
          <a:xfrm rot="0">
            <a:off x="1720109" y="3971925"/>
            <a:ext cx="5532090" cy="2257425"/>
          </a:xfrm>
          <a:prstGeom prst="rect">
            <a:avLst/>
          </a:prstGeom>
        </p:spPr>
        <p:txBody>
          <a:bodyPr anchor="t" rtlCol="false" tIns="0" lIns="0" bIns="0" rIns="0">
            <a:spAutoFit/>
          </a:bodyPr>
          <a:lstStyle/>
          <a:p>
            <a:pPr algn="l" marL="0" indent="0" lvl="0">
              <a:lnSpc>
                <a:spcPts val="4500"/>
              </a:lnSpc>
              <a:spcBef>
                <a:spcPct val="0"/>
              </a:spcBef>
            </a:pPr>
            <a:r>
              <a:rPr lang="en-US" sz="3000">
                <a:solidFill>
                  <a:srgbClr val="FFFFFF"/>
                </a:solidFill>
                <a:latin typeface="Open Sans"/>
                <a:ea typeface="Open Sans"/>
                <a:cs typeface="Open Sans"/>
                <a:sym typeface="Open Sans"/>
              </a:rPr>
              <a:t>A finance</a:t>
            </a:r>
            <a:r>
              <a:rPr lang="en-US" sz="3000">
                <a:solidFill>
                  <a:srgbClr val="FFFFFF"/>
                </a:solidFill>
                <a:latin typeface="Open Sans"/>
                <a:ea typeface="Open Sans"/>
                <a:cs typeface="Open Sans"/>
                <a:sym typeface="Open Sans"/>
              </a:rPr>
              <a:t> manager wants to understand how profit changed from last quarter to this one, step by step.</a:t>
            </a:r>
          </a:p>
        </p:txBody>
      </p:sp>
      <p:sp>
        <p:nvSpPr>
          <p:cNvPr name="TextBox 4" id="4"/>
          <p:cNvSpPr txBox="true"/>
          <p:nvPr/>
        </p:nvSpPr>
        <p:spPr>
          <a:xfrm rot="0">
            <a:off x="954225" y="1019175"/>
            <a:ext cx="7063858" cy="1533525"/>
          </a:xfrm>
          <a:prstGeom prst="rect">
            <a:avLst/>
          </a:prstGeom>
        </p:spPr>
        <p:txBody>
          <a:bodyPr anchor="t" rtlCol="false" tIns="0" lIns="0" bIns="0" rIns="0">
            <a:spAutoFit/>
          </a:bodyPr>
          <a:lstStyle/>
          <a:p>
            <a:pPr algn="ctr" marL="0" indent="0" lvl="0">
              <a:lnSpc>
                <a:spcPts val="6000"/>
              </a:lnSpc>
              <a:spcBef>
                <a:spcPct val="0"/>
              </a:spcBef>
            </a:pPr>
            <a:r>
              <a:rPr lang="en-US" b="true" sz="5000">
                <a:solidFill>
                  <a:srgbClr val="FFFFFF"/>
                </a:solidFill>
                <a:latin typeface="Open Sans Bold"/>
                <a:ea typeface="Open Sans Bold"/>
                <a:cs typeface="Open Sans Bold"/>
                <a:sym typeface="Open Sans Bold"/>
              </a:rPr>
              <a:t>Advanced: How</a:t>
            </a:r>
            <a:r>
              <a:rPr lang="en-US" b="true" sz="5000">
                <a:solidFill>
                  <a:srgbClr val="FFFFFF"/>
                </a:solidFill>
                <a:latin typeface="Open Sans Bold"/>
                <a:ea typeface="Open Sans Bold"/>
                <a:cs typeface="Open Sans Bold"/>
                <a:sym typeface="Open Sans Bold"/>
              </a:rPr>
              <a:t> Did We Get From A to B?</a:t>
            </a:r>
          </a:p>
        </p:txBody>
      </p:sp>
      <p:sp>
        <p:nvSpPr>
          <p:cNvPr name="TextBox 5" id="5"/>
          <p:cNvSpPr txBox="true"/>
          <p:nvPr/>
        </p:nvSpPr>
        <p:spPr>
          <a:xfrm rot="0">
            <a:off x="1720109" y="8210550"/>
            <a:ext cx="5532090" cy="1047750"/>
          </a:xfrm>
          <a:prstGeom prst="rect">
            <a:avLst/>
          </a:prstGeom>
        </p:spPr>
        <p:txBody>
          <a:bodyPr anchor="t" rtlCol="false" tIns="0" lIns="0" bIns="0" rIns="0">
            <a:spAutoFit/>
          </a:bodyPr>
          <a:lstStyle/>
          <a:p>
            <a:pPr algn="l">
              <a:lnSpc>
                <a:spcPts val="4200"/>
              </a:lnSpc>
            </a:pPr>
            <a:r>
              <a:rPr lang="en-US" sz="3000" b="true">
                <a:solidFill>
                  <a:srgbClr val="FFFFFF"/>
                </a:solidFill>
                <a:latin typeface="Canva Sans Bold"/>
                <a:ea typeface="Canva Sans Bold"/>
                <a:cs typeface="Canva Sans Bold"/>
                <a:sym typeface="Canva Sans Bold"/>
              </a:rPr>
              <a:t>Ch</a:t>
            </a:r>
            <a:r>
              <a:rPr lang="en-US" b="true" sz="3000">
                <a:solidFill>
                  <a:srgbClr val="FFFFFF"/>
                </a:solidFill>
                <a:latin typeface="Canva Sans Bold"/>
                <a:ea typeface="Canva Sans Bold"/>
                <a:cs typeface="Canva Sans Bold"/>
                <a:sym typeface="Canva Sans Bold"/>
              </a:rPr>
              <a:t>art Types: Waterfall, Gauge, Funnel</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994215" y="2888582"/>
            <a:ext cx="5199347" cy="4433637"/>
          </a:xfrm>
          <a:prstGeom prst="rect">
            <a:avLst/>
          </a:prstGeom>
        </p:spPr>
        <p:txBody>
          <a:bodyPr anchor="t" rtlCol="false" tIns="0" lIns="0" bIns="0" rIns="0">
            <a:spAutoFit/>
          </a:bodyPr>
          <a:lstStyle/>
          <a:p>
            <a:pPr algn="l" marL="568159" indent="-284080" lvl="1">
              <a:lnSpc>
                <a:spcPts val="3947"/>
              </a:lnSpc>
              <a:buFont typeface="Arial"/>
              <a:buChar char="•"/>
            </a:pPr>
            <a:r>
              <a:rPr lang="en-US" sz="2631">
                <a:solidFill>
                  <a:srgbClr val="FFFFFF"/>
                </a:solidFill>
                <a:latin typeface="Open Sans"/>
                <a:ea typeface="Open Sans"/>
                <a:cs typeface="Open Sans"/>
                <a:sym typeface="Open Sans"/>
              </a:rPr>
              <a:t>Don’t use too much colour.</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Make use of filters.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Use tables and pivot tables where appropriate.</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Don’t use 3D visuals.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Limit charts per screen, one screen should typically address one key question.</a:t>
            </a:r>
          </a:p>
          <a:p>
            <a:pPr algn="l">
              <a:lnSpc>
                <a:spcPts val="3947"/>
              </a:lnSpc>
            </a:pPr>
          </a:p>
        </p:txBody>
      </p:sp>
      <p:sp>
        <p:nvSpPr>
          <p:cNvPr name="TextBox 3" id="3"/>
          <p:cNvSpPr txBox="true"/>
          <p:nvPr/>
        </p:nvSpPr>
        <p:spPr>
          <a:xfrm rot="0">
            <a:off x="1994215" y="1028700"/>
            <a:ext cx="6676885" cy="1219200"/>
          </a:xfrm>
          <a:prstGeom prst="rect">
            <a:avLst/>
          </a:prstGeom>
        </p:spPr>
        <p:txBody>
          <a:bodyPr anchor="t" rtlCol="false" tIns="0" lIns="0" bIns="0" rIns="0">
            <a:spAutoFit/>
          </a:bodyPr>
          <a:lstStyle/>
          <a:p>
            <a:pPr algn="l" marL="0" indent="0" lvl="0">
              <a:lnSpc>
                <a:spcPts val="9600"/>
              </a:lnSpc>
              <a:spcBef>
                <a:spcPct val="0"/>
              </a:spcBef>
            </a:pPr>
            <a:r>
              <a:rPr lang="en-US" b="true" sz="8000">
                <a:solidFill>
                  <a:srgbClr val="FFFFFF"/>
                </a:solidFill>
                <a:latin typeface="Open Sans Bold"/>
                <a:ea typeface="Open Sans Bold"/>
                <a:cs typeface="Open Sans Bold"/>
                <a:sym typeface="Open Sans Bold"/>
              </a:rPr>
              <a:t>Some Tips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88" t="0" r="20388" b="0"/>
            <a:stretch>
              <a:fillRect/>
            </a:stretch>
          </p:blipFill>
          <p:spPr>
            <a:xfrm flipH="false" flipV="false">
              <a:off x="0" y="0"/>
              <a:ext cx="12192000" cy="13716000"/>
            </a:xfrm>
            <a:prstGeom prst="rect">
              <a:avLst/>
            </a:prstGeom>
          </p:spPr>
        </p:pic>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3121025"/>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PowerBI Live Demo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621930" y="1314450"/>
            <a:ext cx="13307134" cy="1944381"/>
          </a:xfrm>
          <a:prstGeom prst="rect">
            <a:avLst/>
          </a:prstGeom>
        </p:spPr>
        <p:txBody>
          <a:bodyPr anchor="t" rtlCol="false" tIns="0" lIns="0" bIns="0" rIns="0">
            <a:spAutoFit/>
          </a:bodyPr>
          <a:lstStyle/>
          <a:p>
            <a:pPr algn="l">
              <a:lnSpc>
                <a:spcPts val="7310"/>
              </a:lnSpc>
            </a:pPr>
            <a:r>
              <a:rPr lang="en-US" sz="8600">
                <a:solidFill>
                  <a:srgbClr val="FFFFFF"/>
                </a:solidFill>
                <a:latin typeface="Garet"/>
                <a:ea typeface="Garet"/>
                <a:cs typeface="Garet"/>
                <a:sym typeface="Garet"/>
              </a:rPr>
              <a:t>MANAGING THE DATA LIFECYCLE</a:t>
            </a:r>
          </a:p>
        </p:txBody>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3"/>
            <a:stretch>
              <a:fillRect l="0" t="0" r="0" b="0"/>
            </a:stretch>
          </a:blipFill>
        </p:spPr>
      </p:sp>
      <p:sp>
        <p:nvSpPr>
          <p:cNvPr name="Freeform 4" id="4"/>
          <p:cNvSpPr/>
          <p:nvPr/>
        </p:nvSpPr>
        <p:spPr>
          <a:xfrm flipH="false" flipV="false" rot="0">
            <a:off x="1453378"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012977"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733177"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1292776"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4558766"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5400000">
            <a:off x="1537973"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4">
              <a:extLst>
                <a:ext uri="{96DAC541-7B7A-43D3-8B79-37D633B846F1}">
                  <asvg:svgBlip xmlns:asvg="http://schemas.microsoft.com/office/drawing/2016/SVG/main" r:embed="rId15"/>
                </a:ext>
              </a:extLst>
            </a:blip>
            <a:stretch>
              <a:fillRect l="0" t="0" r="-100000" b="0"/>
            </a:stretch>
          </a:blipFill>
        </p:spPr>
      </p:sp>
      <p:sp>
        <p:nvSpPr>
          <p:cNvPr name="Freeform 10" id="10"/>
          <p:cNvSpPr/>
          <p:nvPr/>
        </p:nvSpPr>
        <p:spPr>
          <a:xfrm flipH="false" flipV="false" rot="5400000">
            <a:off x="8097572"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6">
              <a:extLst>
                <a:ext uri="{96DAC541-7B7A-43D3-8B79-37D633B846F1}">
                  <asvg:svgBlip xmlns:asvg="http://schemas.microsoft.com/office/drawing/2016/SVG/main" r:embed="rId17"/>
                </a:ext>
              </a:extLst>
            </a:blip>
            <a:stretch>
              <a:fillRect l="0" t="0" r="-100000" b="0"/>
            </a:stretch>
          </a:blipFill>
        </p:spPr>
      </p:sp>
      <p:sp>
        <p:nvSpPr>
          <p:cNvPr name="Freeform 11" id="11"/>
          <p:cNvSpPr/>
          <p:nvPr/>
        </p:nvSpPr>
        <p:spPr>
          <a:xfrm flipH="false" flipV="false" rot="5400000">
            <a:off x="14643361"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8">
              <a:extLst>
                <a:ext uri="{96DAC541-7B7A-43D3-8B79-37D633B846F1}">
                  <asvg:svgBlip xmlns:asvg="http://schemas.microsoft.com/office/drawing/2016/SVG/main" r:embed="rId19"/>
                </a:ext>
              </a:extLst>
            </a:blip>
            <a:stretch>
              <a:fillRect l="0" t="0" r="-100000" b="0"/>
            </a:stretch>
          </a:blipFill>
        </p:spPr>
      </p:sp>
      <p:sp>
        <p:nvSpPr>
          <p:cNvPr name="Freeform 12" id="12"/>
          <p:cNvSpPr/>
          <p:nvPr/>
        </p:nvSpPr>
        <p:spPr>
          <a:xfrm flipH="false" flipV="false" rot="-5400000">
            <a:off x="4817772" y="5277787"/>
            <a:ext cx="1832084" cy="3664169"/>
          </a:xfrm>
          <a:custGeom>
            <a:avLst/>
            <a:gdLst/>
            <a:ahLst/>
            <a:cxnLst/>
            <a:rect r="r" b="b" t="t" l="l"/>
            <a:pathLst>
              <a:path h="3664169" w="1832084">
                <a:moveTo>
                  <a:pt x="0" y="0"/>
                </a:moveTo>
                <a:lnTo>
                  <a:pt x="1832085" y="0"/>
                </a:lnTo>
                <a:lnTo>
                  <a:pt x="1832085" y="3664169"/>
                </a:lnTo>
                <a:lnTo>
                  <a:pt x="0" y="3664169"/>
                </a:lnTo>
                <a:lnTo>
                  <a:pt x="0" y="0"/>
                </a:lnTo>
                <a:close/>
              </a:path>
            </a:pathLst>
          </a:custGeom>
          <a:blipFill>
            <a:blip r:embed="rId20">
              <a:extLst>
                <a:ext uri="{96DAC541-7B7A-43D3-8B79-37D633B846F1}">
                  <asvg:svgBlip xmlns:asvg="http://schemas.microsoft.com/office/drawing/2016/SVG/main" r:embed="rId21"/>
                </a:ext>
              </a:extLst>
            </a:blip>
            <a:stretch>
              <a:fillRect l="0" t="0" r="-100000" b="0"/>
            </a:stretch>
          </a:blipFill>
        </p:spPr>
      </p:sp>
      <p:sp>
        <p:nvSpPr>
          <p:cNvPr name="Freeform 13" id="13"/>
          <p:cNvSpPr/>
          <p:nvPr/>
        </p:nvSpPr>
        <p:spPr>
          <a:xfrm flipH="false" flipV="false" rot="-5400000">
            <a:off x="11377371" y="5277787"/>
            <a:ext cx="1832084" cy="3664169"/>
          </a:xfrm>
          <a:custGeom>
            <a:avLst/>
            <a:gdLst/>
            <a:ahLst/>
            <a:cxnLst/>
            <a:rect r="r" b="b" t="t" l="l"/>
            <a:pathLst>
              <a:path h="3664169" w="1832084">
                <a:moveTo>
                  <a:pt x="0" y="0"/>
                </a:moveTo>
                <a:lnTo>
                  <a:pt x="1832085" y="0"/>
                </a:lnTo>
                <a:lnTo>
                  <a:pt x="1832085" y="3664169"/>
                </a:lnTo>
                <a:lnTo>
                  <a:pt x="0" y="3664169"/>
                </a:lnTo>
                <a:lnTo>
                  <a:pt x="0" y="0"/>
                </a:lnTo>
                <a:close/>
              </a:path>
            </a:pathLst>
          </a:custGeom>
          <a:blipFill>
            <a:blip r:embed="rId22">
              <a:extLst>
                <a:ext uri="{96DAC541-7B7A-43D3-8B79-37D633B846F1}">
                  <asvg:svgBlip xmlns:asvg="http://schemas.microsoft.com/office/drawing/2016/SVG/main" r:embed="rId23"/>
                </a:ext>
              </a:extLst>
            </a:blip>
            <a:stretch>
              <a:fillRect l="0" t="0" r="-100000" b="0"/>
            </a:stretch>
          </a:blipFill>
        </p:spPr>
      </p:sp>
      <p:grpSp>
        <p:nvGrpSpPr>
          <p:cNvPr name="Group 14" id="14"/>
          <p:cNvGrpSpPr/>
          <p:nvPr/>
        </p:nvGrpSpPr>
        <p:grpSpPr>
          <a:xfrm rot="-2700000">
            <a:off x="3737207" y="5848879"/>
            <a:ext cx="691007" cy="689901"/>
            <a:chOff x="0" y="0"/>
            <a:chExt cx="6350000" cy="6339840"/>
          </a:xfrm>
        </p:grpSpPr>
        <p:sp>
          <p:nvSpPr>
            <p:cNvPr name="Freeform 15" id="15"/>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6" id="16"/>
          <p:cNvGrpSpPr/>
          <p:nvPr/>
        </p:nvGrpSpPr>
        <p:grpSpPr>
          <a:xfrm rot="-2700000">
            <a:off x="10319822" y="5848879"/>
            <a:ext cx="691007" cy="689901"/>
            <a:chOff x="0" y="0"/>
            <a:chExt cx="6350000" cy="6339840"/>
          </a:xfrm>
        </p:grpSpPr>
        <p:sp>
          <p:nvSpPr>
            <p:cNvPr name="Freeform 17" id="17"/>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8" id="18"/>
          <p:cNvGrpSpPr/>
          <p:nvPr/>
        </p:nvGrpSpPr>
        <p:grpSpPr>
          <a:xfrm rot="-2700000">
            <a:off x="16832342" y="5848879"/>
            <a:ext cx="691007" cy="689901"/>
            <a:chOff x="0" y="0"/>
            <a:chExt cx="6350000" cy="6339840"/>
          </a:xfrm>
        </p:grpSpPr>
        <p:sp>
          <p:nvSpPr>
            <p:cNvPr name="Freeform 19" id="19"/>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20" id="20"/>
          <p:cNvGrpSpPr/>
          <p:nvPr/>
        </p:nvGrpSpPr>
        <p:grpSpPr>
          <a:xfrm rot="8100000">
            <a:off x="7022457" y="5871895"/>
            <a:ext cx="691007" cy="689901"/>
            <a:chOff x="0" y="0"/>
            <a:chExt cx="6350000" cy="6339840"/>
          </a:xfrm>
        </p:grpSpPr>
        <p:sp>
          <p:nvSpPr>
            <p:cNvPr name="Freeform 21" id="21"/>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22" id="22"/>
          <p:cNvGrpSpPr/>
          <p:nvPr/>
        </p:nvGrpSpPr>
        <p:grpSpPr>
          <a:xfrm rot="8100000">
            <a:off x="13582056" y="5871895"/>
            <a:ext cx="691007" cy="689901"/>
            <a:chOff x="0" y="0"/>
            <a:chExt cx="6350000" cy="6339840"/>
          </a:xfrm>
        </p:grpSpPr>
        <p:sp>
          <p:nvSpPr>
            <p:cNvPr name="Freeform 23" id="23"/>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sp>
        <p:nvSpPr>
          <p:cNvPr name="Freeform 24" id="24"/>
          <p:cNvSpPr/>
          <p:nvPr/>
        </p:nvSpPr>
        <p:spPr>
          <a:xfrm flipH="false" flipV="false" rot="0">
            <a:off x="1900366" y="5604979"/>
            <a:ext cx="1107298" cy="1107298"/>
          </a:xfrm>
          <a:custGeom>
            <a:avLst/>
            <a:gdLst/>
            <a:ahLst/>
            <a:cxnLst/>
            <a:rect r="r" b="b" t="t" l="l"/>
            <a:pathLst>
              <a:path h="1107298" w="1107298">
                <a:moveTo>
                  <a:pt x="0" y="0"/>
                </a:moveTo>
                <a:lnTo>
                  <a:pt x="1107298" y="0"/>
                </a:lnTo>
                <a:lnTo>
                  <a:pt x="1107298" y="1107299"/>
                </a:lnTo>
                <a:lnTo>
                  <a:pt x="0" y="1107299"/>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5" id="25"/>
          <p:cNvSpPr/>
          <p:nvPr/>
        </p:nvSpPr>
        <p:spPr>
          <a:xfrm flipH="false" flipV="false" rot="0">
            <a:off x="14969264" y="5749901"/>
            <a:ext cx="1180279" cy="987009"/>
          </a:xfrm>
          <a:custGeom>
            <a:avLst/>
            <a:gdLst/>
            <a:ahLst/>
            <a:cxnLst/>
            <a:rect r="r" b="b" t="t" l="l"/>
            <a:pathLst>
              <a:path h="987009" w="1180279">
                <a:moveTo>
                  <a:pt x="0" y="0"/>
                </a:moveTo>
                <a:lnTo>
                  <a:pt x="1180279" y="0"/>
                </a:lnTo>
                <a:lnTo>
                  <a:pt x="1180279" y="987008"/>
                </a:lnTo>
                <a:lnTo>
                  <a:pt x="0" y="98700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6" id="26"/>
          <p:cNvSpPr/>
          <p:nvPr/>
        </p:nvSpPr>
        <p:spPr>
          <a:xfrm flipH="false" flipV="false" rot="0">
            <a:off x="8546639" y="5630107"/>
            <a:ext cx="940007" cy="1127445"/>
          </a:xfrm>
          <a:custGeom>
            <a:avLst/>
            <a:gdLst/>
            <a:ahLst/>
            <a:cxnLst/>
            <a:rect r="r" b="b" t="t" l="l"/>
            <a:pathLst>
              <a:path h="1127445" w="940007">
                <a:moveTo>
                  <a:pt x="0" y="0"/>
                </a:moveTo>
                <a:lnTo>
                  <a:pt x="940007" y="0"/>
                </a:lnTo>
                <a:lnTo>
                  <a:pt x="940007" y="1127445"/>
                </a:lnTo>
                <a:lnTo>
                  <a:pt x="0" y="112744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7" id="27"/>
          <p:cNvSpPr/>
          <p:nvPr/>
        </p:nvSpPr>
        <p:spPr>
          <a:xfrm flipH="false" flipV="false" rot="0">
            <a:off x="11742038" y="5630107"/>
            <a:ext cx="1240758" cy="1233003"/>
          </a:xfrm>
          <a:custGeom>
            <a:avLst/>
            <a:gdLst/>
            <a:ahLst/>
            <a:cxnLst/>
            <a:rect r="r" b="b" t="t" l="l"/>
            <a:pathLst>
              <a:path h="1233003" w="1240758">
                <a:moveTo>
                  <a:pt x="0" y="0"/>
                </a:moveTo>
                <a:lnTo>
                  <a:pt x="1240758" y="0"/>
                </a:lnTo>
                <a:lnTo>
                  <a:pt x="1240758" y="1233003"/>
                </a:lnTo>
                <a:lnTo>
                  <a:pt x="0" y="1233003"/>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8" id="28"/>
          <p:cNvSpPr/>
          <p:nvPr/>
        </p:nvSpPr>
        <p:spPr>
          <a:xfrm flipH="false" flipV="false" rot="0">
            <a:off x="5057931" y="5558152"/>
            <a:ext cx="1362783" cy="1200953"/>
          </a:xfrm>
          <a:custGeom>
            <a:avLst/>
            <a:gdLst/>
            <a:ahLst/>
            <a:cxnLst/>
            <a:rect r="r" b="b" t="t" l="l"/>
            <a:pathLst>
              <a:path h="1200953" w="1362783">
                <a:moveTo>
                  <a:pt x="0" y="0"/>
                </a:moveTo>
                <a:lnTo>
                  <a:pt x="1362783" y="0"/>
                </a:lnTo>
                <a:lnTo>
                  <a:pt x="1362783" y="1200953"/>
                </a:lnTo>
                <a:lnTo>
                  <a:pt x="0" y="1200953"/>
                </a:lnTo>
                <a:lnTo>
                  <a:pt x="0" y="0"/>
                </a:lnTo>
                <a:close/>
              </a:path>
            </a:pathLst>
          </a:custGeom>
          <a:blipFill>
            <a:blip r:embed="rId32"/>
            <a:stretch>
              <a:fillRect l="0" t="0" r="0" b="0"/>
            </a:stretch>
          </a:blipFill>
        </p:spPr>
      </p:sp>
      <p:sp>
        <p:nvSpPr>
          <p:cNvPr name="TextBox 29" id="29"/>
          <p:cNvSpPr txBox="true"/>
          <p:nvPr/>
        </p:nvSpPr>
        <p:spPr>
          <a:xfrm rot="0">
            <a:off x="757539" y="7768815"/>
            <a:ext cx="3144190" cy="969324"/>
          </a:xfrm>
          <a:prstGeom prst="rect">
            <a:avLst/>
          </a:prstGeom>
        </p:spPr>
        <p:txBody>
          <a:bodyPr anchor="t" rtlCol="false" tIns="0" lIns="0" bIns="0" rIns="0">
            <a:spAutoFit/>
          </a:bodyPr>
          <a:lstStyle/>
          <a:p>
            <a:pPr algn="ctr" marL="0" indent="0" lvl="0">
              <a:lnSpc>
                <a:spcPts val="3825"/>
              </a:lnSpc>
              <a:spcBef>
                <a:spcPct val="0"/>
              </a:spcBef>
            </a:pPr>
            <a:r>
              <a:rPr lang="en-US" b="true" sz="2965" spc="115" strike="noStrike" u="none">
                <a:solidFill>
                  <a:srgbClr val="FFFFFF"/>
                </a:solidFill>
                <a:latin typeface="Aileron Bold"/>
                <a:ea typeface="Aileron Bold"/>
                <a:cs typeface="Aileron Bold"/>
                <a:sym typeface="Aileron Bold"/>
              </a:rPr>
              <a:t>Generate &amp; Capture</a:t>
            </a:r>
          </a:p>
        </p:txBody>
      </p:sp>
      <p:sp>
        <p:nvSpPr>
          <p:cNvPr name="TextBox 30" id="30"/>
          <p:cNvSpPr txBox="true"/>
          <p:nvPr/>
        </p:nvSpPr>
        <p:spPr>
          <a:xfrm rot="0">
            <a:off x="4037339" y="4422861"/>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Clean</a:t>
            </a:r>
          </a:p>
        </p:txBody>
      </p:sp>
      <p:sp>
        <p:nvSpPr>
          <p:cNvPr name="TextBox 31" id="31"/>
          <p:cNvSpPr txBox="true"/>
          <p:nvPr/>
        </p:nvSpPr>
        <p:spPr>
          <a:xfrm rot="0">
            <a:off x="7441519" y="7768815"/>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Store</a:t>
            </a:r>
          </a:p>
        </p:txBody>
      </p:sp>
      <p:sp>
        <p:nvSpPr>
          <p:cNvPr name="TextBox 32" id="32"/>
          <p:cNvSpPr txBox="true"/>
          <p:nvPr/>
        </p:nvSpPr>
        <p:spPr>
          <a:xfrm rot="0">
            <a:off x="13987308" y="7768815"/>
            <a:ext cx="3144190" cy="96932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Present &amp; Consume</a:t>
            </a:r>
          </a:p>
        </p:txBody>
      </p:sp>
      <p:sp>
        <p:nvSpPr>
          <p:cNvPr name="TextBox 33" id="33"/>
          <p:cNvSpPr txBox="true"/>
          <p:nvPr/>
        </p:nvSpPr>
        <p:spPr>
          <a:xfrm rot="0">
            <a:off x="10665325" y="4422861"/>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Analyse</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3121025"/>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Thank You</a:t>
            </a:r>
          </a:p>
          <a:p>
            <a:pPr algn="ctr">
              <a:lnSpc>
                <a:spcPts val="15400"/>
              </a:lnSpc>
            </a:pPr>
            <a:r>
              <a:rPr lang="en-US" sz="11000">
                <a:solidFill>
                  <a:srgbClr val="FFFFFF"/>
                </a:solidFill>
                <a:latin typeface="FS Albert Arabic"/>
                <a:ea typeface="FS Albert Arabic"/>
                <a:cs typeface="FS Albert Arabic"/>
                <a:sym typeface="FS Albert Arabic"/>
              </a:rPr>
              <a:t>Any Questions?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994215" y="5067300"/>
            <a:ext cx="5199347" cy="2452437"/>
          </a:xfrm>
          <a:prstGeom prst="rect">
            <a:avLst/>
          </a:prstGeom>
        </p:spPr>
        <p:txBody>
          <a:bodyPr anchor="t" rtlCol="false" tIns="0" lIns="0" bIns="0" rIns="0">
            <a:spAutoFit/>
          </a:bodyPr>
          <a:lstStyle/>
          <a:p>
            <a:pPr algn="l" marL="568159" indent="-284080" lvl="1">
              <a:lnSpc>
                <a:spcPts val="3947"/>
              </a:lnSpc>
              <a:buFont typeface="Arial"/>
              <a:buChar char="•"/>
            </a:pPr>
            <a:r>
              <a:rPr lang="en-US" sz="2631">
                <a:solidFill>
                  <a:srgbClr val="FFFFFF"/>
                </a:solidFill>
                <a:latin typeface="Open Sans"/>
                <a:ea typeface="Open Sans"/>
                <a:cs typeface="Open Sans"/>
                <a:sym typeface="Open Sans"/>
              </a:rPr>
              <a:t>Hu</a:t>
            </a:r>
            <a:r>
              <a:rPr lang="en-US" sz="2631">
                <a:solidFill>
                  <a:srgbClr val="FFFFFF"/>
                </a:solidFill>
                <a:latin typeface="Open Sans"/>
                <a:ea typeface="Open Sans"/>
                <a:cs typeface="Open Sans"/>
                <a:sym typeface="Open Sans"/>
              </a:rPr>
              <a:t>mans are not designed to interpret large tables of numbers, visualisation transforms complexity into insight.</a:t>
            </a:r>
          </a:p>
        </p:txBody>
      </p:sp>
      <p:sp>
        <p:nvSpPr>
          <p:cNvPr name="TextBox 3" id="3"/>
          <p:cNvSpPr txBox="true"/>
          <p:nvPr/>
        </p:nvSpPr>
        <p:spPr>
          <a:xfrm rot="0">
            <a:off x="1994215" y="1028700"/>
            <a:ext cx="6676885" cy="3657600"/>
          </a:xfrm>
          <a:prstGeom prst="rect">
            <a:avLst/>
          </a:prstGeom>
        </p:spPr>
        <p:txBody>
          <a:bodyPr anchor="t" rtlCol="false" tIns="0" lIns="0" bIns="0" rIns="0">
            <a:spAutoFit/>
          </a:bodyPr>
          <a:lstStyle/>
          <a:p>
            <a:pPr algn="l" marL="0" indent="0" lvl="0">
              <a:lnSpc>
                <a:spcPts val="9600"/>
              </a:lnSpc>
              <a:spcBef>
                <a:spcPct val="0"/>
              </a:spcBef>
            </a:pPr>
            <a:r>
              <a:rPr lang="en-US" b="true" sz="8000">
                <a:solidFill>
                  <a:srgbClr val="FFFFFF"/>
                </a:solidFill>
                <a:latin typeface="Open Sans Bold"/>
                <a:ea typeface="Open Sans Bold"/>
                <a:cs typeface="Open Sans Bold"/>
                <a:sym typeface="Open Sans Bold"/>
              </a:rPr>
              <a:t>Why Visualisation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19212" t="0" r="19212" b="0"/>
            <a:stretch>
              <a:fillRect/>
            </a:stretch>
          </p:blipFill>
          <p:spPr>
            <a:xfrm flipH="false" flipV="false">
              <a:off x="0" y="0"/>
              <a:ext cx="12192000" cy="13716000"/>
            </a:xfrm>
            <a:prstGeom prst="rect">
              <a:avLst/>
            </a:prstGeom>
          </p:spPr>
        </p:pic>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612707" y="-2781398"/>
            <a:ext cx="20259436" cy="14333551"/>
          </a:xfrm>
          <a:custGeom>
            <a:avLst/>
            <a:gdLst/>
            <a:ahLst/>
            <a:cxnLst/>
            <a:rect r="r" b="b" t="t" l="l"/>
            <a:pathLst>
              <a:path h="14333551" w="20259436">
                <a:moveTo>
                  <a:pt x="0" y="0"/>
                </a:moveTo>
                <a:lnTo>
                  <a:pt x="20259436" y="0"/>
                </a:lnTo>
                <a:lnTo>
                  <a:pt x="20259436" y="14333551"/>
                </a:lnTo>
                <a:lnTo>
                  <a:pt x="0" y="14333551"/>
                </a:lnTo>
                <a:lnTo>
                  <a:pt x="0" y="0"/>
                </a:lnTo>
                <a:close/>
              </a:path>
            </a:pathLst>
          </a:custGeom>
          <a:blipFill>
            <a:blip r:embed="rId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750887" y="238454"/>
            <a:ext cx="14786226" cy="9810092"/>
          </a:xfrm>
          <a:custGeom>
            <a:avLst/>
            <a:gdLst/>
            <a:ahLst/>
            <a:cxnLst/>
            <a:rect r="r" b="b" t="t" l="l"/>
            <a:pathLst>
              <a:path h="9810092" w="14786226">
                <a:moveTo>
                  <a:pt x="0" y="0"/>
                </a:moveTo>
                <a:lnTo>
                  <a:pt x="14786226" y="0"/>
                </a:lnTo>
                <a:lnTo>
                  <a:pt x="14786226" y="9810092"/>
                </a:lnTo>
                <a:lnTo>
                  <a:pt x="0" y="9810092"/>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7729893" y="7662307"/>
            <a:ext cx="2828214" cy="1028763"/>
          </a:xfrm>
          <a:custGeom>
            <a:avLst/>
            <a:gdLst/>
            <a:ahLst/>
            <a:cxnLst/>
            <a:rect r="r" b="b" t="t" l="l"/>
            <a:pathLst>
              <a:path h="1028763" w="2828214">
                <a:moveTo>
                  <a:pt x="0" y="0"/>
                </a:moveTo>
                <a:lnTo>
                  <a:pt x="2828214" y="0"/>
                </a:lnTo>
                <a:lnTo>
                  <a:pt x="2828214" y="1028762"/>
                </a:lnTo>
                <a:lnTo>
                  <a:pt x="0" y="1028762"/>
                </a:lnTo>
                <a:lnTo>
                  <a:pt x="0" y="0"/>
                </a:lnTo>
                <a:close/>
              </a:path>
            </a:pathLst>
          </a:custGeom>
          <a:blipFill>
            <a:blip r:embed="rId3"/>
            <a:stretch>
              <a:fillRect l="0" t="0" r="0" b="0"/>
            </a:stretch>
          </a:blipFill>
        </p:spPr>
      </p:sp>
      <p:sp>
        <p:nvSpPr>
          <p:cNvPr name="Freeform 3" id="3"/>
          <p:cNvSpPr/>
          <p:nvPr/>
        </p:nvSpPr>
        <p:spPr>
          <a:xfrm flipH="false" flipV="false" rot="0">
            <a:off x="8152131" y="4151631"/>
            <a:ext cx="1983737" cy="1983737"/>
          </a:xfrm>
          <a:custGeom>
            <a:avLst/>
            <a:gdLst/>
            <a:ahLst/>
            <a:cxnLst/>
            <a:rect r="r" b="b" t="t" l="l"/>
            <a:pathLst>
              <a:path h="1983737" w="1983737">
                <a:moveTo>
                  <a:pt x="0" y="0"/>
                </a:moveTo>
                <a:lnTo>
                  <a:pt x="1983738" y="0"/>
                </a:lnTo>
                <a:lnTo>
                  <a:pt x="1983738" y="1983738"/>
                </a:lnTo>
                <a:lnTo>
                  <a:pt x="0" y="1983738"/>
                </a:lnTo>
                <a:lnTo>
                  <a:pt x="0" y="0"/>
                </a:lnTo>
                <a:close/>
              </a:path>
            </a:pathLst>
          </a:custGeom>
          <a:blipFill>
            <a:blip r:embed="rId4"/>
            <a:stretch>
              <a:fillRect l="0" t="0" r="0" b="0"/>
            </a:stretch>
          </a:blipFill>
        </p:spPr>
      </p:sp>
      <p:sp>
        <p:nvSpPr>
          <p:cNvPr name="Freeform 4" id="4"/>
          <p:cNvSpPr/>
          <p:nvPr/>
        </p:nvSpPr>
        <p:spPr>
          <a:xfrm flipH="false" flipV="false" rot="0">
            <a:off x="8061427" y="1243391"/>
            <a:ext cx="2194618" cy="1757443"/>
          </a:xfrm>
          <a:custGeom>
            <a:avLst/>
            <a:gdLst/>
            <a:ahLst/>
            <a:cxnLst/>
            <a:rect r="r" b="b" t="t" l="l"/>
            <a:pathLst>
              <a:path h="1757443" w="2194618">
                <a:moveTo>
                  <a:pt x="0" y="0"/>
                </a:moveTo>
                <a:lnTo>
                  <a:pt x="2194618" y="0"/>
                </a:lnTo>
                <a:lnTo>
                  <a:pt x="2194618" y="1757443"/>
                </a:lnTo>
                <a:lnTo>
                  <a:pt x="0" y="1757443"/>
                </a:lnTo>
                <a:lnTo>
                  <a:pt x="0" y="0"/>
                </a:lnTo>
                <a:close/>
              </a:path>
            </a:pathLst>
          </a:custGeom>
          <a:blipFill>
            <a:blip r:embed="rId5"/>
            <a:stretch>
              <a:fillRect l="0" t="0" r="0" b="0"/>
            </a:stretch>
          </a:blipFill>
        </p:spPr>
      </p:sp>
      <p:sp>
        <p:nvSpPr>
          <p:cNvPr name="TextBox 5" id="5"/>
          <p:cNvSpPr txBox="true"/>
          <p:nvPr/>
        </p:nvSpPr>
        <p:spPr>
          <a:xfrm rot="0">
            <a:off x="1231900" y="4659658"/>
            <a:ext cx="5360722" cy="1181102"/>
          </a:xfrm>
          <a:prstGeom prst="rect">
            <a:avLst/>
          </a:prstGeom>
        </p:spPr>
        <p:txBody>
          <a:bodyPr anchor="t" rtlCol="false" tIns="0" lIns="0" bIns="0" rIns="0">
            <a:spAutoFit/>
          </a:bodyPr>
          <a:lstStyle/>
          <a:p>
            <a:pPr algn="l" marL="0" indent="0" lvl="0">
              <a:lnSpc>
                <a:spcPts val="8925"/>
              </a:lnSpc>
            </a:pPr>
            <a:r>
              <a:rPr lang="en-US" b="true" sz="8500" spc="-170">
                <a:solidFill>
                  <a:srgbClr val="E3F6FF"/>
                </a:solidFill>
                <a:latin typeface="Open Sans Bold"/>
                <a:ea typeface="Open Sans Bold"/>
                <a:cs typeface="Open Sans Bold"/>
                <a:sym typeface="Open Sans Bold"/>
              </a:rPr>
              <a:t>The Big 3</a:t>
            </a:r>
          </a:p>
        </p:txBody>
      </p:sp>
      <p:sp>
        <p:nvSpPr>
          <p:cNvPr name="TextBox 6" id="6"/>
          <p:cNvSpPr txBox="true"/>
          <p:nvPr/>
        </p:nvSpPr>
        <p:spPr>
          <a:xfrm rot="0">
            <a:off x="10797356" y="1824562"/>
            <a:ext cx="5339401" cy="514350"/>
          </a:xfrm>
          <a:prstGeom prst="rect">
            <a:avLst/>
          </a:prstGeom>
        </p:spPr>
        <p:txBody>
          <a:bodyPr anchor="t" rtlCol="false" tIns="0" lIns="0" bIns="0" rIns="0">
            <a:spAutoFit/>
          </a:bodyPr>
          <a:lstStyle/>
          <a:p>
            <a:pPr algn="l" marL="0" indent="0" lvl="0">
              <a:lnSpc>
                <a:spcPts val="4200"/>
              </a:lnSpc>
            </a:pPr>
            <a:r>
              <a:rPr lang="en-US" b="true" sz="3000" spc="-60">
                <a:solidFill>
                  <a:srgbClr val="E3F6FF"/>
                </a:solidFill>
                <a:latin typeface="Open Sans Bold"/>
                <a:ea typeface="Open Sans Bold"/>
                <a:cs typeface="Open Sans Bold"/>
                <a:sym typeface="Open Sans Bold"/>
              </a:rPr>
              <a:t>Microsoft PowerBI</a:t>
            </a:r>
          </a:p>
        </p:txBody>
      </p:sp>
      <p:sp>
        <p:nvSpPr>
          <p:cNvPr name="TextBox 7" id="7"/>
          <p:cNvSpPr txBox="true"/>
          <p:nvPr/>
        </p:nvSpPr>
        <p:spPr>
          <a:xfrm rot="0">
            <a:off x="10797356" y="4907309"/>
            <a:ext cx="5339401" cy="514350"/>
          </a:xfrm>
          <a:prstGeom prst="rect">
            <a:avLst/>
          </a:prstGeom>
        </p:spPr>
        <p:txBody>
          <a:bodyPr anchor="t" rtlCol="false" tIns="0" lIns="0" bIns="0" rIns="0">
            <a:spAutoFit/>
          </a:bodyPr>
          <a:lstStyle/>
          <a:p>
            <a:pPr algn="l" marL="0" indent="0" lvl="0">
              <a:lnSpc>
                <a:spcPts val="4200"/>
              </a:lnSpc>
            </a:pPr>
            <a:r>
              <a:rPr lang="en-US" b="true" sz="3000" spc="-60">
                <a:solidFill>
                  <a:srgbClr val="E3F6FF"/>
                </a:solidFill>
                <a:latin typeface="Open Sans Bold"/>
                <a:ea typeface="Open Sans Bold"/>
                <a:cs typeface="Open Sans Bold"/>
                <a:sym typeface="Open Sans Bold"/>
              </a:rPr>
              <a:t>Tableau</a:t>
            </a:r>
          </a:p>
        </p:txBody>
      </p:sp>
      <p:sp>
        <p:nvSpPr>
          <p:cNvPr name="TextBox 8" id="8"/>
          <p:cNvSpPr txBox="true"/>
          <p:nvPr/>
        </p:nvSpPr>
        <p:spPr>
          <a:xfrm rot="0">
            <a:off x="10797356" y="7890938"/>
            <a:ext cx="5339401" cy="514350"/>
          </a:xfrm>
          <a:prstGeom prst="rect">
            <a:avLst/>
          </a:prstGeom>
        </p:spPr>
        <p:txBody>
          <a:bodyPr anchor="t" rtlCol="false" tIns="0" lIns="0" bIns="0" rIns="0">
            <a:spAutoFit/>
          </a:bodyPr>
          <a:lstStyle/>
          <a:p>
            <a:pPr algn="l" marL="0" indent="0" lvl="0">
              <a:lnSpc>
                <a:spcPts val="4200"/>
              </a:lnSpc>
            </a:pPr>
            <a:r>
              <a:rPr lang="en-US" b="true" sz="3000" spc="-60">
                <a:solidFill>
                  <a:srgbClr val="E3F6FF"/>
                </a:solidFill>
                <a:latin typeface="Open Sans Bold"/>
                <a:ea typeface="Open Sans Bold"/>
                <a:cs typeface="Open Sans Bold"/>
                <a:sym typeface="Open Sans Bold"/>
              </a:rPr>
              <a:t>Qlik</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692384" y="210916"/>
            <a:ext cx="14903231" cy="10076084"/>
          </a:xfrm>
          <a:custGeom>
            <a:avLst/>
            <a:gdLst/>
            <a:ahLst/>
            <a:cxnLst/>
            <a:rect r="r" b="b" t="t" l="l"/>
            <a:pathLst>
              <a:path h="10076084" w="14903231">
                <a:moveTo>
                  <a:pt x="0" y="0"/>
                </a:moveTo>
                <a:lnTo>
                  <a:pt x="14903232" y="0"/>
                </a:lnTo>
                <a:lnTo>
                  <a:pt x="14903232" y="10076084"/>
                </a:lnTo>
                <a:lnTo>
                  <a:pt x="0" y="10076084"/>
                </a:lnTo>
                <a:lnTo>
                  <a:pt x="0" y="0"/>
                </a:lnTo>
                <a:close/>
              </a:path>
            </a:pathLst>
          </a:custGeom>
          <a:blipFill>
            <a:blip r:embed="rId2"/>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48464"/>
            <a:ext cx="15916222" cy="9788477"/>
          </a:xfrm>
          <a:custGeom>
            <a:avLst/>
            <a:gdLst/>
            <a:ahLst/>
            <a:cxnLst/>
            <a:rect r="r" b="b" t="t" l="l"/>
            <a:pathLst>
              <a:path h="9788477" w="15916222">
                <a:moveTo>
                  <a:pt x="0" y="0"/>
                </a:moveTo>
                <a:lnTo>
                  <a:pt x="15916222" y="0"/>
                </a:lnTo>
                <a:lnTo>
                  <a:pt x="15916222" y="9788476"/>
                </a:lnTo>
                <a:lnTo>
                  <a:pt x="0" y="9788476"/>
                </a:lnTo>
                <a:lnTo>
                  <a:pt x="0" y="0"/>
                </a:lnTo>
                <a:close/>
              </a:path>
            </a:pathLst>
          </a:custGeom>
          <a:blipFill>
            <a:blip r:embed="rId2"/>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877594" y="276653"/>
            <a:ext cx="16532813" cy="9733694"/>
          </a:xfrm>
          <a:custGeom>
            <a:avLst/>
            <a:gdLst/>
            <a:ahLst/>
            <a:cxnLst/>
            <a:rect r="r" b="b" t="t" l="l"/>
            <a:pathLst>
              <a:path h="9733694" w="16532813">
                <a:moveTo>
                  <a:pt x="0" y="0"/>
                </a:moveTo>
                <a:lnTo>
                  <a:pt x="16532812" y="0"/>
                </a:lnTo>
                <a:lnTo>
                  <a:pt x="16532812" y="9733694"/>
                </a:lnTo>
                <a:lnTo>
                  <a:pt x="0" y="9733694"/>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DAG4AEQJkGQ</dc:identifier>
  <dcterms:modified xsi:type="dcterms:W3CDTF">2011-08-01T06:04:30Z</dcterms:modified>
  <cp:revision>1</cp:revision>
  <dc:title>Data Analytics Webinar: Data Visualisation</dc:title>
</cp:coreProperties>
</file>