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FS Albert Arabic Bold" charset="1" panose="020B0803040502020804"/>
      <p:regular r:id="rId20"/>
    </p:embeddedFont>
    <p:embeddedFont>
      <p:font typeface="Garet" charset="1" panose="00000000000000000000"/>
      <p:regular r:id="rId22"/>
    </p:embeddedFont>
    <p:embeddedFont>
      <p:font typeface="Aileron Bold" charset="1" panose="00000800000000000000"/>
      <p:regular r:id="rId23"/>
    </p:embeddedFont>
    <p:embeddedFont>
      <p:font typeface="Open Sans" charset="1" panose="020B0606030504020204"/>
      <p:regular r:id="rId25"/>
    </p:embeddedFont>
    <p:embeddedFont>
      <p:font typeface="Open Sans Bold" charset="1" panose="020B0806030504020204"/>
      <p:regular r:id="rId26"/>
    </p:embeddedFont>
    <p:embeddedFont>
      <p:font typeface="FS Albert Arabic" charset="1" panose="020B0503040502020804"/>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notesMasters/notesMaster1.xml" Type="http://schemas.openxmlformats.org/officeDocument/2006/relationships/notesMaster"/><Relationship Id="rId18" Target="theme/theme2.xml" Type="http://schemas.openxmlformats.org/officeDocument/2006/relationships/theme"/><Relationship Id="rId19" Target="notesSlides/notesSlide1.xml" Type="http://schemas.openxmlformats.org/officeDocument/2006/relationships/notesSlide"/><Relationship Id="rId2" Target="presProps.xml" Type="http://schemas.openxmlformats.org/officeDocument/2006/relationships/presProps"/><Relationship Id="rId20" Target="fonts/font20.fntdata" Type="http://schemas.openxmlformats.org/officeDocument/2006/relationships/font"/><Relationship Id="rId21" Target="notesSlides/notesSlide2.xml" Type="http://schemas.openxmlformats.org/officeDocument/2006/relationships/notesSlide"/><Relationship Id="rId22" Target="fonts/font22.fntdata" Type="http://schemas.openxmlformats.org/officeDocument/2006/relationships/font"/><Relationship Id="rId23" Target="fonts/font23.fntdata" Type="http://schemas.openxmlformats.org/officeDocument/2006/relationships/font"/><Relationship Id="rId24" Target="notesSlides/notesSlide3.xml" Type="http://schemas.openxmlformats.org/officeDocument/2006/relationships/notesSlide"/><Relationship Id="rId25" Target="fonts/font25.fntdata" Type="http://schemas.openxmlformats.org/officeDocument/2006/relationships/font"/><Relationship Id="rId26" Target="fonts/font26.fntdata" Type="http://schemas.openxmlformats.org/officeDocument/2006/relationships/font"/><Relationship Id="rId27" Target="notesSlides/notesSlide4.xml" Type="http://schemas.openxmlformats.org/officeDocument/2006/relationships/notesSlide"/><Relationship Id="rId28" Target="notesSlides/notesSlide5.xml" Type="http://schemas.openxmlformats.org/officeDocument/2006/relationships/notesSlide"/><Relationship Id="rId29" Target="notesSlides/notesSlide6.xml" Type="http://schemas.openxmlformats.org/officeDocument/2006/relationships/notesSlide"/><Relationship Id="rId3" Target="viewProps.xml" Type="http://schemas.openxmlformats.org/officeDocument/2006/relationships/view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33" Target="notesSlides/notesSlide10.xml" Type="http://schemas.openxmlformats.org/officeDocument/2006/relationships/notesSlide"/><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are we currently with AI? And why am I asking you to forget about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notesSlides/notesSlide2.xml" Type="http://schemas.openxmlformats.org/officeDocument/2006/relationships/notesSlid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28" Target="../media/image27.png" Type="http://schemas.openxmlformats.org/officeDocument/2006/relationships/image"/><Relationship Id="rId29" Target="../media/image28.svg" Type="http://schemas.openxmlformats.org/officeDocument/2006/relationships/image"/><Relationship Id="rId3" Target="../media/image2.png" Type="http://schemas.openxmlformats.org/officeDocument/2006/relationships/image"/><Relationship Id="rId30" Target="../media/image29.png" Type="http://schemas.openxmlformats.org/officeDocument/2006/relationships/image"/><Relationship Id="rId31" Target="../media/image30.svg" Type="http://schemas.openxmlformats.org/officeDocument/2006/relationships/image"/><Relationship Id="rId32" Target="../media/image31.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37.png" Type="http://schemas.openxmlformats.org/officeDocument/2006/relationships/image"/><Relationship Id="rId4" Target="../media/image38.png" Type="http://schemas.openxmlformats.org/officeDocument/2006/relationships/image"/><Relationship Id="rId5" Target="../media/image3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3176270"/>
            <a:ext cx="14368269" cy="4338955"/>
          </a:xfrm>
          <a:prstGeom prst="rect">
            <a:avLst/>
          </a:prstGeom>
        </p:spPr>
        <p:txBody>
          <a:bodyPr anchor="t" rtlCol="false" tIns="0" lIns="0" bIns="0" rIns="0">
            <a:spAutoFit/>
          </a:bodyPr>
          <a:lstStyle/>
          <a:p>
            <a:pPr algn="l">
              <a:lnSpc>
                <a:spcPts val="13750"/>
              </a:lnSpc>
            </a:pPr>
            <a:r>
              <a:rPr lang="en-US" sz="11000" b="true">
                <a:solidFill>
                  <a:srgbClr val="FFFFFF"/>
                </a:solidFill>
                <a:latin typeface="FS Albert Arabic Bold"/>
                <a:ea typeface="FS Albert Arabic Bold"/>
                <a:cs typeface="FS Albert Arabic Bold"/>
                <a:sym typeface="FS Albert Arabic Bold"/>
              </a:rPr>
              <a:t>Data Analytics Webinar: Data Storage </a:t>
            </a:r>
          </a:p>
          <a:p>
            <a:pPr algn="ctr">
              <a:lnSpc>
                <a:spcPts val="713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4097338"/>
            <a:ext cx="11579006" cy="1882774"/>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SQL Live Demo</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621930" y="1314450"/>
            <a:ext cx="13307134" cy="1944381"/>
          </a:xfrm>
          <a:prstGeom prst="rect">
            <a:avLst/>
          </a:prstGeom>
        </p:spPr>
        <p:txBody>
          <a:bodyPr anchor="t" rtlCol="false" tIns="0" lIns="0" bIns="0" rIns="0">
            <a:spAutoFit/>
          </a:bodyPr>
          <a:lstStyle/>
          <a:p>
            <a:pPr algn="l">
              <a:lnSpc>
                <a:spcPts val="7310"/>
              </a:lnSpc>
            </a:pPr>
            <a:r>
              <a:rPr lang="en-US" sz="8600">
                <a:solidFill>
                  <a:srgbClr val="FFFFFF"/>
                </a:solidFill>
                <a:latin typeface="Garet"/>
                <a:ea typeface="Garet"/>
                <a:cs typeface="Garet"/>
                <a:sym typeface="Garet"/>
              </a:rPr>
              <a:t>MANAGING THE DATA LIFECYCLE</a:t>
            </a: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3"/>
            <a:stretch>
              <a:fillRect l="0" t="0" r="0" b="0"/>
            </a:stretch>
          </a:blipFill>
        </p:spPr>
      </p:sp>
      <p:sp>
        <p:nvSpPr>
          <p:cNvPr name="Freeform 4" id="4"/>
          <p:cNvSpPr/>
          <p:nvPr/>
        </p:nvSpPr>
        <p:spPr>
          <a:xfrm flipH="false" flipV="false" rot="0">
            <a:off x="1453378"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0129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7331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129277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455876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5400000">
            <a:off x="1537973"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4">
              <a:extLst>
                <a:ext uri="{96DAC541-7B7A-43D3-8B79-37D633B846F1}">
                  <asvg:svgBlip xmlns:asvg="http://schemas.microsoft.com/office/drawing/2016/SVG/main" r:embed="rId15"/>
                </a:ext>
              </a:extLst>
            </a:blip>
            <a:stretch>
              <a:fillRect l="0" t="0" r="-100000" b="0"/>
            </a:stretch>
          </a:blipFill>
        </p:spPr>
      </p:sp>
      <p:sp>
        <p:nvSpPr>
          <p:cNvPr name="Freeform 10" id="10"/>
          <p:cNvSpPr/>
          <p:nvPr/>
        </p:nvSpPr>
        <p:spPr>
          <a:xfrm flipH="false" flipV="false" rot="5400000">
            <a:off x="8097572"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6">
              <a:extLst>
                <a:ext uri="{96DAC541-7B7A-43D3-8B79-37D633B846F1}">
                  <asvg:svgBlip xmlns:asvg="http://schemas.microsoft.com/office/drawing/2016/SVG/main" r:embed="rId17"/>
                </a:ext>
              </a:extLst>
            </a:blip>
            <a:stretch>
              <a:fillRect l="0" t="0" r="-100000" b="0"/>
            </a:stretch>
          </a:blipFill>
        </p:spPr>
      </p:sp>
      <p:sp>
        <p:nvSpPr>
          <p:cNvPr name="Freeform 11" id="11"/>
          <p:cNvSpPr/>
          <p:nvPr/>
        </p:nvSpPr>
        <p:spPr>
          <a:xfrm flipH="false" flipV="false" rot="5400000">
            <a:off x="14643361"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8">
              <a:extLst>
                <a:ext uri="{96DAC541-7B7A-43D3-8B79-37D633B846F1}">
                  <asvg:svgBlip xmlns:asvg="http://schemas.microsoft.com/office/drawing/2016/SVG/main" r:embed="rId19"/>
                </a:ext>
              </a:extLst>
            </a:blip>
            <a:stretch>
              <a:fillRect l="0" t="0" r="-100000" b="0"/>
            </a:stretch>
          </a:blipFill>
        </p:spPr>
      </p:sp>
      <p:sp>
        <p:nvSpPr>
          <p:cNvPr name="Freeform 12" id="12"/>
          <p:cNvSpPr/>
          <p:nvPr/>
        </p:nvSpPr>
        <p:spPr>
          <a:xfrm flipH="false" flipV="false" rot="-5400000">
            <a:off x="4817772"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0">
              <a:extLst>
                <a:ext uri="{96DAC541-7B7A-43D3-8B79-37D633B846F1}">
                  <asvg:svgBlip xmlns:asvg="http://schemas.microsoft.com/office/drawing/2016/SVG/main" r:embed="rId21"/>
                </a:ext>
              </a:extLst>
            </a:blip>
            <a:stretch>
              <a:fillRect l="0" t="0" r="-100000" b="0"/>
            </a:stretch>
          </a:blipFill>
        </p:spPr>
      </p:sp>
      <p:sp>
        <p:nvSpPr>
          <p:cNvPr name="Freeform 13" id="13"/>
          <p:cNvSpPr/>
          <p:nvPr/>
        </p:nvSpPr>
        <p:spPr>
          <a:xfrm flipH="false" flipV="false" rot="-5400000">
            <a:off x="11377371"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2">
              <a:extLst>
                <a:ext uri="{96DAC541-7B7A-43D3-8B79-37D633B846F1}">
                  <asvg:svgBlip xmlns:asvg="http://schemas.microsoft.com/office/drawing/2016/SVG/main" r:embed="rId23"/>
                </a:ext>
              </a:extLst>
            </a:blip>
            <a:stretch>
              <a:fillRect l="0" t="0" r="-100000" b="0"/>
            </a:stretch>
          </a:blipFill>
        </p:spPr>
      </p:sp>
      <p:grpSp>
        <p:nvGrpSpPr>
          <p:cNvPr name="Group 14" id="14"/>
          <p:cNvGrpSpPr/>
          <p:nvPr/>
        </p:nvGrpSpPr>
        <p:grpSpPr>
          <a:xfrm rot="-2700000">
            <a:off x="3737207" y="5848879"/>
            <a:ext cx="691007" cy="689901"/>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6" id="16"/>
          <p:cNvGrpSpPr/>
          <p:nvPr/>
        </p:nvGrpSpPr>
        <p:grpSpPr>
          <a:xfrm rot="-2700000">
            <a:off x="10319822" y="5848879"/>
            <a:ext cx="691007" cy="689901"/>
            <a:chOff x="0" y="0"/>
            <a:chExt cx="6350000" cy="6339840"/>
          </a:xfrm>
        </p:grpSpPr>
        <p:sp>
          <p:nvSpPr>
            <p:cNvPr name="Freeform 17" id="1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8" id="18"/>
          <p:cNvGrpSpPr/>
          <p:nvPr/>
        </p:nvGrpSpPr>
        <p:grpSpPr>
          <a:xfrm rot="-2700000">
            <a:off x="16832342" y="5848879"/>
            <a:ext cx="691007" cy="689901"/>
            <a:chOff x="0" y="0"/>
            <a:chExt cx="6350000" cy="6339840"/>
          </a:xfrm>
        </p:grpSpPr>
        <p:sp>
          <p:nvSpPr>
            <p:cNvPr name="Freeform 19" id="1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0" id="20"/>
          <p:cNvGrpSpPr/>
          <p:nvPr/>
        </p:nvGrpSpPr>
        <p:grpSpPr>
          <a:xfrm rot="8100000">
            <a:off x="7022457" y="5871895"/>
            <a:ext cx="691007" cy="689901"/>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2" id="22"/>
          <p:cNvGrpSpPr/>
          <p:nvPr/>
        </p:nvGrpSpPr>
        <p:grpSpPr>
          <a:xfrm rot="8100000">
            <a:off x="13582056" y="5871895"/>
            <a:ext cx="691007" cy="689901"/>
            <a:chOff x="0" y="0"/>
            <a:chExt cx="6350000" cy="6339840"/>
          </a:xfrm>
        </p:grpSpPr>
        <p:sp>
          <p:nvSpPr>
            <p:cNvPr name="Freeform 23" id="23"/>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sp>
        <p:nvSpPr>
          <p:cNvPr name="Freeform 24" id="24"/>
          <p:cNvSpPr/>
          <p:nvPr/>
        </p:nvSpPr>
        <p:spPr>
          <a:xfrm flipH="false" flipV="false" rot="0">
            <a:off x="1900366" y="5604979"/>
            <a:ext cx="1107298" cy="1107298"/>
          </a:xfrm>
          <a:custGeom>
            <a:avLst/>
            <a:gdLst/>
            <a:ahLst/>
            <a:cxnLst/>
            <a:rect r="r" b="b" t="t" l="l"/>
            <a:pathLst>
              <a:path h="1107298" w="1107298">
                <a:moveTo>
                  <a:pt x="0" y="0"/>
                </a:moveTo>
                <a:lnTo>
                  <a:pt x="1107298" y="0"/>
                </a:lnTo>
                <a:lnTo>
                  <a:pt x="1107298" y="1107299"/>
                </a:lnTo>
                <a:lnTo>
                  <a:pt x="0" y="110729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5" id="25"/>
          <p:cNvSpPr/>
          <p:nvPr/>
        </p:nvSpPr>
        <p:spPr>
          <a:xfrm flipH="false" flipV="false" rot="0">
            <a:off x="14969264" y="5749901"/>
            <a:ext cx="1180279" cy="987009"/>
          </a:xfrm>
          <a:custGeom>
            <a:avLst/>
            <a:gdLst/>
            <a:ahLst/>
            <a:cxnLst/>
            <a:rect r="r" b="b" t="t" l="l"/>
            <a:pathLst>
              <a:path h="987009" w="1180279">
                <a:moveTo>
                  <a:pt x="0" y="0"/>
                </a:moveTo>
                <a:lnTo>
                  <a:pt x="1180279" y="0"/>
                </a:lnTo>
                <a:lnTo>
                  <a:pt x="1180279" y="987008"/>
                </a:lnTo>
                <a:lnTo>
                  <a:pt x="0" y="98700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6" id="26"/>
          <p:cNvSpPr/>
          <p:nvPr/>
        </p:nvSpPr>
        <p:spPr>
          <a:xfrm flipH="false" flipV="false" rot="0">
            <a:off x="8546639" y="5630107"/>
            <a:ext cx="940007" cy="1127445"/>
          </a:xfrm>
          <a:custGeom>
            <a:avLst/>
            <a:gdLst/>
            <a:ahLst/>
            <a:cxnLst/>
            <a:rect r="r" b="b" t="t" l="l"/>
            <a:pathLst>
              <a:path h="1127445" w="940007">
                <a:moveTo>
                  <a:pt x="0" y="0"/>
                </a:moveTo>
                <a:lnTo>
                  <a:pt x="940007" y="0"/>
                </a:lnTo>
                <a:lnTo>
                  <a:pt x="940007" y="1127445"/>
                </a:lnTo>
                <a:lnTo>
                  <a:pt x="0" y="112744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7" id="27"/>
          <p:cNvSpPr/>
          <p:nvPr/>
        </p:nvSpPr>
        <p:spPr>
          <a:xfrm flipH="false" flipV="false" rot="0">
            <a:off x="11742038" y="5630107"/>
            <a:ext cx="1240758" cy="1233003"/>
          </a:xfrm>
          <a:custGeom>
            <a:avLst/>
            <a:gdLst/>
            <a:ahLst/>
            <a:cxnLst/>
            <a:rect r="r" b="b" t="t" l="l"/>
            <a:pathLst>
              <a:path h="1233003" w="1240758">
                <a:moveTo>
                  <a:pt x="0" y="0"/>
                </a:moveTo>
                <a:lnTo>
                  <a:pt x="1240758" y="0"/>
                </a:lnTo>
                <a:lnTo>
                  <a:pt x="1240758" y="1233003"/>
                </a:lnTo>
                <a:lnTo>
                  <a:pt x="0" y="1233003"/>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8" id="28"/>
          <p:cNvSpPr/>
          <p:nvPr/>
        </p:nvSpPr>
        <p:spPr>
          <a:xfrm flipH="false" flipV="false" rot="0">
            <a:off x="5057931" y="5558152"/>
            <a:ext cx="1362783" cy="1200953"/>
          </a:xfrm>
          <a:custGeom>
            <a:avLst/>
            <a:gdLst/>
            <a:ahLst/>
            <a:cxnLst/>
            <a:rect r="r" b="b" t="t" l="l"/>
            <a:pathLst>
              <a:path h="1200953" w="1362783">
                <a:moveTo>
                  <a:pt x="0" y="0"/>
                </a:moveTo>
                <a:lnTo>
                  <a:pt x="1362783" y="0"/>
                </a:lnTo>
                <a:lnTo>
                  <a:pt x="1362783" y="1200953"/>
                </a:lnTo>
                <a:lnTo>
                  <a:pt x="0" y="1200953"/>
                </a:lnTo>
                <a:lnTo>
                  <a:pt x="0" y="0"/>
                </a:lnTo>
                <a:close/>
              </a:path>
            </a:pathLst>
          </a:custGeom>
          <a:blipFill>
            <a:blip r:embed="rId32"/>
            <a:stretch>
              <a:fillRect l="0" t="0" r="0" b="0"/>
            </a:stretch>
          </a:blipFill>
        </p:spPr>
      </p:sp>
      <p:sp>
        <p:nvSpPr>
          <p:cNvPr name="TextBox 29" id="29"/>
          <p:cNvSpPr txBox="true"/>
          <p:nvPr/>
        </p:nvSpPr>
        <p:spPr>
          <a:xfrm rot="0">
            <a:off x="757539"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strike="noStrike" u="none">
                <a:solidFill>
                  <a:srgbClr val="FFFFFF"/>
                </a:solidFill>
                <a:latin typeface="Aileron Bold"/>
                <a:ea typeface="Aileron Bold"/>
                <a:cs typeface="Aileron Bold"/>
                <a:sym typeface="Aileron Bold"/>
              </a:rPr>
              <a:t>Generate &amp; Capture</a:t>
            </a:r>
          </a:p>
        </p:txBody>
      </p:sp>
      <p:sp>
        <p:nvSpPr>
          <p:cNvPr name="TextBox 30" id="30"/>
          <p:cNvSpPr txBox="true"/>
          <p:nvPr/>
        </p:nvSpPr>
        <p:spPr>
          <a:xfrm rot="0">
            <a:off x="4037339"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Clean</a:t>
            </a:r>
          </a:p>
        </p:txBody>
      </p:sp>
      <p:sp>
        <p:nvSpPr>
          <p:cNvPr name="TextBox 31" id="31"/>
          <p:cNvSpPr txBox="true"/>
          <p:nvPr/>
        </p:nvSpPr>
        <p:spPr>
          <a:xfrm rot="0">
            <a:off x="7441519" y="7768815"/>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Store</a:t>
            </a:r>
          </a:p>
        </p:txBody>
      </p:sp>
      <p:sp>
        <p:nvSpPr>
          <p:cNvPr name="TextBox 32" id="32"/>
          <p:cNvSpPr txBox="true"/>
          <p:nvPr/>
        </p:nvSpPr>
        <p:spPr>
          <a:xfrm rot="0">
            <a:off x="13987308"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Present &amp; Consume</a:t>
            </a:r>
          </a:p>
        </p:txBody>
      </p:sp>
      <p:sp>
        <p:nvSpPr>
          <p:cNvPr name="TextBox 33" id="33"/>
          <p:cNvSpPr txBox="true"/>
          <p:nvPr/>
        </p:nvSpPr>
        <p:spPr>
          <a:xfrm rot="0">
            <a:off x="10665325"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Analyse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994215" y="5067300"/>
            <a:ext cx="5199347" cy="4899587"/>
          </a:xfrm>
          <a:prstGeom prst="rect">
            <a:avLst/>
          </a:prstGeom>
        </p:spPr>
        <p:txBody>
          <a:bodyPr anchor="t" rtlCol="false" tIns="0" lIns="0" bIns="0" rIns="0">
            <a:spAutoFit/>
          </a:bodyPr>
          <a:lstStyle/>
          <a:p>
            <a:pPr algn="l" marL="568159" indent="-284079" lvl="1">
              <a:lnSpc>
                <a:spcPts val="3947"/>
              </a:lnSpc>
              <a:buFont typeface="Arial"/>
              <a:buChar char="•"/>
            </a:pPr>
            <a:r>
              <a:rPr lang="en-US" sz="2631">
                <a:solidFill>
                  <a:srgbClr val="FFFFFF"/>
                </a:solidFill>
                <a:latin typeface="Open Sans"/>
                <a:ea typeface="Open Sans"/>
                <a:cs typeface="Open Sans"/>
                <a:sym typeface="Open Sans"/>
              </a:rPr>
              <a:t>Mos</a:t>
            </a:r>
            <a:r>
              <a:rPr lang="en-US" sz="2631">
                <a:solidFill>
                  <a:srgbClr val="FFFFFF"/>
                </a:solidFill>
                <a:latin typeface="Open Sans"/>
                <a:ea typeface="Open Sans"/>
                <a:cs typeface="Open Sans"/>
                <a:sym typeface="Open Sans"/>
              </a:rPr>
              <a:t>t companies still rely on Excel files, shared drives or on-prem databases.</a:t>
            </a:r>
          </a:p>
          <a:p>
            <a:pPr algn="l" marL="568159" indent="-284079" lvl="1">
              <a:lnSpc>
                <a:spcPts val="3947"/>
              </a:lnSpc>
              <a:buFont typeface="Arial"/>
              <a:buChar char="•"/>
            </a:pPr>
            <a:r>
              <a:rPr lang="en-US" sz="2631">
                <a:solidFill>
                  <a:srgbClr val="FFFFFF"/>
                </a:solidFill>
                <a:latin typeface="Open Sans"/>
                <a:ea typeface="Open Sans"/>
                <a:cs typeface="Open Sans"/>
                <a:sym typeface="Open Sans"/>
              </a:rPr>
              <a:t>These limit scalability, reliability, security and analytics potential.</a:t>
            </a:r>
          </a:p>
          <a:p>
            <a:pPr algn="l" marL="568159" indent="-284079" lvl="1">
              <a:lnSpc>
                <a:spcPts val="3947"/>
              </a:lnSpc>
              <a:spcBef>
                <a:spcPct val="0"/>
              </a:spcBef>
              <a:buFont typeface="Arial"/>
              <a:buChar char="•"/>
            </a:pPr>
            <a:r>
              <a:rPr lang="en-US" sz="2631">
                <a:solidFill>
                  <a:srgbClr val="FFFFFF"/>
                </a:solidFill>
                <a:latin typeface="Open Sans"/>
                <a:ea typeface="Open Sans"/>
                <a:cs typeface="Open Sans"/>
                <a:sym typeface="Open Sans"/>
              </a:rPr>
              <a:t>Cloud storage offers elasticity, governance, and integration.</a:t>
            </a:r>
          </a:p>
          <a:p>
            <a:pPr algn="l" marL="0" indent="0" lvl="0">
              <a:lnSpc>
                <a:spcPts val="3947"/>
              </a:lnSpc>
              <a:spcBef>
                <a:spcPct val="0"/>
              </a:spcBef>
            </a:pPr>
          </a:p>
        </p:txBody>
      </p:sp>
      <p:sp>
        <p:nvSpPr>
          <p:cNvPr name="TextBox 3" id="3"/>
          <p:cNvSpPr txBox="true"/>
          <p:nvPr/>
        </p:nvSpPr>
        <p:spPr>
          <a:xfrm rot="0">
            <a:off x="1994215" y="1028700"/>
            <a:ext cx="5532090" cy="36576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Why Storage Matters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500" t="0" r="20500" b="0"/>
            <a:stretch>
              <a:fillRect/>
            </a:stretch>
          </p:blipFill>
          <p:spPr>
            <a:xfrm flipH="false" flipV="false">
              <a:off x="0" y="0"/>
              <a:ext cx="12192000" cy="13716000"/>
            </a:xfrm>
            <a:prstGeom prst="rect">
              <a:avLst/>
            </a:prstGeom>
          </p:spPr>
        </p:pic>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994215" y="5067300"/>
            <a:ext cx="5199347" cy="4433637"/>
          </a:xfrm>
          <a:prstGeom prst="rect">
            <a:avLst/>
          </a:prstGeom>
        </p:spPr>
        <p:txBody>
          <a:bodyPr anchor="t" rtlCol="false" tIns="0" lIns="0" bIns="0" rIns="0">
            <a:spAutoFit/>
          </a:bodyPr>
          <a:lstStyle/>
          <a:p>
            <a:pPr algn="l" marL="568159" indent="-284080" lvl="1">
              <a:lnSpc>
                <a:spcPts val="3947"/>
              </a:lnSpc>
              <a:buFont typeface="Arial"/>
              <a:buChar char="•"/>
            </a:pPr>
            <a:r>
              <a:rPr lang="en-US" sz="2631">
                <a:solidFill>
                  <a:srgbClr val="FFFFFF"/>
                </a:solidFill>
                <a:latin typeface="Open Sans"/>
                <a:ea typeface="Open Sans"/>
                <a:cs typeface="Open Sans"/>
                <a:sym typeface="Open Sans"/>
              </a:rPr>
              <a:t>Think of this </a:t>
            </a:r>
            <a:r>
              <a:rPr lang="en-US" sz="2631">
                <a:solidFill>
                  <a:srgbClr val="FFFFFF"/>
                </a:solidFill>
                <a:latin typeface="Open Sans"/>
                <a:ea typeface="Open Sans"/>
                <a:cs typeface="Open Sans"/>
                <a:sym typeface="Open Sans"/>
              </a:rPr>
              <a:t>like a set of tidy spreadsheets that are linked together.</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Each table has rows and columns, for example, one table for customers and another for orders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Best for well-structured data that doesn’t change shape</a:t>
            </a:r>
          </a:p>
        </p:txBody>
      </p:sp>
      <p:sp>
        <p:nvSpPr>
          <p:cNvPr name="TextBox 3" id="3"/>
          <p:cNvSpPr txBox="true"/>
          <p:nvPr/>
        </p:nvSpPr>
        <p:spPr>
          <a:xfrm rot="0">
            <a:off x="1994215" y="1028700"/>
            <a:ext cx="5532090" cy="36576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Relational Databases (SQL)</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5000" t="0" r="25000" b="0"/>
            <a:stretch>
              <a:fillRect/>
            </a:stretch>
          </p:blipFill>
          <p:spPr>
            <a:xfrm flipH="false" flipV="false">
              <a:off x="0" y="0"/>
              <a:ext cx="12192000" cy="1371600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994215" y="6310563"/>
            <a:ext cx="5199347" cy="2947737"/>
          </a:xfrm>
          <a:prstGeom prst="rect">
            <a:avLst/>
          </a:prstGeom>
        </p:spPr>
        <p:txBody>
          <a:bodyPr anchor="t" rtlCol="false" tIns="0" lIns="0" bIns="0" rIns="0">
            <a:spAutoFit/>
          </a:bodyPr>
          <a:lstStyle/>
          <a:p>
            <a:pPr algn="l" marL="568159" indent="-284080" lvl="1">
              <a:lnSpc>
                <a:spcPts val="3947"/>
              </a:lnSpc>
              <a:buFont typeface="Arial"/>
              <a:buChar char="•"/>
            </a:pPr>
            <a:r>
              <a:rPr lang="en-US" sz="2631">
                <a:solidFill>
                  <a:srgbClr val="FFFFFF"/>
                </a:solidFill>
                <a:latin typeface="Open Sans"/>
                <a:ea typeface="Open Sans"/>
                <a:cs typeface="Open Sans"/>
                <a:sym typeface="Open Sans"/>
              </a:rPr>
              <a:t>T</a:t>
            </a:r>
            <a:r>
              <a:rPr lang="en-US" sz="2631">
                <a:solidFill>
                  <a:srgbClr val="FFFFFF"/>
                </a:solidFill>
                <a:latin typeface="Open Sans"/>
                <a:ea typeface="Open Sans"/>
                <a:cs typeface="Open Sans"/>
                <a:sym typeface="Open Sans"/>
              </a:rPr>
              <a:t>hese are more flexible than the spreadsheet-style databases above.</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Best for data that doesn’t fit neatly into tables, app usage data or IoT sensors.</a:t>
            </a:r>
          </a:p>
        </p:txBody>
      </p:sp>
      <p:sp>
        <p:nvSpPr>
          <p:cNvPr name="TextBox 3" id="3"/>
          <p:cNvSpPr txBox="true"/>
          <p:nvPr/>
        </p:nvSpPr>
        <p:spPr>
          <a:xfrm rot="0">
            <a:off x="1994215" y="1028700"/>
            <a:ext cx="5580462" cy="48768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Non-Relational Databases (NoSQL)</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17191" t="0" r="17191" b="0"/>
            <a:stretch>
              <a:fillRect/>
            </a:stretch>
          </p:blipFill>
          <p:spPr>
            <a:xfrm flipH="false" flipV="false">
              <a:off x="0" y="0"/>
              <a:ext cx="12192000" cy="13716000"/>
            </a:xfrm>
            <a:prstGeom prst="rect">
              <a:avLst/>
            </a:prstGeom>
          </p:spPr>
        </p:pic>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994215" y="3567780"/>
            <a:ext cx="5199347" cy="6414837"/>
          </a:xfrm>
          <a:prstGeom prst="rect">
            <a:avLst/>
          </a:prstGeom>
        </p:spPr>
        <p:txBody>
          <a:bodyPr anchor="t" rtlCol="false" tIns="0" lIns="0" bIns="0" rIns="0">
            <a:spAutoFit/>
          </a:bodyPr>
          <a:lstStyle/>
          <a:p>
            <a:pPr algn="l" marL="568159" indent="-284080" lvl="1">
              <a:lnSpc>
                <a:spcPts val="3947"/>
              </a:lnSpc>
              <a:buFont typeface="Arial"/>
              <a:buChar char="•"/>
            </a:pPr>
            <a:r>
              <a:rPr lang="en-US" sz="2631">
                <a:solidFill>
                  <a:srgbClr val="FFFFFF"/>
                </a:solidFill>
                <a:latin typeface="Open Sans"/>
                <a:ea typeface="Open Sans"/>
                <a:cs typeface="Open Sans"/>
                <a:sym typeface="Open Sans"/>
              </a:rPr>
              <a:t>Think of this </a:t>
            </a:r>
            <a:r>
              <a:rPr lang="en-US" sz="2631">
                <a:solidFill>
                  <a:srgbClr val="FFFFFF"/>
                </a:solidFill>
                <a:latin typeface="Open Sans"/>
                <a:ea typeface="Open Sans"/>
                <a:cs typeface="Open Sans"/>
                <a:sym typeface="Open Sans"/>
              </a:rPr>
              <a:t>as a massive digital filing cabinet where you can store any type of file, documents, images, videos, backups or raw data exports.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Each file is stored as an individual “object,” ready to be retrieved whenever needed.</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Best for large files or data that doesn’t need to live in a database, media, backups or raw analytics data.</a:t>
            </a:r>
          </a:p>
        </p:txBody>
      </p:sp>
      <p:sp>
        <p:nvSpPr>
          <p:cNvPr name="TextBox 3" id="3"/>
          <p:cNvSpPr txBox="true"/>
          <p:nvPr/>
        </p:nvSpPr>
        <p:spPr>
          <a:xfrm rot="0">
            <a:off x="1994215" y="1028700"/>
            <a:ext cx="5532090" cy="24384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Blob Storage </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20333" t="0" r="20333" b="0"/>
            <a:stretch>
              <a:fillRect/>
            </a:stretch>
          </p:blipFill>
          <p:spPr>
            <a:xfrm flipH="false" flipV="false">
              <a:off x="0" y="0"/>
              <a:ext cx="12192000" cy="13716000"/>
            </a:xfrm>
            <a:prstGeom prst="rect">
              <a:avLst/>
            </a:prstGeom>
          </p:spPr>
        </p:pic>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894542" y="3834063"/>
            <a:ext cx="5731434" cy="5424237"/>
          </a:xfrm>
          <a:prstGeom prst="rect">
            <a:avLst/>
          </a:prstGeom>
        </p:spPr>
        <p:txBody>
          <a:bodyPr anchor="t" rtlCol="false" tIns="0" lIns="0" bIns="0" rIns="0">
            <a:spAutoFit/>
          </a:bodyPr>
          <a:lstStyle/>
          <a:p>
            <a:pPr algn="l" marL="568159" indent="-284080" lvl="1">
              <a:lnSpc>
                <a:spcPts val="3947"/>
              </a:lnSpc>
              <a:buFont typeface="Arial"/>
              <a:buChar char="•"/>
            </a:pPr>
            <a:r>
              <a:rPr lang="en-US" sz="2631">
                <a:solidFill>
                  <a:srgbClr val="FFFFFF"/>
                </a:solidFill>
                <a:latin typeface="Open Sans"/>
                <a:ea typeface="Open Sans"/>
                <a:cs typeface="Open Sans"/>
                <a:sym typeface="Open Sans"/>
              </a:rPr>
              <a:t>This is the newe</a:t>
            </a:r>
            <a:r>
              <a:rPr lang="en-US" sz="2631">
                <a:solidFill>
                  <a:srgbClr val="FFFFFF"/>
                </a:solidFill>
                <a:latin typeface="Open Sans"/>
                <a:ea typeface="Open Sans"/>
                <a:cs typeface="Open Sans"/>
                <a:sym typeface="Open Sans"/>
              </a:rPr>
              <a:t>st and most exciting type of storage, used mainly for AI applications.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 Vector stores hold numerical representations of text, images, or audio (called embeddings) that help AI systems understand meaning, not just exact words.</a:t>
            </a:r>
          </a:p>
          <a:p>
            <a:pPr algn="l" marL="568159" indent="-284080" lvl="1">
              <a:lnSpc>
                <a:spcPts val="3947"/>
              </a:lnSpc>
              <a:buFont typeface="Arial"/>
              <a:buChar char="•"/>
            </a:pPr>
            <a:r>
              <a:rPr lang="en-US" sz="2631">
                <a:solidFill>
                  <a:srgbClr val="FFFFFF"/>
                </a:solidFill>
                <a:latin typeface="Open Sans"/>
                <a:ea typeface="Open Sans"/>
                <a:cs typeface="Open Sans"/>
                <a:sym typeface="Open Sans"/>
              </a:rPr>
              <a:t>Best for AI-driven tools like chatbots, intelligent search, and recommendation systems.</a:t>
            </a:r>
          </a:p>
        </p:txBody>
      </p:sp>
      <p:sp>
        <p:nvSpPr>
          <p:cNvPr name="TextBox 3" id="3"/>
          <p:cNvSpPr txBox="true"/>
          <p:nvPr/>
        </p:nvSpPr>
        <p:spPr>
          <a:xfrm rot="0">
            <a:off x="1994215" y="1028700"/>
            <a:ext cx="5532090" cy="2438400"/>
          </a:xfrm>
          <a:prstGeom prst="rect">
            <a:avLst/>
          </a:prstGeom>
        </p:spPr>
        <p:txBody>
          <a:bodyPr anchor="t" rtlCol="false" tIns="0" lIns="0" bIns="0" rIns="0">
            <a:spAutoFit/>
          </a:bodyPr>
          <a:lstStyle/>
          <a:p>
            <a:pPr algn="l" marL="0" indent="0" lvl="0">
              <a:lnSpc>
                <a:spcPts val="9600"/>
              </a:lnSpc>
              <a:spcBef>
                <a:spcPct val="0"/>
              </a:spcBef>
            </a:pPr>
            <a:r>
              <a:rPr lang="en-US" b="true" sz="8000">
                <a:solidFill>
                  <a:srgbClr val="FFFFFF"/>
                </a:solidFill>
                <a:latin typeface="Open Sans Bold"/>
                <a:ea typeface="Open Sans Bold"/>
                <a:cs typeface="Open Sans Bold"/>
                <a:sym typeface="Open Sans Bold"/>
              </a:rPr>
              <a:t>Vector Stores</a:t>
            </a:r>
          </a:p>
        </p:txBody>
      </p:sp>
      <p:grpSp>
        <p:nvGrpSpPr>
          <p:cNvPr name="Group 4" id="4"/>
          <p:cNvGrpSpPr/>
          <p:nvPr/>
        </p:nvGrpSpPr>
        <p:grpSpPr>
          <a:xfrm rot="0">
            <a:off x="9144000" y="0"/>
            <a:ext cx="9144000" cy="10287000"/>
            <a:chOff x="0" y="0"/>
            <a:chExt cx="12192000" cy="13716000"/>
          </a:xfrm>
        </p:grpSpPr>
        <p:pic>
          <p:nvPicPr>
            <p:cNvPr name="Picture 5" id="5"/>
            <p:cNvPicPr>
              <a:picLocks noChangeAspect="true"/>
            </p:cNvPicPr>
            <p:nvPr/>
          </p:nvPicPr>
          <p:blipFill>
            <a:blip r:embed="rId3"/>
            <a:srcRect l="5555" t="0" r="5555" b="0"/>
            <a:stretch>
              <a:fillRect/>
            </a:stretch>
          </p:blipFill>
          <p:spPr>
            <a:xfrm flipH="false" flipV="false">
              <a:off x="0" y="0"/>
              <a:ext cx="12192000" cy="13716000"/>
            </a:xfrm>
            <a:prstGeom prst="rect">
              <a:avLst/>
            </a:prstGeom>
          </p:spPr>
        </p:pic>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8229636" y="1195948"/>
            <a:ext cx="1828728" cy="1828728"/>
          </a:xfrm>
          <a:custGeom>
            <a:avLst/>
            <a:gdLst/>
            <a:ahLst/>
            <a:cxnLst/>
            <a:rect r="r" b="b" t="t" l="l"/>
            <a:pathLst>
              <a:path h="1828728" w="1828728">
                <a:moveTo>
                  <a:pt x="0" y="0"/>
                </a:moveTo>
                <a:lnTo>
                  <a:pt x="1828728" y="0"/>
                </a:lnTo>
                <a:lnTo>
                  <a:pt x="1828728" y="1828728"/>
                </a:lnTo>
                <a:lnTo>
                  <a:pt x="0" y="1828728"/>
                </a:lnTo>
                <a:lnTo>
                  <a:pt x="0" y="0"/>
                </a:lnTo>
                <a:close/>
              </a:path>
            </a:pathLst>
          </a:custGeom>
          <a:blipFill>
            <a:blip r:embed="rId3"/>
            <a:stretch>
              <a:fillRect l="0" t="0" r="0" b="0"/>
            </a:stretch>
          </a:blipFill>
        </p:spPr>
      </p:sp>
      <p:sp>
        <p:nvSpPr>
          <p:cNvPr name="Freeform 3" id="3"/>
          <p:cNvSpPr/>
          <p:nvPr/>
        </p:nvSpPr>
        <p:spPr>
          <a:xfrm flipH="false" flipV="false" rot="0">
            <a:off x="8229636" y="4278696"/>
            <a:ext cx="1828728" cy="1828728"/>
          </a:xfrm>
          <a:custGeom>
            <a:avLst/>
            <a:gdLst/>
            <a:ahLst/>
            <a:cxnLst/>
            <a:rect r="r" b="b" t="t" l="l"/>
            <a:pathLst>
              <a:path h="1828728" w="1828728">
                <a:moveTo>
                  <a:pt x="0" y="0"/>
                </a:moveTo>
                <a:lnTo>
                  <a:pt x="1828728" y="0"/>
                </a:lnTo>
                <a:lnTo>
                  <a:pt x="1828728" y="1828727"/>
                </a:lnTo>
                <a:lnTo>
                  <a:pt x="0" y="1828727"/>
                </a:lnTo>
                <a:lnTo>
                  <a:pt x="0" y="0"/>
                </a:lnTo>
                <a:close/>
              </a:path>
            </a:pathLst>
          </a:custGeom>
          <a:blipFill>
            <a:blip r:embed="rId4"/>
            <a:stretch>
              <a:fillRect l="0" t="0" r="0" b="0"/>
            </a:stretch>
          </a:blipFill>
        </p:spPr>
      </p:sp>
      <p:sp>
        <p:nvSpPr>
          <p:cNvPr name="Freeform 4" id="4"/>
          <p:cNvSpPr/>
          <p:nvPr/>
        </p:nvSpPr>
        <p:spPr>
          <a:xfrm flipH="false" flipV="false" rot="0">
            <a:off x="8229636" y="7371035"/>
            <a:ext cx="1828728" cy="1828728"/>
          </a:xfrm>
          <a:custGeom>
            <a:avLst/>
            <a:gdLst/>
            <a:ahLst/>
            <a:cxnLst/>
            <a:rect r="r" b="b" t="t" l="l"/>
            <a:pathLst>
              <a:path h="1828728" w="1828728">
                <a:moveTo>
                  <a:pt x="0" y="0"/>
                </a:moveTo>
                <a:lnTo>
                  <a:pt x="1828728" y="0"/>
                </a:lnTo>
                <a:lnTo>
                  <a:pt x="1828728" y="1828728"/>
                </a:lnTo>
                <a:lnTo>
                  <a:pt x="0" y="1828728"/>
                </a:lnTo>
                <a:lnTo>
                  <a:pt x="0" y="0"/>
                </a:lnTo>
                <a:close/>
              </a:path>
            </a:pathLst>
          </a:custGeom>
          <a:blipFill>
            <a:blip r:embed="rId5"/>
            <a:stretch>
              <a:fillRect l="0" t="0" r="0" b="0"/>
            </a:stretch>
          </a:blipFill>
        </p:spPr>
      </p:sp>
      <p:sp>
        <p:nvSpPr>
          <p:cNvPr name="TextBox 5" id="5"/>
          <p:cNvSpPr txBox="true"/>
          <p:nvPr/>
        </p:nvSpPr>
        <p:spPr>
          <a:xfrm rot="0">
            <a:off x="1231900" y="4659658"/>
            <a:ext cx="5360722" cy="1181102"/>
          </a:xfrm>
          <a:prstGeom prst="rect">
            <a:avLst/>
          </a:prstGeom>
        </p:spPr>
        <p:txBody>
          <a:bodyPr anchor="t" rtlCol="false" tIns="0" lIns="0" bIns="0" rIns="0">
            <a:spAutoFit/>
          </a:bodyPr>
          <a:lstStyle/>
          <a:p>
            <a:pPr algn="l" marL="0" indent="0" lvl="0">
              <a:lnSpc>
                <a:spcPts val="8925"/>
              </a:lnSpc>
            </a:pPr>
            <a:r>
              <a:rPr lang="en-US" b="true" sz="8500" spc="-170">
                <a:solidFill>
                  <a:srgbClr val="E3F6FF"/>
                </a:solidFill>
                <a:latin typeface="Open Sans Bold"/>
                <a:ea typeface="Open Sans Bold"/>
                <a:cs typeface="Open Sans Bold"/>
                <a:sym typeface="Open Sans Bold"/>
              </a:rPr>
              <a:t>The Big 3</a:t>
            </a:r>
          </a:p>
        </p:txBody>
      </p:sp>
      <p:sp>
        <p:nvSpPr>
          <p:cNvPr name="TextBox 6" id="6"/>
          <p:cNvSpPr txBox="true"/>
          <p:nvPr/>
        </p:nvSpPr>
        <p:spPr>
          <a:xfrm rot="0">
            <a:off x="10797356" y="1824562"/>
            <a:ext cx="5339401" cy="514350"/>
          </a:xfrm>
          <a:prstGeom prst="rect">
            <a:avLst/>
          </a:prstGeom>
        </p:spPr>
        <p:txBody>
          <a:bodyPr anchor="t" rtlCol="false" tIns="0" lIns="0" bIns="0" rIns="0">
            <a:spAutoFit/>
          </a:bodyPr>
          <a:lstStyle/>
          <a:p>
            <a:pPr algn="l" marL="0" indent="0" lvl="0">
              <a:lnSpc>
                <a:spcPts val="4200"/>
              </a:lnSpc>
            </a:pPr>
            <a:r>
              <a:rPr lang="en-US" b="true" sz="3000" spc="-60">
                <a:solidFill>
                  <a:srgbClr val="E3F6FF"/>
                </a:solidFill>
                <a:latin typeface="Open Sans Bold"/>
                <a:ea typeface="Open Sans Bold"/>
                <a:cs typeface="Open Sans Bold"/>
                <a:sym typeface="Open Sans Bold"/>
              </a:rPr>
              <a:t>Microsoft Azure</a:t>
            </a:r>
          </a:p>
        </p:txBody>
      </p:sp>
      <p:sp>
        <p:nvSpPr>
          <p:cNvPr name="TextBox 7" id="7"/>
          <p:cNvSpPr txBox="true"/>
          <p:nvPr/>
        </p:nvSpPr>
        <p:spPr>
          <a:xfrm rot="0">
            <a:off x="10797356" y="4907309"/>
            <a:ext cx="5339401" cy="514350"/>
          </a:xfrm>
          <a:prstGeom prst="rect">
            <a:avLst/>
          </a:prstGeom>
        </p:spPr>
        <p:txBody>
          <a:bodyPr anchor="t" rtlCol="false" tIns="0" lIns="0" bIns="0" rIns="0">
            <a:spAutoFit/>
          </a:bodyPr>
          <a:lstStyle/>
          <a:p>
            <a:pPr algn="l" marL="0" indent="0" lvl="0">
              <a:lnSpc>
                <a:spcPts val="4200"/>
              </a:lnSpc>
            </a:pPr>
            <a:r>
              <a:rPr lang="en-US" b="true" sz="3000" spc="-60">
                <a:solidFill>
                  <a:srgbClr val="E3F6FF"/>
                </a:solidFill>
                <a:latin typeface="Open Sans Bold"/>
                <a:ea typeface="Open Sans Bold"/>
                <a:cs typeface="Open Sans Bold"/>
                <a:sym typeface="Open Sans Bold"/>
              </a:rPr>
              <a:t>Google Cloud Platform</a:t>
            </a:r>
          </a:p>
        </p:txBody>
      </p:sp>
      <p:sp>
        <p:nvSpPr>
          <p:cNvPr name="TextBox 8" id="8"/>
          <p:cNvSpPr txBox="true"/>
          <p:nvPr/>
        </p:nvSpPr>
        <p:spPr>
          <a:xfrm rot="0">
            <a:off x="10797356" y="7890938"/>
            <a:ext cx="5339401" cy="514350"/>
          </a:xfrm>
          <a:prstGeom prst="rect">
            <a:avLst/>
          </a:prstGeom>
        </p:spPr>
        <p:txBody>
          <a:bodyPr anchor="t" rtlCol="false" tIns="0" lIns="0" bIns="0" rIns="0">
            <a:spAutoFit/>
          </a:bodyPr>
          <a:lstStyle/>
          <a:p>
            <a:pPr algn="l" marL="0" indent="0" lvl="0">
              <a:lnSpc>
                <a:spcPts val="4200"/>
              </a:lnSpc>
            </a:pPr>
            <a:r>
              <a:rPr lang="en-US" b="true" sz="3000" spc="-60">
                <a:solidFill>
                  <a:srgbClr val="E3F6FF"/>
                </a:solidFill>
                <a:latin typeface="Open Sans Bold"/>
                <a:ea typeface="Open Sans Bold"/>
                <a:cs typeface="Open Sans Bold"/>
                <a:sym typeface="Open Sans Bold"/>
              </a:rPr>
              <a:t>Amazon Web Services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DAG3WPhT9zg</dc:identifier>
  <dcterms:modified xsi:type="dcterms:W3CDTF">2011-08-01T06:04:30Z</dcterms:modified>
  <cp:revision>1</cp:revision>
  <dc:title>Copy of Data Analytics Webinar: Basic Data Literacy Skills</dc:title>
</cp:coreProperties>
</file>