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FS Albert Arabic Bold" charset="1" panose="020B0803040502020804"/>
      <p:regular r:id="rId47"/>
    </p:embeddedFont>
    <p:embeddedFont>
      <p:font typeface="Open Sans" charset="1" panose="020B0606030504020204"/>
      <p:regular r:id="rId49"/>
    </p:embeddedFont>
    <p:embeddedFont>
      <p:font typeface="Open Sans Bold" charset="1" panose="020B0806030504020204"/>
      <p:regular r:id="rId50"/>
    </p:embeddedFont>
    <p:embeddedFont>
      <p:font typeface="FS Albert Arabic" charset="1" panose="020B0503040502020804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notesMasters/notesMaster1.xml" Type="http://schemas.openxmlformats.org/officeDocument/2006/relationships/notesMaster"/><Relationship Id="rId45" Target="theme/theme2.xml" Type="http://schemas.openxmlformats.org/officeDocument/2006/relationships/theme"/><Relationship Id="rId46" Target="notesSlides/notesSlide1.xml" Type="http://schemas.openxmlformats.org/officeDocument/2006/relationships/notesSlide"/><Relationship Id="rId47" Target="fonts/font47.fntdata" Type="http://schemas.openxmlformats.org/officeDocument/2006/relationships/font"/><Relationship Id="rId48" Target="notesSlides/notesSlide2.xml" Type="http://schemas.openxmlformats.org/officeDocument/2006/relationships/notesSlide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notesSlides/notesSlide3.xml" Type="http://schemas.openxmlformats.org/officeDocument/2006/relationships/notesSlide"/><Relationship Id="rId52" Target="notesSlides/notesSlide4.xml" Type="http://schemas.openxmlformats.org/officeDocument/2006/relationships/notesSlide"/><Relationship Id="rId53" Target="notesSlides/notesSlide5.xml" Type="http://schemas.openxmlformats.org/officeDocument/2006/relationships/notesSlide"/><Relationship Id="rId54" Target="notesSlides/notesSlide6.xml" Type="http://schemas.openxmlformats.org/officeDocument/2006/relationships/notesSlide"/><Relationship Id="rId55" Target="notesSlides/notesSlide7.xml" Type="http://schemas.openxmlformats.org/officeDocument/2006/relationships/notesSlide"/><Relationship Id="rId56" Target="notesSlides/notesSlide8.xml" Type="http://schemas.openxmlformats.org/officeDocument/2006/relationships/notesSlide"/><Relationship Id="rId57" Target="notesSlides/notesSlide9.xml" Type="http://schemas.openxmlformats.org/officeDocument/2006/relationships/notesSlide"/><Relationship Id="rId58" Target="notesSlides/notesSlide10.xml" Type="http://schemas.openxmlformats.org/officeDocument/2006/relationships/notesSlide"/><Relationship Id="rId59" Target="notesSlides/notesSlide11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2.xml" Type="http://schemas.openxmlformats.org/officeDocument/2006/relationships/notesSlide"/><Relationship Id="rId61" Target="notesSlides/notesSlide13.xml" Type="http://schemas.openxmlformats.org/officeDocument/2006/relationships/notesSlide"/><Relationship Id="rId62" Target="notesSlides/notesSlide14.xml" Type="http://schemas.openxmlformats.org/officeDocument/2006/relationships/notesSlide"/><Relationship Id="rId63" Target="notesSlides/notesSlide15.xml" Type="http://schemas.openxmlformats.org/officeDocument/2006/relationships/notesSlide"/><Relationship Id="rId64" Target="notesSlides/notesSlide16.xml" Type="http://schemas.openxmlformats.org/officeDocument/2006/relationships/notesSlide"/><Relationship Id="rId65" Target="notesSlides/notesSlide17.xml" Type="http://schemas.openxmlformats.org/officeDocument/2006/relationships/notesSlide"/><Relationship Id="rId66" Target="notesSlides/notesSlide18.xml" Type="http://schemas.openxmlformats.org/officeDocument/2006/relationships/notesSlide"/><Relationship Id="rId67" Target="notesSlides/notesSlide19.xml" Type="http://schemas.openxmlformats.org/officeDocument/2006/relationships/notesSlide"/><Relationship Id="rId68" Target="notesSlides/notesSlide20.xml" Type="http://schemas.openxmlformats.org/officeDocument/2006/relationships/notesSlide"/><Relationship Id="rId69" Target="notesSlides/notesSlide21.xml" Type="http://schemas.openxmlformats.org/officeDocument/2006/relationships/notesSlide"/><Relationship Id="rId7" Target="slides/slide2.xml" Type="http://schemas.openxmlformats.org/officeDocument/2006/relationships/slide"/><Relationship Id="rId70" Target="notesSlides/notesSlide22.xml" Type="http://schemas.openxmlformats.org/officeDocument/2006/relationships/notesSlide"/><Relationship Id="rId71" Target="notesSlides/notesSlide23.xml" Type="http://schemas.openxmlformats.org/officeDocument/2006/relationships/notesSlide"/><Relationship Id="rId72" Target="notesSlides/notesSlide24.xml" Type="http://schemas.openxmlformats.org/officeDocument/2006/relationships/notesSlide"/><Relationship Id="rId73" Target="notesSlides/notesSlide25.xml" Type="http://schemas.openxmlformats.org/officeDocument/2006/relationships/notesSlide"/><Relationship Id="rId74" Target="notesSlides/notesSlide26.xml" Type="http://schemas.openxmlformats.org/officeDocument/2006/relationships/notesSlide"/><Relationship Id="rId75" Target="notesSlides/notesSlide27.xml" Type="http://schemas.openxmlformats.org/officeDocument/2006/relationships/notesSlide"/><Relationship Id="rId76" Target="notesSlides/notesSlide28.xml" Type="http://schemas.openxmlformats.org/officeDocument/2006/relationships/notesSlide"/><Relationship Id="rId77" Target="notesSlides/notesSlide29.xml" Type="http://schemas.openxmlformats.org/officeDocument/2006/relationships/notesSlide"/><Relationship Id="rId78" Target="notesSlides/notesSlide30.xml" Type="http://schemas.openxmlformats.org/officeDocument/2006/relationships/notesSlide"/><Relationship Id="rId79" Target="notesSlides/notesSlide31.xml" Type="http://schemas.openxmlformats.org/officeDocument/2006/relationships/notesSlide"/><Relationship Id="rId8" Target="slides/slide3.xml" Type="http://schemas.openxmlformats.org/officeDocument/2006/relationships/slide"/><Relationship Id="rId80" Target="notesSlides/notesSlide32.xml" Type="http://schemas.openxmlformats.org/officeDocument/2006/relationships/notesSlide"/><Relationship Id="rId81" Target="notesSlides/notesSlide33.xml" Type="http://schemas.openxmlformats.org/officeDocument/2006/relationships/notesSlide"/><Relationship Id="rId82" Target="notesSlides/notesSlide34.xml" Type="http://schemas.openxmlformats.org/officeDocument/2006/relationships/notesSlide"/><Relationship Id="rId83" Target="notesSlides/notesSlide35.xml" Type="http://schemas.openxmlformats.org/officeDocument/2006/relationships/notesSlide"/><Relationship Id="rId84" Target="notesSlides/notesSlide36.xml" Type="http://schemas.openxmlformats.org/officeDocument/2006/relationships/notesSlide"/><Relationship Id="rId85" Target="notesSlides/notesSlide37.xml" Type="http://schemas.openxmlformats.org/officeDocument/2006/relationships/notesSlide"/><Relationship Id="rId86" Target="notesSlides/notesSlide38.xml" Type="http://schemas.openxmlformats.org/officeDocument/2006/relationships/notesSlide"/><Relationship Id="rId87" Target="fonts/font87.fntdata" Type="http://schemas.openxmlformats.org/officeDocument/2006/relationships/font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Most organisations look backwards, not forwards</a:t>
            </a:r>
          </a:p>
          <a:p>
            <a:r>
              <a:rPr lang="en-US"/>
              <a:t/>
            </a:r>
          </a:p>
          <a:p>
            <a:r>
              <a:rPr lang="en-US"/>
              <a:t>Finance teams spend time updating models rather than analysing risk</a:t>
            </a:r>
          </a:p>
          <a:p>
            <a:r>
              <a:rPr lang="en-US"/>
              <a:t/>
            </a:r>
          </a:p>
          <a:p>
            <a:r>
              <a:rPr lang="en-US"/>
              <a:t>Forecast accuracy depends on manual assumptions</a:t>
            </a:r>
          </a:p>
          <a:p>
            <a:r>
              <a:rPr lang="en-US"/>
              <a:t/>
            </a:r>
          </a:p>
          <a:p>
            <a:r>
              <a:rPr lang="en-US"/>
              <a:t>Cashflow is one of the highest-impact areas for AI support</a:t>
            </a:r>
          </a:p>
          <a:p>
            <a:r>
              <a:rPr lang="en-US"/>
              <a:t/>
            </a:r>
          </a:p>
          <a:p>
            <a:r>
              <a:rPr lang="en-US"/>
              <a:t>Shift from reporting → prediction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Uses time-series forecasting techniques</a:t>
            </a:r>
          </a:p>
          <a:p>
            <a:r>
              <a:rPr lang="en-US"/>
              <a:t/>
            </a:r>
          </a:p>
          <a:p>
            <a:r>
              <a:rPr lang="en-US"/>
              <a:t>Learns patterns humans may miss (late payers, cyclical revenue)</a:t>
            </a:r>
          </a:p>
          <a:p>
            <a:r>
              <a:rPr lang="en-US"/>
              <a:t/>
            </a:r>
          </a:p>
          <a:p>
            <a:r>
              <a:rPr lang="en-US"/>
              <a:t>Can produce multiple scenarios, not just one number</a:t>
            </a:r>
          </a:p>
          <a:p>
            <a:r>
              <a:rPr lang="en-US"/>
              <a:t/>
            </a:r>
          </a:p>
          <a:p>
            <a:r>
              <a:rPr lang="en-US"/>
              <a:t>Important idea: probability ranges rather than certainty</a:t>
            </a:r>
          </a:p>
          <a:p>
            <a:r>
              <a:rPr lang="en-US"/>
              <a:t/>
            </a:r>
          </a:p>
          <a:p>
            <a:r>
              <a:rPr lang="en-US"/>
              <a:t>AI supports judgement, doesn’t replace finance expertise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Automation schedules forecasts daily/weekly</a:t>
            </a:r>
          </a:p>
          <a:p>
            <a:r>
              <a:rPr lang="en-US"/>
              <a:t/>
            </a:r>
          </a:p>
          <a:p>
            <a:r>
              <a:rPr lang="en-US"/>
              <a:t>AI produces insight; automation distributes it</a:t>
            </a:r>
          </a:p>
          <a:p>
            <a:r>
              <a:rPr lang="en-US"/>
              <a:t/>
            </a:r>
          </a:p>
          <a:p>
            <a:r>
              <a:rPr lang="en-US"/>
              <a:t>Moves forecasting from a monthly exercise to continuous monitoring</a:t>
            </a:r>
          </a:p>
          <a:p>
            <a:r>
              <a:rPr lang="en-US"/>
              <a:t/>
            </a:r>
          </a:p>
          <a:p>
            <a:r>
              <a:rPr lang="en-US"/>
              <a:t>Enables earlier intervention</a:t>
            </a:r>
          </a:p>
          <a:p>
            <a:r>
              <a:rPr lang="en-US"/>
              <a:t/>
            </a:r>
          </a:p>
          <a:p>
            <a:r>
              <a:rPr lang="en-US"/>
              <a:t>Strong example of decision automation rather than task automation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Support teams often act as human routers</a:t>
            </a:r>
          </a:p>
          <a:p>
            <a:r>
              <a:rPr lang="en-US"/>
              <a:t/>
            </a:r>
          </a:p>
          <a:p>
            <a:r>
              <a:rPr lang="en-US"/>
              <a:t>Delays happen before work even starts</a:t>
            </a:r>
          </a:p>
          <a:p>
            <a:r>
              <a:rPr lang="en-US"/>
              <a:t/>
            </a:r>
          </a:p>
          <a:p>
            <a:r>
              <a:rPr lang="en-US"/>
              <a:t>Different agents interpret urgency differently</a:t>
            </a:r>
          </a:p>
          <a:p>
            <a:r>
              <a:rPr lang="en-US"/>
              <a:t/>
            </a:r>
          </a:p>
          <a:p>
            <a:r>
              <a:rPr lang="en-US"/>
              <a:t>First response time is a key customer metric</a:t>
            </a:r>
          </a:p>
          <a:p>
            <a:r>
              <a:rPr lang="en-US"/>
              <a:t/>
            </a:r>
          </a:p>
          <a:p>
            <a:r>
              <a:rPr lang="en-US"/>
              <a:t>Strong candidate because input is largely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Classification = deciding what the request is about</a:t>
            </a:r>
          </a:p>
          <a:p>
            <a:r>
              <a:rPr lang="en-US"/>
              <a:t/>
            </a:r>
          </a:p>
          <a:p>
            <a:r>
              <a:rPr lang="en-US"/>
              <a:t>Sentiment helps identify escalation cases</a:t>
            </a:r>
          </a:p>
          <a:p>
            <a:r>
              <a:rPr lang="en-US"/>
              <a:t/>
            </a:r>
          </a:p>
          <a:p>
            <a:r>
              <a:rPr lang="en-US"/>
              <a:t>Generative AI drafts responses but humans approve if needed</a:t>
            </a:r>
          </a:p>
          <a:p>
            <a:r>
              <a:rPr lang="en-US"/>
              <a:t/>
            </a:r>
          </a:p>
          <a:p>
            <a:r>
              <a:rPr lang="en-US"/>
              <a:t>Can summarise long email threads instantly</a:t>
            </a:r>
          </a:p>
          <a:p>
            <a:r>
              <a:rPr lang="en-US"/>
              <a:t/>
            </a:r>
          </a:p>
          <a:p>
            <a:r>
              <a:rPr lang="en-US"/>
              <a:t>Introduce concept of AI as a “copilot for agents”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Traditional automation = follows predefined steps</a:t>
            </a:r>
          </a:p>
          <a:p>
            <a:r>
              <a:rPr lang="en-US"/>
              <a:t/>
            </a:r>
          </a:p>
          <a:p>
            <a:r>
              <a:rPr lang="en-US"/>
              <a:t>AI automation = understands context and makes decisions within the workflow</a:t>
            </a:r>
          </a:p>
          <a:p>
            <a:r>
              <a:rPr lang="en-US"/>
              <a:t/>
            </a:r>
          </a:p>
          <a:p>
            <a:r>
              <a:rPr lang="en-US"/>
              <a:t>Example: Not just “send invoice to finance” — but “read invoice, extract data, check for anomalies, decide approval path”</a:t>
            </a:r>
          </a:p>
          <a:p>
            <a:r>
              <a:rPr lang="en-US"/>
              <a:t/>
            </a:r>
          </a:p>
          <a:p>
            <a:r>
              <a:rPr lang="en-US"/>
              <a:t>The AI sits inside the process, not outside it</a:t>
            </a:r>
          </a:p>
          <a:p>
            <a:r>
              <a:rPr lang="en-US"/>
              <a:t/>
            </a:r>
          </a:p>
          <a:p>
            <a:r>
              <a:rPr lang="en-US"/>
              <a:t>Key shift: from task automation → decision automation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all leads are equal but often treated the same</a:t>
            </a:r>
          </a:p>
          <a:p>
            <a:r>
              <a:rPr lang="en-US"/>
              <a:t/>
            </a:r>
          </a:p>
          <a:p>
            <a:r>
              <a:rPr lang="en-US"/>
              <a:t>Manual research slows response speed</a:t>
            </a:r>
          </a:p>
          <a:p>
            <a:r>
              <a:rPr lang="en-US"/>
              <a:t/>
            </a:r>
          </a:p>
          <a:p>
            <a:r>
              <a:rPr lang="en-US"/>
              <a:t>Qualification varies between salespeople</a:t>
            </a:r>
          </a:p>
          <a:p>
            <a:r>
              <a:rPr lang="en-US"/>
              <a:t/>
            </a:r>
          </a:p>
          <a:p>
            <a:r>
              <a:rPr lang="en-US"/>
              <a:t>Missed opportunities and wasted effort</a:t>
            </a:r>
          </a:p>
          <a:p>
            <a:r>
              <a:rPr lang="en-US"/>
              <a:t/>
            </a:r>
          </a:p>
          <a:p>
            <a:r>
              <a:rPr lang="en-US"/>
              <a:t>Strong ROI because it impacts revenue directly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Looks at website activity, sector, size, engagement</a:t>
            </a:r>
          </a:p>
          <a:p>
            <a:r>
              <a:rPr lang="en-US"/>
              <a:t/>
            </a:r>
          </a:p>
          <a:p>
            <a:r>
              <a:rPr lang="en-US"/>
              <a:t>Pattern recognition from historical wins/losses</a:t>
            </a:r>
          </a:p>
          <a:p>
            <a:r>
              <a:rPr lang="en-US"/>
              <a:t/>
            </a:r>
          </a:p>
          <a:p>
            <a:r>
              <a:rPr lang="en-US"/>
              <a:t>Generates quick account summaries for reps</a:t>
            </a:r>
          </a:p>
          <a:p>
            <a:r>
              <a:rPr lang="en-US"/>
              <a:t/>
            </a:r>
          </a:p>
          <a:p>
            <a:r>
              <a:rPr lang="en-US"/>
              <a:t>Moves qualification from gut feel to data-driven</a:t>
            </a:r>
          </a:p>
          <a:p>
            <a:r>
              <a:rPr lang="en-US"/>
              <a:t/>
            </a:r>
          </a:p>
          <a:p>
            <a:r>
              <a:rPr lang="en-US"/>
              <a:t>Important concept: probability of conversion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Automation isn’t new — spreadsheets, macros, and workflows are automation</a:t>
            </a:r>
          </a:p>
          <a:p>
            <a:r>
              <a:rPr lang="en-US"/>
              <a:t/>
            </a:r>
          </a:p>
          <a:p>
            <a:r>
              <a:rPr lang="en-US"/>
              <a:t>We covered this last week.</a:t>
            </a:r>
          </a:p>
          <a:p>
            <a:r>
              <a:rPr lang="en-US"/>
              <a:t/>
            </a:r>
          </a:p>
          <a:p>
            <a:r>
              <a:rPr lang="en-US"/>
              <a:t>Traditionally rule-based: if X happens → do Y</a:t>
            </a:r>
          </a:p>
          <a:p>
            <a:r>
              <a:rPr lang="en-US"/>
              <a:t/>
            </a:r>
          </a:p>
          <a:p>
            <a:r>
              <a:rPr lang="en-US"/>
              <a:t>Works best for repetitive, predictable tasks</a:t>
            </a:r>
          </a:p>
          <a:p>
            <a:r>
              <a:rPr lang="en-US"/>
              <a:t/>
            </a:r>
          </a:p>
          <a:p>
            <a:r>
              <a:rPr lang="en-US"/>
              <a:t>Sets the foundation for where AI now adds decision-making and understanding</a:t>
            </a:r>
          </a:p>
          <a:p>
            <a:r>
              <a:rPr lang="en-US"/>
              <a:t/>
            </a:r>
          </a:p>
          <a:p>
            <a:r>
              <a:rPr lang="en-US"/>
              <a:t>Key message: automation = process execution, not intelligence (yet)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decides priority; automation executes workflow</a:t>
            </a:r>
          </a:p>
          <a:p>
            <a:r>
              <a:rPr lang="en-US"/>
              <a:t/>
            </a:r>
          </a:p>
          <a:p>
            <a:r>
              <a:rPr lang="en-US"/>
              <a:t>Faster speed to first contact improves win rates</a:t>
            </a:r>
          </a:p>
          <a:p>
            <a:r>
              <a:rPr lang="en-US"/>
              <a:t/>
            </a:r>
          </a:p>
          <a:p>
            <a:r>
              <a:rPr lang="en-US"/>
              <a:t>Sales focus shifts to conversations not research</a:t>
            </a:r>
          </a:p>
          <a:p>
            <a:r>
              <a:rPr lang="en-US"/>
              <a:t/>
            </a:r>
          </a:p>
          <a:p>
            <a:r>
              <a:rPr lang="en-US"/>
              <a:t>Enables consistent pipeline management</a:t>
            </a:r>
          </a:p>
          <a:p>
            <a:r>
              <a:rPr lang="en-US"/>
              <a:t/>
            </a:r>
          </a:p>
          <a:p>
            <a:r>
              <a:rPr lang="en-US"/>
              <a:t>Clear example of classification driving automation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Builds on forecasting concept from finance but applied to pipeline</a:t>
            </a:r>
          </a:p>
          <a:p>
            <a:r>
              <a:rPr lang="en-US"/>
              <a:t/>
            </a:r>
          </a:p>
          <a:p>
            <a:r>
              <a:rPr lang="en-US"/>
              <a:t>AI analyses historical deal progression, stage duration, engagement signals</a:t>
            </a:r>
          </a:p>
          <a:p>
            <a:r>
              <a:rPr lang="en-US"/>
              <a:t/>
            </a:r>
          </a:p>
          <a:p>
            <a:r>
              <a:rPr lang="en-US"/>
              <a:t>Produces probability-weighted revenue rather than best guesses</a:t>
            </a:r>
          </a:p>
          <a:p>
            <a:r>
              <a:rPr lang="en-US"/>
              <a:t/>
            </a:r>
          </a:p>
          <a:p>
            <a:r>
              <a:rPr lang="en-US"/>
              <a:t>Automation refreshes forecasts as CRM activity changes</a:t>
            </a:r>
          </a:p>
          <a:p>
            <a:r>
              <a:rPr lang="en-US"/>
              <a:t/>
            </a:r>
          </a:p>
          <a:p>
            <a:r>
              <a:rPr lang="en-US"/>
              <a:t>Enables earlier intervention on at-risk deals</a:t>
            </a:r>
          </a:p>
          <a:p>
            <a:r>
              <a:rPr lang="en-US"/>
              <a:t/>
            </a:r>
          </a:p>
          <a:p>
            <a:r>
              <a:rPr lang="en-US"/>
              <a:t>Key message: forecasting moves from opinion → evidence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Production environments generate huge volumes of data</a:t>
            </a:r>
          </a:p>
          <a:p>
            <a:r>
              <a:rPr lang="en-US"/>
              <a:t/>
            </a:r>
          </a:p>
          <a:p>
            <a:r>
              <a:rPr lang="en-US"/>
              <a:t>Supervisors can’t watch every machine constantly</a:t>
            </a:r>
          </a:p>
          <a:p>
            <a:r>
              <a:rPr lang="en-US"/>
              <a:t/>
            </a:r>
          </a:p>
          <a:p>
            <a:r>
              <a:rPr lang="en-US"/>
              <a:t>Small efficiency losses compound quickly</a:t>
            </a:r>
          </a:p>
          <a:p>
            <a:r>
              <a:rPr lang="en-US"/>
              <a:t/>
            </a:r>
          </a:p>
          <a:p>
            <a:r>
              <a:rPr lang="en-US"/>
              <a:t>Example: line speed drops, defect rates rise, unplanned downtime</a:t>
            </a:r>
          </a:p>
          <a:p>
            <a:r>
              <a:rPr lang="en-US"/>
              <a:t/>
            </a:r>
          </a:p>
          <a:p>
            <a:r>
              <a:rPr lang="en-US"/>
              <a:t>Sets up the need for continuous monitoring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Moves beyond simple thresholds</a:t>
            </a:r>
          </a:p>
          <a:p>
            <a:r>
              <a:rPr lang="en-US"/>
              <a:t/>
            </a:r>
          </a:p>
          <a:p>
            <a:r>
              <a:rPr lang="en-US"/>
              <a:t>Can spot gradual drift before failure</a:t>
            </a:r>
          </a:p>
          <a:p>
            <a:r>
              <a:rPr lang="en-US"/>
              <a:t/>
            </a:r>
          </a:p>
          <a:p>
            <a:r>
              <a:rPr lang="en-US"/>
              <a:t>Example: vibration + slower cycle time → likely maintenance issue</a:t>
            </a:r>
          </a:p>
          <a:p>
            <a:r>
              <a:rPr lang="en-US"/>
              <a:t/>
            </a:r>
          </a:p>
          <a:p>
            <a:r>
              <a:rPr lang="en-US"/>
              <a:t>AI surfaces patterns humans wouldn’t see across multiple signals</a:t>
            </a:r>
          </a:p>
          <a:p>
            <a:r>
              <a:rPr lang="en-US"/>
              <a:t/>
            </a:r>
          </a:p>
          <a:p>
            <a:r>
              <a:rPr lang="en-US"/>
              <a:t>Generative layer translates technical data into operational insight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identifies the issue; automation coordinates response</a:t>
            </a:r>
          </a:p>
          <a:p>
            <a:r>
              <a:rPr lang="en-US"/>
              <a:t/>
            </a:r>
          </a:p>
          <a:p>
            <a:r>
              <a:rPr lang="en-US"/>
              <a:t>Enables predictive rather than reactive operations</a:t>
            </a:r>
          </a:p>
          <a:p>
            <a:r>
              <a:rPr lang="en-US"/>
              <a:t/>
            </a:r>
          </a:p>
          <a:p>
            <a:r>
              <a:rPr lang="en-US"/>
              <a:t>Reduces downtime and scrap</a:t>
            </a:r>
          </a:p>
          <a:p>
            <a:r>
              <a:rPr lang="en-US"/>
              <a:t/>
            </a:r>
          </a:p>
          <a:p>
            <a:r>
              <a:rPr lang="en-US"/>
              <a:t>Creates a closed loop between data, insight, and action</a:t>
            </a:r>
          </a:p>
          <a:p>
            <a:r>
              <a:rPr lang="en-US"/>
              <a:t/>
            </a:r>
          </a:p>
          <a:p>
            <a:r>
              <a:rPr lang="en-US"/>
              <a:t>Nice bridge into predictive maintenance and computer vision next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Classic balancing problem: too much stock vs not enough</a:t>
            </a:r>
          </a:p>
          <a:p>
            <a:r>
              <a:rPr lang="en-US"/>
              <a:t/>
            </a:r>
          </a:p>
          <a:p>
            <a:r>
              <a:rPr lang="en-US"/>
              <a:t>Traditional planning done weekly/monthly</a:t>
            </a:r>
          </a:p>
          <a:p>
            <a:r>
              <a:rPr lang="en-US"/>
              <a:t/>
            </a:r>
          </a:p>
          <a:p>
            <a:r>
              <a:rPr lang="en-US"/>
              <a:t>Variability in demand, supplier delays, and production performance</a:t>
            </a:r>
          </a:p>
          <a:p>
            <a:r>
              <a:rPr lang="en-US"/>
              <a:t/>
            </a:r>
          </a:p>
          <a:p>
            <a:r>
              <a:rPr lang="en-US"/>
              <a:t>JIT aims to receive materials exactly when needed</a:t>
            </a:r>
          </a:p>
          <a:p>
            <a:r>
              <a:rPr lang="en-US"/>
              <a:t/>
            </a:r>
          </a:p>
          <a:p>
            <a:r>
              <a:rPr lang="en-US"/>
              <a:t>Requires better prediction and coordination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Forecasting moves from static → rolling</a:t>
            </a:r>
          </a:p>
          <a:p>
            <a:r>
              <a:rPr lang="en-US"/>
              <a:t/>
            </a:r>
          </a:p>
          <a:p>
            <a:r>
              <a:rPr lang="en-US"/>
              <a:t>AI incorporates more signals than spreadsheets can</a:t>
            </a:r>
          </a:p>
          <a:p>
            <a:r>
              <a:rPr lang="en-US"/>
              <a:t/>
            </a:r>
          </a:p>
          <a:p>
            <a:r>
              <a:rPr lang="en-US"/>
              <a:t>Can identify supplier reliability patterns</a:t>
            </a:r>
          </a:p>
          <a:p>
            <a:r>
              <a:rPr lang="en-US"/>
              <a:t/>
            </a:r>
          </a:p>
          <a:p>
            <a:r>
              <a:rPr lang="en-US"/>
              <a:t>Produces recommended order timing and quantities</a:t>
            </a:r>
          </a:p>
          <a:p>
            <a:r>
              <a:rPr lang="en-US"/>
              <a:t/>
            </a:r>
          </a:p>
          <a:p>
            <a:r>
              <a:rPr lang="en-US"/>
              <a:t>Key idea: probability-based planning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determines what is likely needed</a:t>
            </a:r>
          </a:p>
          <a:p>
            <a:r>
              <a:rPr lang="en-US"/>
              <a:t/>
            </a:r>
          </a:p>
          <a:p>
            <a:r>
              <a:rPr lang="en-US"/>
              <a:t>Automation executes procurement and planning actions</a:t>
            </a:r>
          </a:p>
          <a:p>
            <a:r>
              <a:rPr lang="en-US"/>
              <a:t/>
            </a:r>
          </a:p>
          <a:p>
            <a:r>
              <a:rPr lang="en-US"/>
              <a:t>Reduces warehouse costs and working capital</a:t>
            </a:r>
          </a:p>
          <a:p>
            <a:r>
              <a:rPr lang="en-US"/>
              <a:t/>
            </a:r>
          </a:p>
          <a:p>
            <a:r>
              <a:rPr lang="en-US"/>
              <a:t>Improves resilience without overstocking</a:t>
            </a:r>
          </a:p>
          <a:p>
            <a:r>
              <a:rPr lang="en-US"/>
              <a:t/>
            </a:r>
          </a:p>
          <a:p>
            <a:r>
              <a:rPr lang="en-US"/>
              <a:t>Strong example of AI influencing operational decisions at scale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Move from rule-based (“if this then that”) → probability-based (“this looks likely”)</a:t>
            </a:r>
          </a:p>
          <a:p>
            <a:r>
              <a:rPr lang="en-US"/>
              <a:t/>
            </a:r>
          </a:p>
          <a:p>
            <a:r>
              <a:rPr lang="en-US"/>
              <a:t>Key capabilities: understanding text, analysing data, generating content, spotting anomalies</a:t>
            </a:r>
          </a:p>
          <a:p>
            <a:r>
              <a:rPr lang="en-US"/>
              <a:t/>
            </a:r>
          </a:p>
          <a:p>
            <a:r>
              <a:rPr lang="en-US"/>
              <a:t>AI doesn’t replace automation — it enhances it</a:t>
            </a:r>
          </a:p>
          <a:p>
            <a:r>
              <a:rPr lang="en-US"/>
              <a:t/>
            </a:r>
          </a:p>
          <a:p>
            <a:r>
              <a:rPr lang="en-US"/>
              <a:t>Important distinction: AI introduces judgement where rules are hard to define</a:t>
            </a:r>
          </a:p>
          <a:p>
            <a:r>
              <a:rPr lang="en-US"/>
              <a:t/>
            </a:r>
          </a:p>
          <a:p>
            <a:r>
              <a:rPr lang="en-US"/>
              <a:t>Frame AI as augmentation of human thinking, not magic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Many organisations segment by basic demographics only</a:t>
            </a:r>
          </a:p>
          <a:p>
            <a:r>
              <a:rPr lang="en-US"/>
              <a:t/>
            </a:r>
          </a:p>
          <a:p>
            <a:r>
              <a:rPr lang="en-US"/>
              <a:t>Different customers respond to different messaging</a:t>
            </a:r>
          </a:p>
          <a:p>
            <a:r>
              <a:rPr lang="en-US"/>
              <a:t/>
            </a:r>
          </a:p>
          <a:p>
            <a:r>
              <a:rPr lang="en-US"/>
              <a:t>Personalisation drives conversion but is hard to scale manually</a:t>
            </a:r>
          </a:p>
          <a:p>
            <a:r>
              <a:rPr lang="en-US"/>
              <a:t/>
            </a:r>
          </a:p>
          <a:p>
            <a:r>
              <a:rPr lang="en-US"/>
              <a:t>Sets up need for pattern recognition across behaviour</a:t>
            </a:r>
          </a:p>
          <a:p>
            <a:r>
              <a:rPr lang="en-US"/>
              <a:t/>
            </a:r>
          </a:p>
          <a:p>
            <a:r>
              <a:rPr lang="en-US"/>
              <a:t>Strong commercial impact example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Uses clustering and classification techniques</a:t>
            </a:r>
          </a:p>
          <a:p>
            <a:r>
              <a:rPr lang="en-US"/>
              <a:t/>
            </a:r>
          </a:p>
          <a:p>
            <a:r>
              <a:rPr lang="en-US"/>
              <a:t>Looks at purchase history, website activity, engagement signals</a:t>
            </a:r>
          </a:p>
          <a:p>
            <a:r>
              <a:rPr lang="en-US"/>
              <a:t/>
            </a:r>
          </a:p>
          <a:p>
            <a:r>
              <a:rPr lang="en-US"/>
              <a:t>Segments evolve over time automatically</a:t>
            </a:r>
          </a:p>
          <a:p>
            <a:r>
              <a:rPr lang="en-US"/>
              <a:t/>
            </a:r>
          </a:p>
          <a:p>
            <a:r>
              <a:rPr lang="en-US"/>
              <a:t>Generative AI creates content variations for each segment</a:t>
            </a:r>
          </a:p>
          <a:p>
            <a:r>
              <a:rPr lang="en-US"/>
              <a:t/>
            </a:r>
          </a:p>
          <a:p>
            <a:r>
              <a:rPr lang="en-US"/>
              <a:t>Key idea: moving from campaigns → journeys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decides who should receive what</a:t>
            </a:r>
          </a:p>
          <a:p>
            <a:r>
              <a:rPr lang="en-US"/>
              <a:t/>
            </a:r>
          </a:p>
          <a:p>
            <a:r>
              <a:rPr lang="en-US"/>
              <a:t>Automation executes delivery across channels</a:t>
            </a:r>
          </a:p>
          <a:p>
            <a:r>
              <a:rPr lang="en-US"/>
              <a:t/>
            </a:r>
          </a:p>
          <a:p>
            <a:r>
              <a:rPr lang="en-US"/>
              <a:t>Segments update continuously</a:t>
            </a:r>
          </a:p>
          <a:p>
            <a:r>
              <a:rPr lang="en-US"/>
              <a:t/>
            </a:r>
          </a:p>
          <a:p>
            <a:r>
              <a:rPr lang="en-US"/>
              <a:t>Enables personalisation without increasing workload</a:t>
            </a:r>
          </a:p>
          <a:p>
            <a:r>
              <a:rPr lang="en-US"/>
              <a:t/>
            </a:r>
          </a:p>
          <a:p>
            <a:r>
              <a:rPr lang="en-US"/>
              <a:t>Strong example of generative AI + pattern recognition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Hiring bottleneck appears early in the funnel</a:t>
            </a:r>
          </a:p>
          <a:p>
            <a:r>
              <a:rPr lang="en-US"/>
              <a:t/>
            </a:r>
          </a:p>
          <a:p>
            <a:r>
              <a:rPr lang="en-US"/>
              <a:t>Recruiters spend time filtering rather than engaging</a:t>
            </a:r>
          </a:p>
          <a:p>
            <a:r>
              <a:rPr lang="en-US"/>
              <a:t/>
            </a:r>
          </a:p>
          <a:p>
            <a:r>
              <a:rPr lang="en-US"/>
              <a:t>Different reviewers interpret CVs differently</a:t>
            </a:r>
          </a:p>
          <a:p>
            <a:r>
              <a:rPr lang="en-US"/>
              <a:t/>
            </a:r>
          </a:p>
          <a:p>
            <a:r>
              <a:rPr lang="en-US"/>
              <a:t>Particularly valuable for growth organisations</a:t>
            </a:r>
          </a:p>
          <a:p>
            <a:r>
              <a:rPr lang="en-US"/>
              <a:t/>
            </a:r>
          </a:p>
          <a:p>
            <a:r>
              <a:rPr lang="en-US"/>
              <a:t>Important to mention human oversight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keyword search — meaning-based matching</a:t>
            </a:r>
          </a:p>
          <a:p>
            <a:r>
              <a:rPr lang="en-US"/>
              <a:t/>
            </a:r>
          </a:p>
          <a:p>
            <a:r>
              <a:rPr lang="en-US"/>
              <a:t>Can identify transferable skills</a:t>
            </a:r>
          </a:p>
          <a:p>
            <a:r>
              <a:rPr lang="en-US"/>
              <a:t/>
            </a:r>
          </a:p>
          <a:p>
            <a:r>
              <a:rPr lang="en-US"/>
              <a:t>Generates candidate summaries instantly</a:t>
            </a:r>
          </a:p>
          <a:p>
            <a:r>
              <a:rPr lang="en-US"/>
              <a:t/>
            </a:r>
          </a:p>
          <a:p>
            <a:r>
              <a:rPr lang="en-US"/>
              <a:t>Supports fairer, more consistent evaluation when governed properly</a:t>
            </a:r>
          </a:p>
          <a:p>
            <a:r>
              <a:rPr lang="en-US"/>
              <a:t/>
            </a:r>
          </a:p>
          <a:p>
            <a:r>
              <a:rPr lang="en-US"/>
              <a:t>Introduce idea of explainability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reduces screening workload</a:t>
            </a:r>
          </a:p>
          <a:p>
            <a:r>
              <a:rPr lang="en-US"/>
              <a:t/>
            </a:r>
          </a:p>
          <a:p>
            <a:r>
              <a:rPr lang="en-US"/>
              <a:t>Automation manages communications and scheduling</a:t>
            </a:r>
          </a:p>
          <a:p>
            <a:r>
              <a:rPr lang="en-US"/>
              <a:t/>
            </a:r>
          </a:p>
          <a:p>
            <a:r>
              <a:rPr lang="en-US"/>
              <a:t>Recruiters focus on conversations and assessment</a:t>
            </a:r>
          </a:p>
          <a:p>
            <a:r>
              <a:rPr lang="en-US"/>
              <a:t/>
            </a:r>
          </a:p>
          <a:p>
            <a:r>
              <a:rPr lang="en-US"/>
              <a:t>Improves speed to hire</a:t>
            </a:r>
          </a:p>
          <a:p>
            <a:r>
              <a:rPr lang="en-US"/>
              <a:t/>
            </a:r>
          </a:p>
          <a:p>
            <a:r>
              <a:rPr lang="en-US"/>
              <a:t>Strong example of AI assisting human decision-making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keyword search — meaning-based matching</a:t>
            </a:r>
          </a:p>
          <a:p>
            <a:r>
              <a:rPr lang="en-US"/>
              <a:t/>
            </a:r>
          </a:p>
          <a:p>
            <a:r>
              <a:rPr lang="en-US"/>
              <a:t>Can identify transferable skills</a:t>
            </a:r>
          </a:p>
          <a:p>
            <a:r>
              <a:rPr lang="en-US"/>
              <a:t/>
            </a:r>
          </a:p>
          <a:p>
            <a:r>
              <a:rPr lang="en-US"/>
              <a:t>Generates candidate summaries instantly</a:t>
            </a:r>
          </a:p>
          <a:p>
            <a:r>
              <a:rPr lang="en-US"/>
              <a:t/>
            </a:r>
          </a:p>
          <a:p>
            <a:r>
              <a:rPr lang="en-US"/>
              <a:t>Supports fairer, more consistent evaluation when governed properly</a:t>
            </a:r>
          </a:p>
          <a:p>
            <a:r>
              <a:rPr lang="en-US"/>
              <a:t/>
            </a:r>
          </a:p>
          <a:p>
            <a:r>
              <a:rPr lang="en-US"/>
              <a:t>Introduce idea of explainability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Traditional automation = follows predefined steps</a:t>
            </a:r>
          </a:p>
          <a:p>
            <a:r>
              <a:rPr lang="en-US"/>
              <a:t/>
            </a:r>
          </a:p>
          <a:p>
            <a:r>
              <a:rPr lang="en-US"/>
              <a:t>AI automation = understands context and makes decisions within the workflow</a:t>
            </a:r>
          </a:p>
          <a:p>
            <a:r>
              <a:rPr lang="en-US"/>
              <a:t/>
            </a:r>
          </a:p>
          <a:p>
            <a:r>
              <a:rPr lang="en-US"/>
              <a:t>Example: Not just “send invoice to finance” — but “read invoice, extract data, check for anomalies, decide approval path”</a:t>
            </a:r>
          </a:p>
          <a:p>
            <a:r>
              <a:rPr lang="en-US"/>
              <a:t/>
            </a:r>
          </a:p>
          <a:p>
            <a:r>
              <a:rPr lang="en-US"/>
              <a:t>The AI sits inside the process, not outside it</a:t>
            </a:r>
          </a:p>
          <a:p>
            <a:r>
              <a:rPr lang="en-US"/>
              <a:t/>
            </a:r>
          </a:p>
          <a:p>
            <a:r>
              <a:rPr lang="en-US"/>
              <a:t>Key shift: from task automation → decision automation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Classic repetitive knowledge work</a:t>
            </a:r>
          </a:p>
          <a:p>
            <a:r>
              <a:rPr lang="en-US"/>
              <a:t/>
            </a:r>
          </a:p>
          <a:p>
            <a:r>
              <a:rPr lang="en-US"/>
              <a:t>Invoices arrive via email, PDF, portals — unstructured</a:t>
            </a:r>
          </a:p>
          <a:p>
            <a:r>
              <a:rPr lang="en-US"/>
              <a:t/>
            </a:r>
          </a:p>
          <a:p>
            <a:r>
              <a:rPr lang="en-US"/>
              <a:t>Finance teams spend time extracting rather than analysing</a:t>
            </a:r>
          </a:p>
          <a:p>
            <a:r>
              <a:rPr lang="en-US"/>
              <a:t/>
            </a:r>
          </a:p>
          <a:p>
            <a:r>
              <a:rPr lang="en-US"/>
              <a:t>Bottlenecks appear in approvals and exception handling</a:t>
            </a:r>
          </a:p>
          <a:p>
            <a:r>
              <a:rPr lang="en-US"/>
              <a:t/>
            </a:r>
          </a:p>
          <a:p>
            <a:r>
              <a:rPr lang="en-US"/>
              <a:t>Strong candidate because process is predictable but data format varies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OCR reads text from PDFs/images</a:t>
            </a:r>
          </a:p>
          <a:p>
            <a:r>
              <a:rPr lang="en-US"/>
              <a:t/>
            </a:r>
          </a:p>
          <a:p>
            <a:r>
              <a:rPr lang="en-US"/>
              <a:t>Models learn invoice layouts rather than relying on templates</a:t>
            </a:r>
          </a:p>
          <a:p>
            <a:r>
              <a:rPr lang="en-US"/>
              <a:t/>
            </a:r>
          </a:p>
          <a:p>
            <a:r>
              <a:rPr lang="en-US"/>
              <a:t>AI can flag unusual amounts, missing fields, duplicate invoices</a:t>
            </a:r>
          </a:p>
          <a:p>
            <a:r>
              <a:rPr lang="en-US"/>
              <a:t/>
            </a:r>
          </a:p>
          <a:p>
            <a:r>
              <a:rPr lang="en-US"/>
              <a:t>This is AI adding understanding, not just rules</a:t>
            </a:r>
          </a:p>
          <a:p>
            <a:r>
              <a:rPr lang="en-US"/>
              <a:t/>
            </a:r>
          </a:p>
          <a:p>
            <a:r>
              <a:rPr lang="en-US"/>
              <a:t>Introduce idea of confidence scores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sits at the ingestion stage</a:t>
            </a:r>
          </a:p>
          <a:p>
            <a:r>
              <a:rPr lang="en-US"/>
              <a:t/>
            </a:r>
          </a:p>
          <a:p>
            <a:r>
              <a:rPr lang="en-US"/>
              <a:t>Automation orchestrates the workflow end-to-end</a:t>
            </a:r>
          </a:p>
          <a:p>
            <a:r>
              <a:rPr lang="en-US"/>
              <a:t/>
            </a:r>
          </a:p>
          <a:p>
            <a:r>
              <a:rPr lang="en-US"/>
              <a:t>Straight-through processing becomes possible</a:t>
            </a:r>
          </a:p>
          <a:p>
            <a:r>
              <a:rPr lang="en-US"/>
              <a:t/>
            </a:r>
          </a:p>
          <a:p>
            <a:r>
              <a:rPr lang="en-US"/>
              <a:t>Humans only handle exceptions</a:t>
            </a:r>
          </a:p>
          <a:p>
            <a:r>
              <a:rPr lang="en-US"/>
              <a:t/>
            </a:r>
          </a:p>
          <a:p>
            <a:r>
              <a:rPr lang="en-US"/>
              <a:t>Clear ROI: speed, accuracy, audit trail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2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3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14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3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4.xml" Type="http://schemas.openxmlformats.org/officeDocument/2006/relationships/notesSlide"/><Relationship Id="rId3" Target="../media/image15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5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6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7.xml" Type="http://schemas.openxmlformats.org/officeDocument/2006/relationships/notesSlide"/><Relationship Id="rId3" Target="../media/image16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8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346573"/>
            <a:ext cx="14368269" cy="1555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99"/>
              </a:lnSpc>
            </a:pPr>
            <a:r>
              <a:rPr lang="en-US" sz="9999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AI Powered Automation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Limited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visibility of future cash position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Forecasts built manually in spreadsheets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active decision-making around spending and investment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predict and plan proactively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Cashflow Visibility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43" t="0" r="2034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analys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 historical transactions and trends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Identifies seasonality, patterns, and payment behaviour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Predicts future inflows and outflows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ontinuously improves as new data arrives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Forecasting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489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Accounting data, invoices, pip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eline,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expenses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Generate forecast → compare to targets → detect risks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Rolling cashflow forecast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Alerts for shortfalls or surplus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Suggested actions (delay spend, accelerate billing)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Customer Service Applications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gh volu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 of emails and support requests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 spent sorting, prioritising, and assigning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Inconsistent response quality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accelerate first response and routing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Managing Incoming Requests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191699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classifies int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 (billing, technical, complaint, enquiry)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Detects sentiment and urgency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nerates suggested responses using knowledge sources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Learns common issues over time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Intent Classification &amp; Response Generation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3914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Email, chat, or form submission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lassify → prioritise → assign → draft reply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Ticket created and routed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Suggested response ready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Escalations flagged automatically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Sales</a:t>
            </a:r>
          </a:p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Applications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342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Lar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 volumes of inbound and outbound leads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Sales time spent researching rather than selling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Inconsistent qualification criteria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focus on highest-value opportunities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Prioritising Leads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500" t="0" r="20500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1945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analys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behavioural signals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assifies leads by intent and fit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Summarises context automatically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Identifies patterns linked to conversion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Lead Scoring &amp; Enrichment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Usin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 technology to perfo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rm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tasks without manual effort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Follows defined rules and processes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Improves speed, consistency and efficiency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Frees people to focus on higher value work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is Automation?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440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Form submissions, CRM entri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es,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marketing activity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nrich → score → prioritise → assign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Hot leads routed to sales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Nurture journeys triggered for others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CRM updated automatically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21864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Limit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 visibility of likely deal outcomes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Forec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asts rely on subjective judgement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predicts deal probability and expected revenue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Automation keeps forecasts continuously updated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Sales Pipeline &amp; Revenue Forecasting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Operations</a:t>
            </a:r>
          </a:p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Applications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112253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Output, downtime and quality tracked across machines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Issues often iden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tified after targets are missed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Manual dashboard 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itoring is inconsistent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pportunity to detect problems earlier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Production Performance Monitoring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33" t="0" r="2033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394154"/>
            <a:ext cx="7692689" cy="342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l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earns normal machin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and line behaviour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Detects deviations in output, cycle time, and defects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entifies relationships between factors (staffing, materials, maintenance)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rovides plain-language explanations</a:t>
            </a:r>
          </a:p>
          <a:p>
            <a:pPr algn="l">
              <a:lnSpc>
                <a:spcPts val="3947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Pattern Recognition in Production Data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489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Machine sensors, production KPIs, quality data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Monitor → detect anomaly → explain → trigger workflow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Real-time alerts to supervisors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Maintenance tickets created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Production plans adjusted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112253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Excess inventory increases storage costs an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 waste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Stock shortages disrupt production schedules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ing often relies on static forecasts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pportunity to align production and deliveries dynamically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Just-in-Time Production Planning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5000" t="0" r="25000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394154"/>
            <a:ext cx="7692689" cy="342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pr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edicts short-term demand and material requirements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Analyses historical usage, seasonality, and lead times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etects supply risks and variability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ontinuously updates production plans</a:t>
            </a:r>
          </a:p>
          <a:p>
            <a:pPr algn="l">
              <a:lnSpc>
                <a:spcPts val="3947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Demand &amp; Supply Forecasting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489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Production schedules, inventory levels, supplier data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Forecast demand → calculate material needs → adjust orders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Purchase orders triggered automatically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Production schedules updated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Alerts for supply risks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Marketing</a:t>
            </a:r>
          </a:p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Applications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01789"/>
            <a:ext cx="7692689" cy="440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echnology that enables machin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to perform tasks requiring human intelligence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 understand language, recognise patterns, and make predictions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Learns from data rather than only following fixed rules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Supports decision making and content creation</a:t>
            </a:r>
          </a:p>
          <a:p>
            <a:pPr algn="l">
              <a:lnSpc>
                <a:spcPts val="3947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is AI?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144501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Broad campaigns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targeting large audiences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Limited understanding of customer behaviour differences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Manual segmentation is time-consuming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deliver more personalised journeys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Customer Segmentation &amp; Personalisation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640337"/>
            <a:ext cx="7692689" cy="2930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groups cu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tomers based on behaviour and engagement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Identifies patterns humans may miss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Predicts likely interests and next actions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Generates tailored messaging suggestions</a:t>
            </a:r>
          </a:p>
          <a:p>
            <a:pPr algn="l">
              <a:lnSpc>
                <a:spcPts val="3947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Behavioural Segmentation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489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CRM data, website activity, campaign engagement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Seg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ment customers → generate content → trigger journeys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Personalised emails and ads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Dyn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amic audience updates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Performance feedback loop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HR</a:t>
            </a:r>
          </a:p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Applications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1945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gh volumes of applications to review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Manual screening is time-intensive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sk of inconsistent selection criteria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accelerate shortlisting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CV Screening &amp; Shortlisting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33" t="0" r="2033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0178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compares CVs again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 job requirements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nderstands skills and experience contextually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Ranks candidates by relevance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Summarises strengths and gaps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Semantic Matching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3914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Job description an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candidate CVs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Match → rank → shortlist → schedule</a:t>
            </a: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Prioritised candidate list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Interview invitations triggered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Recruiter insights generated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01789"/>
            <a:ext cx="7692689" cy="3914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Pick a use case.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Commit to delivering that use case.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Define evaluation metrics to measure the performance of the solution.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 prepared to not deploy it.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If you do deploy it, monitor it and use it as a platform to build a second use case.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Rinse and repeat.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 I Start?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6555" t="0" r="26555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Thank You</a:t>
            </a:r>
          </a:p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FS Albert Arabic"/>
                <a:ea typeface="FS Albert Arabic"/>
                <a:cs typeface="FS Albert Arabic"/>
                <a:sym typeface="FS Albert Arabic"/>
              </a:rPr>
              <a:t>Any Questions?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342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utomation enhanc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with artificial intelligence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ombines rule based workflows with intelligent decision making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Handles unstructured data (emails, documents, conversations)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Adapts and improves over time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is AI Automation?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01789"/>
            <a:ext cx="7692689" cy="1945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 need data and modern systems that are connected.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 need a well defined use case.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 need the expertise.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Prerequisites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57165" y="0"/>
            <a:ext cx="30445165" cy="13167534"/>
          </a:xfrm>
          <a:custGeom>
            <a:avLst/>
            <a:gdLst/>
            <a:ahLst/>
            <a:cxnLst/>
            <a:rect r="r" b="b" t="t" l="l"/>
            <a:pathLst>
              <a:path h="13167534" w="30445165">
                <a:moveTo>
                  <a:pt x="0" y="0"/>
                </a:moveTo>
                <a:lnTo>
                  <a:pt x="30445165" y="0"/>
                </a:lnTo>
                <a:lnTo>
                  <a:pt x="30445165" y="13167534"/>
                </a:lnTo>
                <a:lnTo>
                  <a:pt x="0" y="1316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639" y="1028700"/>
            <a:ext cx="3724661" cy="781695"/>
          </a:xfrm>
          <a:custGeom>
            <a:avLst/>
            <a:gdLst/>
            <a:ahLst/>
            <a:cxnLst/>
            <a:rect r="r" b="b" t="t" l="l"/>
            <a:pathLst>
              <a:path h="781695" w="3724661">
                <a:moveTo>
                  <a:pt x="0" y="0"/>
                </a:moveTo>
                <a:lnTo>
                  <a:pt x="3724661" y="0"/>
                </a:lnTo>
                <a:lnTo>
                  <a:pt x="3724661" y="781695"/>
                </a:lnTo>
                <a:lnTo>
                  <a:pt x="0" y="781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54497" y="3121025"/>
            <a:ext cx="11579006" cy="383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true">
                <a:solidFill>
                  <a:srgbClr val="FFFFFF"/>
                </a:solidFill>
                <a:latin typeface="FS Albert Arabic Bold"/>
                <a:ea typeface="FS Albert Arabic Bold"/>
                <a:cs typeface="FS Albert Arabic Bold"/>
                <a:sym typeface="FS Albert Arabic Bold"/>
              </a:rPr>
              <a:t>Finance Applications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86519"/>
            <a:ext cx="7692689" cy="2437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gh volumes of invoices handled manually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Data entry errors and inconsistent validation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Slow ap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proval cycles impact cashflow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Opportunity to standardise and accelerate processing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Invoice Processing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0343" t="0" r="2034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394154"/>
            <a:ext cx="7692689" cy="342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OCR 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extracts invoic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data from documents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Classification identifies supplier, type, and priority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Pattern recognition detects anomalies or duplicates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 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onverts unstructured documents into structured data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Document Understanding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4777" t="0" r="2477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2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47972"/>
            <a:ext cx="7692689" cy="5391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Inp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Invoice rec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eived</a:t>
            </a: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via email or upload</a:t>
            </a:r>
          </a:p>
          <a:p>
            <a:pPr algn="l">
              <a:lnSpc>
                <a:spcPts val="3947"/>
              </a:lnSpc>
            </a:pP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Extract data → validate → check rules → route for approval</a:t>
            </a:r>
          </a:p>
          <a:p>
            <a:pPr algn="l">
              <a:lnSpc>
                <a:spcPts val="3947"/>
              </a:lnSpc>
            </a:pPr>
          </a:p>
          <a:p>
            <a:pPr algn="l">
              <a:lnSpc>
                <a:spcPts val="3947"/>
              </a:lnSpc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Output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Invoice posted to finance system</a:t>
            </a:r>
          </a:p>
          <a:p>
            <a:pPr algn="l" marL="568159" indent="-284079" lvl="1">
              <a:lnSpc>
                <a:spcPts val="3947"/>
              </a:lnSpc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Exceptions flagged automatically</a:t>
            </a:r>
          </a:p>
          <a:p>
            <a:pPr algn="l" marL="568159" indent="-284079" lvl="1">
              <a:lnSpc>
                <a:spcPts val="3947"/>
              </a:lnSpc>
              <a:spcBef>
                <a:spcPct val="0"/>
              </a:spcBef>
              <a:buFont typeface="Arial"/>
              <a:buChar char="•"/>
            </a:pPr>
            <a:r>
              <a:rPr lang="en-US" sz="263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Approval notifications triggered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7870052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Automation Workflow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4643676"/>
            <a:ext cx="9144000" cy="5643324"/>
            <a:chOff x="0" y="0"/>
            <a:chExt cx="12192000" cy="752443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023" t="0" r="4023" b="0"/>
            <a:stretch>
              <a:fillRect/>
            </a:stretch>
          </p:blipFill>
          <p:spPr>
            <a:xfrm flipH="false" flipV="false">
              <a:off x="0" y="0"/>
              <a:ext cx="12192000" cy="752443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144000" y="35838"/>
            <a:ext cx="9144000" cy="5107662"/>
            <a:chOff x="0" y="0"/>
            <a:chExt cx="12192000" cy="6810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12192000" cy="6810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44000" y="0"/>
            <a:ext cx="9144000" cy="5143500"/>
            <a:chOff x="0" y="0"/>
            <a:chExt cx="12192000" cy="68580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DAHB2DM2vvU</dc:identifier>
  <dcterms:modified xsi:type="dcterms:W3CDTF">2011-08-01T06:04:30Z</dcterms:modified>
  <cp:revision>1</cp:revision>
  <dc:title>AI Powered Automation </dc:title>
</cp:coreProperties>
</file>